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drawings/drawing1.xml" ContentType="application/vnd.openxmlformats-officedocument.drawingml.chartshapes+xml"/>
  <Override PartName="/ppt/charts/chart5.xml" ContentType="application/vnd.openxmlformats-officedocument.drawingml.chart+xml"/>
  <Override PartName="/ppt/charts/chart6.xml" ContentType="application/vnd.openxmlformats-officedocument.drawingml.chart+xml"/>
  <Override PartName="/ppt/charts/style4.xml" ContentType="application/vnd.ms-office.chartstyle+xml"/>
  <Override PartName="/ppt/charts/colors4.xml" ContentType="application/vnd.ms-office.chartcolorstyle+xml"/>
  <Override PartName="/ppt/charts/chart7.xml" ContentType="application/vnd.openxmlformats-officedocument.drawingml.chart+xml"/>
  <Override PartName="/ppt/charts/chart8.xml" ContentType="application/vnd.openxmlformats-officedocument.drawingml.chart+xml"/>
  <Override PartName="/ppt/charts/style5.xml" ContentType="application/vnd.ms-office.chartstyle+xml"/>
  <Override PartName="/ppt/charts/colors5.xml" ContentType="application/vnd.ms-office.chartcolorstyle+xml"/>
  <Override PartName="/ppt/charts/chart9.xml" ContentType="application/vnd.openxmlformats-officedocument.drawingml.chart+xml"/>
  <Override PartName="/ppt/charts/chart10.xml" ContentType="application/vnd.openxmlformats-officedocument.drawingml.chart+xml"/>
  <Override PartName="/ppt/charts/style6.xml" ContentType="application/vnd.ms-office.chartstyle+xml"/>
  <Override PartName="/ppt/charts/colors6.xml" ContentType="application/vnd.ms-office.chartcolorstyle+xml"/>
  <Override PartName="/ppt/charts/chart11.xml" ContentType="application/vnd.openxmlformats-officedocument.drawingml.chart+xml"/>
  <Override PartName="/ppt/charts/style7.xml" ContentType="application/vnd.ms-office.chartstyle+xml"/>
  <Override PartName="/ppt/charts/colors7.xml" ContentType="application/vnd.ms-office.chartcolorstyle+xml"/>
  <Override PartName="/ppt/charts/chart12.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1.xml" ContentType="application/vnd.openxmlformats-officedocument.themeOverride+xml"/>
  <Override PartName="/ppt/charts/chart13.xml" ContentType="application/vnd.openxmlformats-officedocument.drawingml.chart+xml"/>
  <Override PartName="/ppt/charts/style9.xml" ContentType="application/vnd.ms-office.chartstyle+xml"/>
  <Override PartName="/ppt/charts/colors9.xml" ContentType="application/vnd.ms-office.chartcolorstyle+xml"/>
  <Override PartName="/ppt/charts/chart14.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5.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6.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7.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8.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9.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20.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21.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22.xml" ContentType="application/vnd.openxmlformats-officedocument.drawingml.chart+xml"/>
  <Override PartName="/ppt/charts/style18.xml" ContentType="application/vnd.ms-office.chartstyle+xml"/>
  <Override PartName="/ppt/charts/colors18.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sldIdLst>
    <p:sldId id="298" r:id="rId2"/>
    <p:sldId id="375" r:id="rId3"/>
    <p:sldId id="378" r:id="rId4"/>
    <p:sldId id="354" r:id="rId5"/>
    <p:sldId id="397" r:id="rId6"/>
    <p:sldId id="401" r:id="rId7"/>
    <p:sldId id="355" r:id="rId8"/>
    <p:sldId id="358" r:id="rId9"/>
    <p:sldId id="402" r:id="rId10"/>
    <p:sldId id="403" r:id="rId11"/>
    <p:sldId id="405" r:id="rId12"/>
    <p:sldId id="407" r:id="rId13"/>
    <p:sldId id="367" r:id="rId14"/>
    <p:sldId id="374" r:id="rId15"/>
    <p:sldId id="371" r:id="rId16"/>
    <p:sldId id="336" r:id="rId17"/>
    <p:sldId id="388" r:id="rId18"/>
    <p:sldId id="389" r:id="rId19"/>
    <p:sldId id="390" r:id="rId20"/>
    <p:sldId id="391" r:id="rId21"/>
    <p:sldId id="393" r:id="rId22"/>
    <p:sldId id="396" r:id="rId23"/>
    <p:sldId id="382" r:id="rId24"/>
    <p:sldId id="392"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2F6A"/>
    <a:srgbClr val="D1D3DE"/>
    <a:srgbClr val="CC3300"/>
    <a:srgbClr val="FFCC00"/>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Средний стиль 3 — акцент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546" autoAdjust="0"/>
    <p:restoredTop sz="99189" autoAdjust="0"/>
  </p:normalViewPr>
  <p:slideViewPr>
    <p:cSldViewPr>
      <p:cViewPr varScale="1">
        <p:scale>
          <a:sx n="87" d="100"/>
          <a:sy n="87" d="100"/>
        </p:scale>
        <p:origin x="1517"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_____Microsoft_Excel.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_____Microsoft_Excel9.xlsx"/><Relationship Id="rId2" Type="http://schemas.microsoft.com/office/2011/relationships/chartColorStyle" Target="colors6.xml"/><Relationship Id="rId1" Type="http://schemas.microsoft.com/office/2011/relationships/chartStyle" Target="style6.xml"/></Relationships>
</file>

<file path=ppt/charts/_rels/chart11.xml.rels><?xml version="1.0" encoding="UTF-8" standalone="yes"?>
<Relationships xmlns="http://schemas.openxmlformats.org/package/2006/relationships"><Relationship Id="rId3" Type="http://schemas.openxmlformats.org/officeDocument/2006/relationships/package" Target="../embeddings/_____Microsoft_Excel10.xlsx"/><Relationship Id="rId2" Type="http://schemas.microsoft.com/office/2011/relationships/chartColorStyle" Target="colors7.xml"/><Relationship Id="rId1" Type="http://schemas.microsoft.com/office/2011/relationships/chartStyle" Target="style7.xml"/></Relationships>
</file>

<file path=ppt/charts/_rels/chart12.xml.rels><?xml version="1.0" encoding="UTF-8" standalone="yes"?>
<Relationships xmlns="http://schemas.openxmlformats.org/package/2006/relationships"><Relationship Id="rId3" Type="http://schemas.openxmlformats.org/officeDocument/2006/relationships/package" Target="../embeddings/_____Microsoft_Excel11.xlsx"/><Relationship Id="rId2" Type="http://schemas.microsoft.com/office/2011/relationships/chartColorStyle" Target="colors8.xml"/><Relationship Id="rId1" Type="http://schemas.microsoft.com/office/2011/relationships/chartStyle" Target="style8.xml"/></Relationships>
</file>

<file path=ppt/charts/_rels/chart13.xml.rels><?xml version="1.0" encoding="UTF-8" standalone="yes"?>
<Relationships xmlns="http://schemas.openxmlformats.org/package/2006/relationships"><Relationship Id="rId3" Type="http://schemas.openxmlformats.org/officeDocument/2006/relationships/package" Target="../embeddings/_____Microsoft_Excel12.xlsx"/><Relationship Id="rId2" Type="http://schemas.microsoft.com/office/2011/relationships/chartColorStyle" Target="colors9.xml"/><Relationship Id="rId1" Type="http://schemas.microsoft.com/office/2011/relationships/chartStyle" Target="style9.xml"/></Relationships>
</file>

<file path=ppt/charts/_rels/chart14.xml.rels><?xml version="1.0" encoding="UTF-8" standalone="yes"?>
<Relationships xmlns="http://schemas.openxmlformats.org/package/2006/relationships"><Relationship Id="rId3" Type="http://schemas.openxmlformats.org/officeDocument/2006/relationships/package" Target="../embeddings/_____Microsoft_Excel13.xlsx"/><Relationship Id="rId2" Type="http://schemas.microsoft.com/office/2011/relationships/chartColorStyle" Target="colors10.xml"/><Relationship Id="rId1" Type="http://schemas.microsoft.com/office/2011/relationships/chartStyle" Target="style10.xml"/></Relationships>
</file>

<file path=ppt/charts/_rels/chart15.xml.rels><?xml version="1.0" encoding="UTF-8" standalone="yes"?>
<Relationships xmlns="http://schemas.openxmlformats.org/package/2006/relationships"><Relationship Id="rId3" Type="http://schemas.openxmlformats.org/officeDocument/2006/relationships/package" Target="../embeddings/_____Microsoft_Excel14.xlsx"/><Relationship Id="rId2" Type="http://schemas.microsoft.com/office/2011/relationships/chartColorStyle" Target="colors11.xml"/><Relationship Id="rId1" Type="http://schemas.microsoft.com/office/2011/relationships/chartStyle" Target="style11.xml"/></Relationships>
</file>

<file path=ppt/charts/_rels/chart16.xml.rels><?xml version="1.0" encoding="UTF-8" standalone="yes"?>
<Relationships xmlns="http://schemas.openxmlformats.org/package/2006/relationships"><Relationship Id="rId3" Type="http://schemas.openxmlformats.org/officeDocument/2006/relationships/package" Target="../embeddings/_____Microsoft_Excel15.xlsx"/><Relationship Id="rId2" Type="http://schemas.microsoft.com/office/2011/relationships/chartColorStyle" Target="colors12.xml"/><Relationship Id="rId1" Type="http://schemas.microsoft.com/office/2011/relationships/chartStyle" Target="style12.xml"/></Relationships>
</file>

<file path=ppt/charts/_rels/chart17.xml.rels><?xml version="1.0" encoding="UTF-8" standalone="yes"?>
<Relationships xmlns="http://schemas.openxmlformats.org/package/2006/relationships"><Relationship Id="rId3" Type="http://schemas.openxmlformats.org/officeDocument/2006/relationships/package" Target="../embeddings/_____Microsoft_Excel16.xlsx"/><Relationship Id="rId2" Type="http://schemas.microsoft.com/office/2011/relationships/chartColorStyle" Target="colors13.xml"/><Relationship Id="rId1" Type="http://schemas.microsoft.com/office/2011/relationships/chartStyle" Target="style13.xml"/></Relationships>
</file>

<file path=ppt/charts/_rels/chart18.xml.rels><?xml version="1.0" encoding="UTF-8" standalone="yes"?>
<Relationships xmlns="http://schemas.openxmlformats.org/package/2006/relationships"><Relationship Id="rId3" Type="http://schemas.openxmlformats.org/officeDocument/2006/relationships/package" Target="../embeddings/_____Microsoft_Excel17.xlsx"/><Relationship Id="rId2" Type="http://schemas.microsoft.com/office/2011/relationships/chartColorStyle" Target="colors14.xml"/><Relationship Id="rId1" Type="http://schemas.microsoft.com/office/2011/relationships/chartStyle" Target="style14.xml"/></Relationships>
</file>

<file path=ppt/charts/_rels/chart19.xml.rels><?xml version="1.0" encoding="UTF-8" standalone="yes"?>
<Relationships xmlns="http://schemas.openxmlformats.org/package/2006/relationships"><Relationship Id="rId3" Type="http://schemas.openxmlformats.org/officeDocument/2006/relationships/package" Target="../embeddings/_____Microsoft_Excel18.xlsx"/><Relationship Id="rId2" Type="http://schemas.microsoft.com/office/2011/relationships/chartColorStyle" Target="colors15.xml"/><Relationship Id="rId1" Type="http://schemas.microsoft.com/office/2011/relationships/chartStyle" Target="style15.xml"/></Relationships>
</file>

<file path=ppt/charts/_rels/chart2.xml.rels><?xml version="1.0" encoding="UTF-8" standalone="yes"?>
<Relationships xmlns="http://schemas.openxmlformats.org/package/2006/relationships"><Relationship Id="rId3" Type="http://schemas.openxmlformats.org/officeDocument/2006/relationships/package" Target="../embeddings/_____Microsoft_Excel1.xlsx"/><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package" Target="../embeddings/_____Microsoft_Excel19.xlsx"/><Relationship Id="rId2" Type="http://schemas.microsoft.com/office/2011/relationships/chartColorStyle" Target="colors16.xml"/><Relationship Id="rId1" Type="http://schemas.microsoft.com/office/2011/relationships/chartStyle" Target="style16.xml"/></Relationships>
</file>

<file path=ppt/charts/_rels/chart21.xml.rels><?xml version="1.0" encoding="UTF-8" standalone="yes"?>
<Relationships xmlns="http://schemas.openxmlformats.org/package/2006/relationships"><Relationship Id="rId3" Type="http://schemas.openxmlformats.org/officeDocument/2006/relationships/package" Target="../embeddings/_____Microsoft_Excel20.xlsx"/><Relationship Id="rId2" Type="http://schemas.microsoft.com/office/2011/relationships/chartColorStyle" Target="colors17.xml"/><Relationship Id="rId1" Type="http://schemas.microsoft.com/office/2011/relationships/chartStyle" Target="style17.xml"/></Relationships>
</file>

<file path=ppt/charts/_rels/chart22.xml.rels><?xml version="1.0" encoding="UTF-8" standalone="yes"?>
<Relationships xmlns="http://schemas.openxmlformats.org/package/2006/relationships"><Relationship Id="rId3" Type="http://schemas.openxmlformats.org/officeDocument/2006/relationships/package" Target="../embeddings/_____Microsoft_Excel21.xlsx"/><Relationship Id="rId2" Type="http://schemas.microsoft.com/office/2011/relationships/chartColorStyle" Target="colors18.xml"/><Relationship Id="rId1" Type="http://schemas.microsoft.com/office/2011/relationships/chartStyle" Target="style18.xml"/></Relationships>
</file>

<file path=ppt/charts/_rels/chart3.xml.rels><?xml version="1.0" encoding="UTF-8" standalone="yes"?>
<Relationships xmlns="http://schemas.openxmlformats.org/package/2006/relationships"><Relationship Id="rId3" Type="http://schemas.openxmlformats.org/officeDocument/2006/relationships/package" Target="../embeddings/_____Microsoft_Excel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_____Microsoft_Excel3.xlsx"/></Relationships>
</file>

<file path=ppt/charts/_rels/chart5.xml.rels><?xml version="1.0" encoding="UTF-8" standalone="yes"?>
<Relationships xmlns="http://schemas.openxmlformats.org/package/2006/relationships"><Relationship Id="rId1" Type="http://schemas.openxmlformats.org/officeDocument/2006/relationships/package" Target="../embeddings/_____Microsoft_Excel4.xlsx"/></Relationships>
</file>

<file path=ppt/charts/_rels/chart6.xml.rels><?xml version="1.0" encoding="UTF-8" standalone="yes"?>
<Relationships xmlns="http://schemas.openxmlformats.org/package/2006/relationships"><Relationship Id="rId3" Type="http://schemas.openxmlformats.org/officeDocument/2006/relationships/package" Target="../embeddings/_____Microsoft_Excel5.xlsx"/><Relationship Id="rId2" Type="http://schemas.microsoft.com/office/2011/relationships/chartColorStyle" Target="colors4.xml"/><Relationship Id="rId1" Type="http://schemas.microsoft.com/office/2011/relationships/chartStyle" Target="style4.xml"/></Relationships>
</file>

<file path=ppt/charts/_rels/chart7.xml.rels><?xml version="1.0" encoding="UTF-8" standalone="yes"?>
<Relationships xmlns="http://schemas.openxmlformats.org/package/2006/relationships"><Relationship Id="rId1" Type="http://schemas.openxmlformats.org/officeDocument/2006/relationships/package" Target="../embeddings/_____Microsoft_Excel6.xlsx"/></Relationships>
</file>

<file path=ppt/charts/_rels/chart8.xml.rels><?xml version="1.0" encoding="UTF-8" standalone="yes"?>
<Relationships xmlns="http://schemas.openxmlformats.org/package/2006/relationships"><Relationship Id="rId3" Type="http://schemas.openxmlformats.org/officeDocument/2006/relationships/package" Target="../embeddings/_____Microsoft_Excel7.xlsx"/><Relationship Id="rId2" Type="http://schemas.microsoft.com/office/2011/relationships/chartColorStyle" Target="colors5.xml"/><Relationship Id="rId1" Type="http://schemas.microsoft.com/office/2011/relationships/chartStyle" Target="style5.xml"/></Relationships>
</file>

<file path=ppt/charts/_rels/chart9.xml.rels><?xml version="1.0" encoding="UTF-8" standalone="yes"?>
<Relationships xmlns="http://schemas.openxmlformats.org/package/2006/relationships"><Relationship Id="rId1" Type="http://schemas.openxmlformats.org/officeDocument/2006/relationships/package" Target="../embeddings/_____Microsoft_Excel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500" b="0" i="0" u="none" strike="noStrike" kern="1200" spc="0" baseline="0">
                <a:solidFill>
                  <a:schemeClr val="tx1">
                    <a:lumMod val="65000"/>
                    <a:lumOff val="35000"/>
                  </a:schemeClr>
                </a:solidFill>
                <a:latin typeface="+mn-lt"/>
                <a:ea typeface="+mn-ea"/>
                <a:cs typeface="+mn-cs"/>
              </a:defRPr>
            </a:pPr>
            <a:r>
              <a:rPr lang="ru-RU" sz="1600" b="1" baseline="0" dirty="0"/>
              <a:t>За </a:t>
            </a:r>
            <a:r>
              <a:rPr lang="ru-RU" sz="1600" b="1" baseline="0" dirty="0" err="1"/>
              <a:t>яким</a:t>
            </a:r>
            <a:r>
              <a:rPr lang="ru-RU" sz="1600" b="1" baseline="0" dirty="0"/>
              <a:t> </a:t>
            </a:r>
            <a:r>
              <a:rPr lang="ru-RU" sz="1600" b="1" baseline="0" dirty="0" err="1" smtClean="0"/>
              <a:t>освітнім</a:t>
            </a:r>
            <a:r>
              <a:rPr lang="ru-RU" sz="1600" b="1" baseline="0" dirty="0" smtClean="0"/>
              <a:t> </a:t>
            </a:r>
            <a:r>
              <a:rPr lang="ru-RU" sz="1600" b="1" baseline="0" dirty="0" err="1" smtClean="0"/>
              <a:t>рівнем</a:t>
            </a:r>
            <a:r>
              <a:rPr lang="ru-RU" sz="1600" b="1" baseline="0" dirty="0" smtClean="0"/>
              <a:t> </a:t>
            </a:r>
            <a:r>
              <a:rPr lang="ru-RU" sz="1600" b="1" baseline="0" dirty="0" err="1" smtClean="0"/>
              <a:t>вищої</a:t>
            </a:r>
            <a:r>
              <a:rPr lang="ru-RU" sz="1600" b="1" baseline="0" dirty="0" smtClean="0"/>
              <a:t> </a:t>
            </a:r>
            <a:r>
              <a:rPr lang="ru-RU" sz="1600" b="1" baseline="0" dirty="0" err="1" smtClean="0"/>
              <a:t>освіти</a:t>
            </a:r>
            <a:r>
              <a:rPr lang="ru-RU" sz="1600" b="1" baseline="0" dirty="0" smtClean="0"/>
              <a:t> Ви </a:t>
            </a:r>
            <a:r>
              <a:rPr lang="ru-RU" sz="1600" b="1" baseline="0" dirty="0"/>
              <a:t>зараз </a:t>
            </a:r>
            <a:r>
              <a:rPr lang="ru-RU" sz="1600" b="1" baseline="0" dirty="0" err="1"/>
              <a:t>навчаєтесь</a:t>
            </a:r>
            <a:r>
              <a:rPr lang="ru-RU" sz="1600" b="1" baseline="0" dirty="0"/>
              <a:t>?</a:t>
            </a:r>
          </a:p>
        </c:rich>
      </c:tx>
      <c:layout>
        <c:manualLayout>
          <c:xMode val="edge"/>
          <c:yMode val="edge"/>
          <c:x val="0.16442642736665625"/>
          <c:y val="2.8129291378113788E-2"/>
        </c:manualLayout>
      </c:layout>
      <c:overlay val="0"/>
      <c:spPr>
        <a:noFill/>
        <a:ln>
          <a:noFill/>
        </a:ln>
        <a:effectLst/>
      </c:spPr>
      <c:txPr>
        <a:bodyPr rot="0" spcFirstLastPara="1" vertOverflow="ellipsis" vert="horz" wrap="square" anchor="ctr" anchorCtr="1"/>
        <a:lstStyle/>
        <a:p>
          <a:pPr>
            <a:defRPr sz="1500" b="0" i="0" u="none" strike="noStrike" kern="1200" spc="0" baseline="0">
              <a:solidFill>
                <a:schemeClr val="tx1">
                  <a:lumMod val="65000"/>
                  <a:lumOff val="35000"/>
                </a:schemeClr>
              </a:solidFill>
              <a:latin typeface="+mn-lt"/>
              <a:ea typeface="+mn-ea"/>
              <a:cs typeface="+mn-cs"/>
            </a:defRPr>
          </a:pPr>
          <a:endParaRPr lang="uk-UA"/>
        </a:p>
      </c:txPr>
    </c:title>
    <c:autoTitleDeleted val="0"/>
    <c:plotArea>
      <c:layout>
        <c:manualLayout>
          <c:layoutTarget val="inner"/>
          <c:xMode val="edge"/>
          <c:yMode val="edge"/>
          <c:x val="0.43397816909232306"/>
          <c:y val="0.185325148029473"/>
          <c:w val="0.54036811566391618"/>
          <c:h val="0.76310448444398504"/>
        </c:manualLayout>
      </c:layout>
      <c:barChart>
        <c:barDir val="bar"/>
        <c:grouping val="stacked"/>
        <c:varyColors val="0"/>
        <c:ser>
          <c:idx val="0"/>
          <c:order val="0"/>
          <c:tx>
            <c:strRef>
              <c:f>Лист1!$B$1</c:f>
              <c:strCache>
                <c:ptCount val="1"/>
                <c:pt idx="0">
                  <c:v>За яким освітньо-кваліфікаційним рівнем (ОКР) Ви зараз навчаєтесь?</c:v>
                </c:pt>
              </c:strCache>
            </c:strRef>
          </c:tx>
          <c:spPr>
            <a:solidFill>
              <a:schemeClr val="accent1"/>
            </a:solidFill>
            <a:ln w="19050">
              <a:solidFill>
                <a:schemeClr val="lt1"/>
              </a:solidFill>
            </a:ln>
            <a:effectLst/>
          </c:spPr>
          <c:invertIfNegative val="0"/>
          <c:dPt>
            <c:idx val="0"/>
            <c:invertIfNegative val="0"/>
            <c:bubble3D val="0"/>
            <c:extLst>
              <c:ext xmlns:c16="http://schemas.microsoft.com/office/drawing/2014/chart" uri="{C3380CC4-5D6E-409C-BE32-E72D297353CC}">
                <c16:uniqueId val="{00000001-7DB4-478D-9846-F96E39C5AF64}"/>
              </c:ext>
            </c:extLst>
          </c:dPt>
          <c:dPt>
            <c:idx val="1"/>
            <c:invertIfNegative val="0"/>
            <c:bubble3D val="0"/>
            <c:extLst>
              <c:ext xmlns:c16="http://schemas.microsoft.com/office/drawing/2014/chart" uri="{C3380CC4-5D6E-409C-BE32-E72D297353CC}">
                <c16:uniqueId val="{00000003-7DB4-478D-9846-F96E39C5AF64}"/>
              </c:ext>
            </c:extLst>
          </c:dPt>
          <c:dLbls>
            <c:dLbl>
              <c:idx val="0"/>
              <c:layout>
                <c:manualLayout>
                  <c:x val="4.4894001676581391E-2"/>
                  <c:y val="-4.6882152296856315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7DB4-478D-9846-F96E39C5AF64}"/>
                </c:ext>
              </c:extLst>
            </c:dLbl>
            <c:dLbl>
              <c:idx val="1"/>
              <c:layout>
                <c:manualLayout>
                  <c:x val="5.9324216501196778E-2"/>
                  <c:y val="-9.3764304593712631E-3"/>
                </c:manualLayout>
              </c:layout>
              <c:showLegendKey val="0"/>
              <c:showVal val="1"/>
              <c:showCatName val="0"/>
              <c:showSerName val="0"/>
              <c:showPercent val="0"/>
              <c:showBubbleSize val="0"/>
              <c:extLst>
                <c:ext xmlns:c15="http://schemas.microsoft.com/office/drawing/2012/chart" uri="{CE6537A1-D6FC-4f65-9D91-7224C49458BB}">
                  <c15:layout>
                    <c:manualLayout>
                      <c:w val="5.7296032764036317E-2"/>
                      <c:h val="8.2559470194763965E-2"/>
                    </c:manualLayout>
                  </c15:layout>
                </c:ext>
                <c:ext xmlns:c16="http://schemas.microsoft.com/office/drawing/2014/chart" uri="{C3380CC4-5D6E-409C-BE32-E72D297353CC}">
                  <c16:uniqueId val="{00000003-7DB4-478D-9846-F96E39C5AF64}"/>
                </c:ext>
              </c:extLst>
            </c:dLbl>
            <c:dLbl>
              <c:idx val="2"/>
              <c:layout>
                <c:manualLayout>
                  <c:x val="5.7720859298461789E-2"/>
                  <c:y val="4.6882152296856315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87CC-4494-B587-F0663AFFEC7E}"/>
                </c:ext>
              </c:extLst>
            </c:dLbl>
            <c:dLbl>
              <c:idx val="3"/>
              <c:layout>
                <c:manualLayout>
                  <c:x val="6.8944359717607137E-2"/>
                  <c:y val="0"/>
                </c:manualLayout>
              </c:layout>
              <c:tx>
                <c:rich>
                  <a:bodyPr rot="0" spcFirstLastPara="1" vertOverflow="ellipsis" vert="horz" wrap="square" lIns="38100" tIns="19050" rIns="38100" bIns="19050" anchor="ctr" anchorCtr="0">
                    <a:spAutoFit/>
                  </a:bodyPr>
                  <a:lstStyle/>
                  <a:p>
                    <a:pPr algn="ctr" rtl="0">
                      <a:defRPr lang="en-US" sz="1197" b="0" i="0" u="none" strike="noStrike" kern="1200" baseline="0">
                        <a:solidFill>
                          <a:srgbClr val="101322">
                            <a:lumMod val="75000"/>
                            <a:lumOff val="25000"/>
                          </a:srgbClr>
                        </a:solidFill>
                        <a:latin typeface="+mn-lt"/>
                        <a:ea typeface="+mn-ea"/>
                        <a:cs typeface="+mn-cs"/>
                      </a:defRPr>
                    </a:pPr>
                    <a:fld id="{5C0F5188-EBD8-4DD5-8CCA-F99CD97853F0}" type="VALUE">
                      <a:rPr lang="en-US" sz="1197" b="0" i="0" u="none" strike="noStrike" kern="1200" baseline="0">
                        <a:solidFill>
                          <a:srgbClr val="101322">
                            <a:lumMod val="75000"/>
                            <a:lumOff val="25000"/>
                          </a:srgbClr>
                        </a:solidFill>
                        <a:latin typeface="+mn-lt"/>
                        <a:ea typeface="+mn-ea"/>
                        <a:cs typeface="+mn-cs"/>
                      </a:rPr>
                      <a:pPr algn="ctr" rtl="0">
                        <a:defRPr lang="en-US">
                          <a:solidFill>
                            <a:srgbClr val="101322">
                              <a:lumMod val="75000"/>
                              <a:lumOff val="25000"/>
                            </a:srgbClr>
                          </a:solidFill>
                        </a:defRPr>
                      </a:pPr>
                      <a:t>[ЗНАЧЕНИЕ]</a:t>
                    </a:fld>
                    <a:endParaRPr lang="uk-UA"/>
                  </a:p>
                </c:rich>
              </c:tx>
              <c:spPr>
                <a:noFill/>
                <a:ln>
                  <a:noFill/>
                </a:ln>
                <a:effectLst/>
              </c:spPr>
              <c:txPr>
                <a:bodyPr rot="0" spcFirstLastPara="1" vertOverflow="ellipsis" vert="horz" wrap="square" lIns="38100" tIns="19050" rIns="38100" bIns="19050" anchor="ctr" anchorCtr="0">
                  <a:spAutoFit/>
                </a:bodyPr>
                <a:lstStyle/>
                <a:p>
                  <a:pPr algn="ctr" rtl="0">
                    <a:defRPr lang="en-US" sz="1197" b="0" i="0" u="none" strike="noStrike" kern="1200" baseline="0">
                      <a:solidFill>
                        <a:srgbClr val="101322">
                          <a:lumMod val="75000"/>
                          <a:lumOff val="25000"/>
                        </a:srgbClr>
                      </a:solidFill>
                      <a:latin typeface="+mn-lt"/>
                      <a:ea typeface="+mn-ea"/>
                      <a:cs typeface="+mn-cs"/>
                    </a:defRPr>
                  </a:pPr>
                  <a:endParaRPr lang="uk-UA"/>
                </a:p>
              </c:txPr>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3-87CC-4494-B587-F0663AFFEC7E}"/>
                </c:ext>
              </c:extLst>
            </c:dLbl>
            <c:dLbl>
              <c:idx val="4"/>
              <c:layout>
                <c:manualLayout>
                  <c:x val="0.25653715243760783"/>
                  <c:y val="-4.6882152296856315E-3"/>
                </c:manualLayout>
              </c:layout>
              <c:tx>
                <c:rich>
                  <a:bodyPr rot="0" spcFirstLastPara="1" vertOverflow="ellipsis" vert="horz" wrap="square" lIns="38100" tIns="19050" rIns="38100" bIns="19050" anchor="ctr" anchorCtr="0">
                    <a:spAutoFit/>
                  </a:bodyPr>
                  <a:lstStyle/>
                  <a:p>
                    <a:pPr algn="ctr" rtl="0">
                      <a:defRPr lang="en-US" sz="1197" b="0" i="0" u="none" strike="noStrike" kern="1200" baseline="0">
                        <a:solidFill>
                          <a:srgbClr val="101322">
                            <a:lumMod val="75000"/>
                            <a:lumOff val="25000"/>
                          </a:srgbClr>
                        </a:solidFill>
                        <a:latin typeface="+mn-lt"/>
                        <a:ea typeface="+mn-ea"/>
                        <a:cs typeface="+mn-cs"/>
                      </a:defRPr>
                    </a:pPr>
                    <a:fld id="{7F796043-AED0-47E7-A380-E5421E646299}" type="VALUE">
                      <a:rPr lang="en-US" sz="1197" b="0" i="0" u="none" strike="noStrike" kern="1200" baseline="0">
                        <a:solidFill>
                          <a:srgbClr val="101322">
                            <a:lumMod val="75000"/>
                            <a:lumOff val="25000"/>
                          </a:srgbClr>
                        </a:solidFill>
                        <a:latin typeface="+mn-lt"/>
                        <a:ea typeface="+mn-ea"/>
                        <a:cs typeface="+mn-cs"/>
                      </a:rPr>
                      <a:pPr algn="ctr" rtl="0">
                        <a:defRPr lang="en-US">
                          <a:solidFill>
                            <a:srgbClr val="101322">
                              <a:lumMod val="75000"/>
                              <a:lumOff val="25000"/>
                            </a:srgbClr>
                          </a:solidFill>
                        </a:defRPr>
                      </a:pPr>
                      <a:t>[ЗНАЧЕНИЕ]</a:t>
                    </a:fld>
                    <a:endParaRPr lang="uk-UA"/>
                  </a:p>
                </c:rich>
              </c:tx>
              <c:spPr>
                <a:noFill/>
                <a:ln>
                  <a:noFill/>
                </a:ln>
                <a:effectLst/>
              </c:spPr>
              <c:txPr>
                <a:bodyPr rot="0" spcFirstLastPara="1" vertOverflow="ellipsis" vert="horz" wrap="square" lIns="38100" tIns="19050" rIns="38100" bIns="19050" anchor="ctr" anchorCtr="0">
                  <a:spAutoFit/>
                </a:bodyPr>
                <a:lstStyle/>
                <a:p>
                  <a:pPr algn="ctr" rtl="0">
                    <a:defRPr lang="en-US" sz="1197" b="0" i="0" u="none" strike="noStrike" kern="1200" baseline="0">
                      <a:solidFill>
                        <a:srgbClr val="101322">
                          <a:lumMod val="75000"/>
                          <a:lumOff val="25000"/>
                        </a:srgbClr>
                      </a:solidFill>
                      <a:latin typeface="+mn-lt"/>
                      <a:ea typeface="+mn-ea"/>
                      <a:cs typeface="+mn-cs"/>
                    </a:defRPr>
                  </a:pPr>
                  <a:endParaRPr lang="uk-UA"/>
                </a:p>
              </c:txPr>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4-87CC-4494-B587-F0663AFFEC7E}"/>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uk-UA"/>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Лист1!$A$2:$A$6</c:f>
              <c:strCache>
                <c:ptCount val="5"/>
                <c:pt idx="0">
                  <c:v>Випускник</c:v>
                </c:pt>
                <c:pt idx="1">
                  <c:v>Інший пост-магістерський ступінь (аспірантура або докторантура)</c:v>
                </c:pt>
                <c:pt idx="2">
                  <c:v>Бакалавр скорочений</c:v>
                </c:pt>
                <c:pt idx="3">
                  <c:v>Магістр</c:v>
                </c:pt>
                <c:pt idx="4">
                  <c:v>Бакалавр</c:v>
                </c:pt>
              </c:strCache>
            </c:strRef>
          </c:cat>
          <c:val>
            <c:numRef>
              <c:f>Лист1!$B$2:$B$6</c:f>
              <c:numCache>
                <c:formatCode>0.00%</c:formatCode>
                <c:ptCount val="5"/>
                <c:pt idx="0">
                  <c:v>0.05</c:v>
                </c:pt>
                <c:pt idx="1">
                  <c:v>5.7000000000000002E-2</c:v>
                </c:pt>
                <c:pt idx="2">
                  <c:v>2.1000000000000001E-2</c:v>
                </c:pt>
                <c:pt idx="3">
                  <c:v>0.128</c:v>
                </c:pt>
                <c:pt idx="4">
                  <c:v>0.745</c:v>
                </c:pt>
              </c:numCache>
            </c:numRef>
          </c:val>
          <c:extLst>
            <c:ext xmlns:c16="http://schemas.microsoft.com/office/drawing/2014/chart" uri="{C3380CC4-5D6E-409C-BE32-E72D297353CC}">
              <c16:uniqueId val="{00000004-7DB4-478D-9846-F96E39C5AF64}"/>
            </c:ext>
          </c:extLst>
        </c:ser>
        <c:dLbls>
          <c:showLegendKey val="0"/>
          <c:showVal val="0"/>
          <c:showCatName val="0"/>
          <c:showSerName val="0"/>
          <c:showPercent val="0"/>
          <c:showBubbleSize val="0"/>
        </c:dLbls>
        <c:gapWidth val="100"/>
        <c:overlap val="100"/>
        <c:axId val="301935040"/>
        <c:axId val="301936608"/>
      </c:barChart>
      <c:valAx>
        <c:axId val="301936608"/>
        <c:scaling>
          <c:orientation val="minMax"/>
        </c:scaling>
        <c:delete val="0"/>
        <c:axPos val="b"/>
        <c:majorGridlines>
          <c:spPr>
            <a:ln w="9525" cap="flat" cmpd="sng" algn="ctr">
              <a:solidFill>
                <a:schemeClr val="tx1">
                  <a:lumMod val="15000"/>
                  <a:lumOff val="85000"/>
                </a:schemeClr>
              </a:solidFill>
              <a:round/>
            </a:ln>
            <a:effectLst/>
          </c:spPr>
        </c:majorGridlines>
        <c:numFmt formatCode="0.00%" sourceLinked="1"/>
        <c:majorTickMark val="cross"/>
        <c:minorTickMark val="none"/>
        <c:tickLblPos val="none"/>
        <c:spPr>
          <a:noFill/>
          <a:ln>
            <a:solidFill>
              <a:schemeClr val="accent1"/>
            </a:solid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uk-UA"/>
          </a:p>
        </c:txPr>
        <c:crossAx val="301935040"/>
        <c:crosses val="autoZero"/>
        <c:crossBetween val="between"/>
      </c:valAx>
      <c:catAx>
        <c:axId val="301935040"/>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uk-UA"/>
          </a:p>
        </c:txPr>
        <c:crossAx val="301936608"/>
        <c:crosses val="autoZero"/>
        <c:auto val="1"/>
        <c:lblAlgn val="ctr"/>
        <c:lblOffset val="100"/>
        <c:noMultiLvlLbl val="0"/>
      </c:catAx>
      <c:spPr>
        <a:noFill/>
        <a:ln>
          <a:noFill/>
        </a:ln>
        <a:effectLst/>
      </c:spPr>
    </c:plotArea>
    <c:plotVisOnly val="1"/>
    <c:dispBlanksAs val="gap"/>
    <c:showDLblsOverMax val="0"/>
  </c:chart>
  <c:spPr>
    <a:noFill/>
    <a:ln>
      <a:noFill/>
    </a:ln>
    <a:effectLst/>
  </c:spPr>
  <c:txPr>
    <a:bodyPr/>
    <a:lstStyle/>
    <a:p>
      <a:pPr>
        <a:defRPr/>
      </a:pPr>
      <a:endParaRPr lang="uk-UA"/>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Аркуш1!$B$1</c:f>
              <c:strCache>
                <c:ptCount val="1"/>
                <c:pt idx="0">
                  <c:v>Дуже добре</c:v>
                </c:pt>
              </c:strCache>
            </c:strRef>
          </c:tx>
          <c:spPr>
            <a:solidFill>
              <a:schemeClr val="accent1"/>
            </a:solidFill>
            <a:ln>
              <a:noFill/>
            </a:ln>
            <a:effectLst/>
          </c:spPr>
          <c:invertIfNegative val="0"/>
          <c:cat>
            <c:strRef>
              <c:f>Аркуш1!$A$2:$A$15</c:f>
              <c:strCache>
                <c:ptCount val="14"/>
                <c:pt idx="0">
                  <c:v>Доступність та якість медичних послуг</c:v>
                </c:pt>
                <c:pt idx="1">
                  <c:v>Доступність та якість послуг харчування</c:v>
                </c:pt>
                <c:pt idx="2">
                  <c:v>Доступність та якість послуг зв'язку та Інтернет</c:v>
                </c:pt>
                <c:pt idx="3">
                  <c:v>Наявність місць проведення дозвілля та їх облаштованість</c:v>
                </c:pt>
                <c:pt idx="4">
                  <c:v>Оснащення технічними засобами навчання</c:v>
                </c:pt>
                <c:pt idx="5">
                  <c:v>Ремонт, загальний стан корпусів</c:v>
                </c:pt>
                <c:pt idx="6">
                  <c:v>Лекційні та семінарські аудиторії (зручність, комфорт, мікрокліматичні умови)</c:v>
                </c:pt>
                <c:pt idx="9">
                  <c:v>Надання підтримки у пошуку стажування за кордоном</c:v>
                </c:pt>
                <c:pt idx="10">
                  <c:v>Визнання (зарахування) результатів навчання, здобутих під час навчання / проходження стажування за кордоном</c:v>
                </c:pt>
                <c:pt idx="11">
                  <c:v>Фінансова підтримка щодо навчання / проходження стажування за кордоном</c:v>
                </c:pt>
                <c:pt idx="12">
                  <c:v>Підтримка та поради щодо навчання / проходження стажування за кордоном</c:v>
                </c:pt>
                <c:pt idx="13">
                  <c:v>Привабливість запропонованих Університетом програм обміну та університетів-партнерів</c:v>
                </c:pt>
              </c:strCache>
            </c:strRef>
          </c:cat>
          <c:val>
            <c:numRef>
              <c:f>Аркуш1!$B$2:$B$15</c:f>
              <c:numCache>
                <c:formatCode>General</c:formatCode>
                <c:ptCount val="14"/>
                <c:pt idx="0">
                  <c:v>12.056737589999999</c:v>
                </c:pt>
                <c:pt idx="1">
                  <c:v>12.76595745</c:v>
                </c:pt>
                <c:pt idx="2">
                  <c:v>17.0212766</c:v>
                </c:pt>
                <c:pt idx="3">
                  <c:v>16.312056739999999</c:v>
                </c:pt>
                <c:pt idx="4">
                  <c:v>12.056737589999999</c:v>
                </c:pt>
                <c:pt idx="5">
                  <c:v>8.5106382979999999</c:v>
                </c:pt>
                <c:pt idx="6">
                  <c:v>15.60283688</c:v>
                </c:pt>
                <c:pt idx="9">
                  <c:v>23.404255320000001</c:v>
                </c:pt>
                <c:pt idx="10">
                  <c:v>26.950354610000002</c:v>
                </c:pt>
                <c:pt idx="11">
                  <c:v>25.531914889999999</c:v>
                </c:pt>
                <c:pt idx="12">
                  <c:v>23.404255320000001</c:v>
                </c:pt>
                <c:pt idx="13">
                  <c:v>23.404255320000001</c:v>
                </c:pt>
              </c:numCache>
            </c:numRef>
          </c:val>
          <c:extLst>
            <c:ext xmlns:c16="http://schemas.microsoft.com/office/drawing/2014/chart" uri="{C3380CC4-5D6E-409C-BE32-E72D297353CC}">
              <c16:uniqueId val="{00000000-DE11-4625-8B4E-DFB179EA9DF0}"/>
            </c:ext>
          </c:extLst>
        </c:ser>
        <c:ser>
          <c:idx val="1"/>
          <c:order val="1"/>
          <c:tx>
            <c:strRef>
              <c:f>Аркуш1!$C$1</c:f>
              <c:strCache>
                <c:ptCount val="1"/>
                <c:pt idx="0">
                  <c:v>Загалом добре</c:v>
                </c:pt>
              </c:strCache>
            </c:strRef>
          </c:tx>
          <c:spPr>
            <a:solidFill>
              <a:schemeClr val="accent2"/>
            </a:solidFill>
            <a:ln>
              <a:noFill/>
            </a:ln>
            <a:effectLst/>
          </c:spPr>
          <c:invertIfNegative val="0"/>
          <c:cat>
            <c:strRef>
              <c:f>Аркуш1!$A$2:$A$15</c:f>
              <c:strCache>
                <c:ptCount val="14"/>
                <c:pt idx="0">
                  <c:v>Доступність та якість медичних послуг</c:v>
                </c:pt>
                <c:pt idx="1">
                  <c:v>Доступність та якість послуг харчування</c:v>
                </c:pt>
                <c:pt idx="2">
                  <c:v>Доступність та якість послуг зв'язку та Інтернет</c:v>
                </c:pt>
                <c:pt idx="3">
                  <c:v>Наявність місць проведення дозвілля та їх облаштованість</c:v>
                </c:pt>
                <c:pt idx="4">
                  <c:v>Оснащення технічними засобами навчання</c:v>
                </c:pt>
                <c:pt idx="5">
                  <c:v>Ремонт, загальний стан корпусів</c:v>
                </c:pt>
                <c:pt idx="6">
                  <c:v>Лекційні та семінарські аудиторії (зручність, комфорт, мікрокліматичні умови)</c:v>
                </c:pt>
                <c:pt idx="9">
                  <c:v>Надання підтримки у пошуку стажування за кордоном</c:v>
                </c:pt>
                <c:pt idx="10">
                  <c:v>Визнання (зарахування) результатів навчання, здобутих під час навчання / проходження стажування за кордоном</c:v>
                </c:pt>
                <c:pt idx="11">
                  <c:v>Фінансова підтримка щодо навчання / проходження стажування за кордоном</c:v>
                </c:pt>
                <c:pt idx="12">
                  <c:v>Підтримка та поради щодо навчання / проходження стажування за кордоном</c:v>
                </c:pt>
                <c:pt idx="13">
                  <c:v>Привабливість запропонованих Університетом програм обміну та університетів-партнерів</c:v>
                </c:pt>
              </c:strCache>
            </c:strRef>
          </c:cat>
          <c:val>
            <c:numRef>
              <c:f>Аркуш1!$C$2:$C$15</c:f>
              <c:numCache>
                <c:formatCode>General</c:formatCode>
                <c:ptCount val="14"/>
                <c:pt idx="0">
                  <c:v>17.0212766</c:v>
                </c:pt>
                <c:pt idx="1">
                  <c:v>19.85815603</c:v>
                </c:pt>
                <c:pt idx="2">
                  <c:v>20.567375890000001</c:v>
                </c:pt>
                <c:pt idx="3">
                  <c:v>28.36879433</c:v>
                </c:pt>
                <c:pt idx="4">
                  <c:v>17.73049645</c:v>
                </c:pt>
                <c:pt idx="5">
                  <c:v>19.148936169999999</c:v>
                </c:pt>
                <c:pt idx="6">
                  <c:v>29.07801418</c:v>
                </c:pt>
                <c:pt idx="9">
                  <c:v>19.148936169999999</c:v>
                </c:pt>
                <c:pt idx="10">
                  <c:v>16.312056739999999</c:v>
                </c:pt>
                <c:pt idx="11">
                  <c:v>15.60283688</c:v>
                </c:pt>
                <c:pt idx="12">
                  <c:v>22.69503546</c:v>
                </c:pt>
                <c:pt idx="13">
                  <c:v>24.822695039999999</c:v>
                </c:pt>
              </c:numCache>
            </c:numRef>
          </c:val>
          <c:extLst>
            <c:ext xmlns:c16="http://schemas.microsoft.com/office/drawing/2014/chart" uri="{C3380CC4-5D6E-409C-BE32-E72D297353CC}">
              <c16:uniqueId val="{00000001-DE11-4625-8B4E-DFB179EA9DF0}"/>
            </c:ext>
          </c:extLst>
        </c:ser>
        <c:ser>
          <c:idx val="2"/>
          <c:order val="2"/>
          <c:tx>
            <c:strRef>
              <c:f>Аркуш1!$D$1</c:f>
              <c:strCache>
                <c:ptCount val="1"/>
                <c:pt idx="0">
                  <c:v>Задовільно</c:v>
                </c:pt>
              </c:strCache>
            </c:strRef>
          </c:tx>
          <c:spPr>
            <a:solidFill>
              <a:schemeClr val="accent3"/>
            </a:solidFill>
            <a:ln>
              <a:noFill/>
            </a:ln>
            <a:effectLst/>
          </c:spPr>
          <c:invertIfNegative val="0"/>
          <c:cat>
            <c:strRef>
              <c:f>Аркуш1!$A$2:$A$15</c:f>
              <c:strCache>
                <c:ptCount val="14"/>
                <c:pt idx="0">
                  <c:v>Доступність та якість медичних послуг</c:v>
                </c:pt>
                <c:pt idx="1">
                  <c:v>Доступність та якість послуг харчування</c:v>
                </c:pt>
                <c:pt idx="2">
                  <c:v>Доступність та якість послуг зв'язку та Інтернет</c:v>
                </c:pt>
                <c:pt idx="3">
                  <c:v>Наявність місць проведення дозвілля та їх облаштованість</c:v>
                </c:pt>
                <c:pt idx="4">
                  <c:v>Оснащення технічними засобами навчання</c:v>
                </c:pt>
                <c:pt idx="5">
                  <c:v>Ремонт, загальний стан корпусів</c:v>
                </c:pt>
                <c:pt idx="6">
                  <c:v>Лекційні та семінарські аудиторії (зручність, комфорт, мікрокліматичні умови)</c:v>
                </c:pt>
                <c:pt idx="9">
                  <c:v>Надання підтримки у пошуку стажування за кордоном</c:v>
                </c:pt>
                <c:pt idx="10">
                  <c:v>Визнання (зарахування) результатів навчання, здобутих під час навчання / проходження стажування за кордоном</c:v>
                </c:pt>
                <c:pt idx="11">
                  <c:v>Фінансова підтримка щодо навчання / проходження стажування за кордоном</c:v>
                </c:pt>
                <c:pt idx="12">
                  <c:v>Підтримка та поради щодо навчання / проходження стажування за кордоном</c:v>
                </c:pt>
                <c:pt idx="13">
                  <c:v>Привабливість запропонованих Університетом програм обміну та університетів-партнерів</c:v>
                </c:pt>
              </c:strCache>
            </c:strRef>
          </c:cat>
          <c:val>
            <c:numRef>
              <c:f>Аркуш1!$D$2:$D$15</c:f>
              <c:numCache>
                <c:formatCode>General</c:formatCode>
                <c:ptCount val="14"/>
                <c:pt idx="0">
                  <c:v>13.4751773</c:v>
                </c:pt>
                <c:pt idx="1">
                  <c:v>9.9290780139999999</c:v>
                </c:pt>
                <c:pt idx="2">
                  <c:v>25.531914889999999</c:v>
                </c:pt>
                <c:pt idx="3">
                  <c:v>23.404255320000001</c:v>
                </c:pt>
                <c:pt idx="4">
                  <c:v>24.822695039999999</c:v>
                </c:pt>
                <c:pt idx="5">
                  <c:v>29.07801418</c:v>
                </c:pt>
                <c:pt idx="6">
                  <c:v>24.113475179999998</c:v>
                </c:pt>
                <c:pt idx="9">
                  <c:v>9.2198581560000008</c:v>
                </c:pt>
                <c:pt idx="10">
                  <c:v>10.638297870000001</c:v>
                </c:pt>
                <c:pt idx="11">
                  <c:v>11.34751773</c:v>
                </c:pt>
                <c:pt idx="12">
                  <c:v>8.5106382979999999</c:v>
                </c:pt>
                <c:pt idx="13">
                  <c:v>9.2198581560000008</c:v>
                </c:pt>
              </c:numCache>
            </c:numRef>
          </c:val>
          <c:extLst>
            <c:ext xmlns:c16="http://schemas.microsoft.com/office/drawing/2014/chart" uri="{C3380CC4-5D6E-409C-BE32-E72D297353CC}">
              <c16:uniqueId val="{00000002-DE11-4625-8B4E-DFB179EA9DF0}"/>
            </c:ext>
          </c:extLst>
        </c:ser>
        <c:ser>
          <c:idx val="3"/>
          <c:order val="3"/>
          <c:tx>
            <c:strRef>
              <c:f>Аркуш1!$E$1</c:f>
              <c:strCache>
                <c:ptCount val="1"/>
                <c:pt idx="0">
                  <c:v>Загалом погано</c:v>
                </c:pt>
              </c:strCache>
            </c:strRef>
          </c:tx>
          <c:spPr>
            <a:solidFill>
              <a:schemeClr val="accent4"/>
            </a:solidFill>
            <a:ln>
              <a:noFill/>
            </a:ln>
            <a:effectLst/>
          </c:spPr>
          <c:invertIfNegative val="0"/>
          <c:cat>
            <c:strRef>
              <c:f>Аркуш1!$A$2:$A$15</c:f>
              <c:strCache>
                <c:ptCount val="14"/>
                <c:pt idx="0">
                  <c:v>Доступність та якість медичних послуг</c:v>
                </c:pt>
                <c:pt idx="1">
                  <c:v>Доступність та якість послуг харчування</c:v>
                </c:pt>
                <c:pt idx="2">
                  <c:v>Доступність та якість послуг зв'язку та Інтернет</c:v>
                </c:pt>
                <c:pt idx="3">
                  <c:v>Наявність місць проведення дозвілля та їх облаштованість</c:v>
                </c:pt>
                <c:pt idx="4">
                  <c:v>Оснащення технічними засобами навчання</c:v>
                </c:pt>
                <c:pt idx="5">
                  <c:v>Ремонт, загальний стан корпусів</c:v>
                </c:pt>
                <c:pt idx="6">
                  <c:v>Лекційні та семінарські аудиторії (зручність, комфорт, мікрокліматичні умови)</c:v>
                </c:pt>
                <c:pt idx="9">
                  <c:v>Надання підтримки у пошуку стажування за кордоном</c:v>
                </c:pt>
                <c:pt idx="10">
                  <c:v>Визнання (зарахування) результатів навчання, здобутих під час навчання / проходження стажування за кордоном</c:v>
                </c:pt>
                <c:pt idx="11">
                  <c:v>Фінансова підтримка щодо навчання / проходження стажування за кордоном</c:v>
                </c:pt>
                <c:pt idx="12">
                  <c:v>Підтримка та поради щодо навчання / проходження стажування за кордоном</c:v>
                </c:pt>
                <c:pt idx="13">
                  <c:v>Привабливість запропонованих Університетом програм обміну та університетів-партнерів</c:v>
                </c:pt>
              </c:strCache>
            </c:strRef>
          </c:cat>
          <c:val>
            <c:numRef>
              <c:f>Аркуш1!$E$2:$E$15</c:f>
              <c:numCache>
                <c:formatCode>General</c:formatCode>
                <c:ptCount val="14"/>
                <c:pt idx="0">
                  <c:v>8.5106382979999999</c:v>
                </c:pt>
                <c:pt idx="1">
                  <c:v>16.312056739999999</c:v>
                </c:pt>
                <c:pt idx="2">
                  <c:v>15.60283688</c:v>
                </c:pt>
                <c:pt idx="3">
                  <c:v>14.893617020000001</c:v>
                </c:pt>
                <c:pt idx="4">
                  <c:v>17.73049645</c:v>
                </c:pt>
                <c:pt idx="5">
                  <c:v>22.69503546</c:v>
                </c:pt>
                <c:pt idx="6">
                  <c:v>10.638297870000001</c:v>
                </c:pt>
                <c:pt idx="9">
                  <c:v>4.255319149</c:v>
                </c:pt>
                <c:pt idx="10">
                  <c:v>2.836879433</c:v>
                </c:pt>
                <c:pt idx="11">
                  <c:v>6.3829787229999999</c:v>
                </c:pt>
                <c:pt idx="12">
                  <c:v>7.80141844</c:v>
                </c:pt>
                <c:pt idx="13">
                  <c:v>6.3829787229999999</c:v>
                </c:pt>
              </c:numCache>
            </c:numRef>
          </c:val>
          <c:extLst>
            <c:ext xmlns:c16="http://schemas.microsoft.com/office/drawing/2014/chart" uri="{C3380CC4-5D6E-409C-BE32-E72D297353CC}">
              <c16:uniqueId val="{00000004-DE11-4625-8B4E-DFB179EA9DF0}"/>
            </c:ext>
          </c:extLst>
        </c:ser>
        <c:ser>
          <c:idx val="4"/>
          <c:order val="4"/>
          <c:tx>
            <c:strRef>
              <c:f>Аркуш1!$F$1</c:f>
              <c:strCache>
                <c:ptCount val="1"/>
                <c:pt idx="0">
                  <c:v>Дуже погано</c:v>
                </c:pt>
              </c:strCache>
            </c:strRef>
          </c:tx>
          <c:spPr>
            <a:solidFill>
              <a:schemeClr val="accent5"/>
            </a:solidFill>
            <a:ln>
              <a:noFill/>
            </a:ln>
            <a:effectLst/>
          </c:spPr>
          <c:invertIfNegative val="0"/>
          <c:cat>
            <c:strRef>
              <c:f>Аркуш1!$A$2:$A$15</c:f>
              <c:strCache>
                <c:ptCount val="14"/>
                <c:pt idx="0">
                  <c:v>Доступність та якість медичних послуг</c:v>
                </c:pt>
                <c:pt idx="1">
                  <c:v>Доступність та якість послуг харчування</c:v>
                </c:pt>
                <c:pt idx="2">
                  <c:v>Доступність та якість послуг зв'язку та Інтернет</c:v>
                </c:pt>
                <c:pt idx="3">
                  <c:v>Наявність місць проведення дозвілля та їх облаштованість</c:v>
                </c:pt>
                <c:pt idx="4">
                  <c:v>Оснащення технічними засобами навчання</c:v>
                </c:pt>
                <c:pt idx="5">
                  <c:v>Ремонт, загальний стан корпусів</c:v>
                </c:pt>
                <c:pt idx="6">
                  <c:v>Лекційні та семінарські аудиторії (зручність, комфорт, мікрокліматичні умови)</c:v>
                </c:pt>
                <c:pt idx="9">
                  <c:v>Надання підтримки у пошуку стажування за кордоном</c:v>
                </c:pt>
                <c:pt idx="10">
                  <c:v>Визнання (зарахування) результатів навчання, здобутих під час навчання / проходження стажування за кордоном</c:v>
                </c:pt>
                <c:pt idx="11">
                  <c:v>Фінансова підтримка щодо навчання / проходження стажування за кордоном</c:v>
                </c:pt>
                <c:pt idx="12">
                  <c:v>Підтримка та поради щодо навчання / проходження стажування за кордоном</c:v>
                </c:pt>
                <c:pt idx="13">
                  <c:v>Привабливість запропонованих Університетом програм обміну та університетів-партнерів</c:v>
                </c:pt>
              </c:strCache>
            </c:strRef>
          </c:cat>
          <c:val>
            <c:numRef>
              <c:f>Аркуш1!$F$2:$F$15</c:f>
              <c:numCache>
                <c:formatCode>General</c:formatCode>
                <c:ptCount val="14"/>
                <c:pt idx="0">
                  <c:v>9.2198581560000008</c:v>
                </c:pt>
                <c:pt idx="1">
                  <c:v>11.34751773</c:v>
                </c:pt>
                <c:pt idx="2">
                  <c:v>7.092198582</c:v>
                </c:pt>
                <c:pt idx="3">
                  <c:v>4.255319149</c:v>
                </c:pt>
                <c:pt idx="4">
                  <c:v>12.056737589999999</c:v>
                </c:pt>
                <c:pt idx="5">
                  <c:v>9.2198581560000008</c:v>
                </c:pt>
                <c:pt idx="6">
                  <c:v>7.092198582</c:v>
                </c:pt>
                <c:pt idx="9">
                  <c:v>9.2198581560000008</c:v>
                </c:pt>
                <c:pt idx="10">
                  <c:v>4.9645390069999999</c:v>
                </c:pt>
                <c:pt idx="11">
                  <c:v>5.6737588649999999</c:v>
                </c:pt>
                <c:pt idx="12">
                  <c:v>5.6737588649999999</c:v>
                </c:pt>
                <c:pt idx="13">
                  <c:v>6.3829787229999999</c:v>
                </c:pt>
              </c:numCache>
            </c:numRef>
          </c:val>
          <c:extLst>
            <c:ext xmlns:c16="http://schemas.microsoft.com/office/drawing/2014/chart" uri="{C3380CC4-5D6E-409C-BE32-E72D297353CC}">
              <c16:uniqueId val="{00000005-DE11-4625-8B4E-DFB179EA9DF0}"/>
            </c:ext>
          </c:extLst>
        </c:ser>
        <c:ser>
          <c:idx val="5"/>
          <c:order val="5"/>
          <c:tx>
            <c:strRef>
              <c:f>Аркуш1!$G$1</c:f>
              <c:strCache>
                <c:ptCount val="1"/>
                <c:pt idx="0">
                  <c:v>Утримуюсь від відповіді</c:v>
                </c:pt>
              </c:strCache>
            </c:strRef>
          </c:tx>
          <c:spPr>
            <a:solidFill>
              <a:schemeClr val="accent6"/>
            </a:solidFill>
            <a:ln>
              <a:noFill/>
            </a:ln>
            <a:effectLst/>
          </c:spPr>
          <c:invertIfNegative val="0"/>
          <c:cat>
            <c:strRef>
              <c:f>Аркуш1!$A$2:$A$15</c:f>
              <c:strCache>
                <c:ptCount val="14"/>
                <c:pt idx="0">
                  <c:v>Доступність та якість медичних послуг</c:v>
                </c:pt>
                <c:pt idx="1">
                  <c:v>Доступність та якість послуг харчування</c:v>
                </c:pt>
                <c:pt idx="2">
                  <c:v>Доступність та якість послуг зв'язку та Інтернет</c:v>
                </c:pt>
                <c:pt idx="3">
                  <c:v>Наявність місць проведення дозвілля та їх облаштованість</c:v>
                </c:pt>
                <c:pt idx="4">
                  <c:v>Оснащення технічними засобами навчання</c:v>
                </c:pt>
                <c:pt idx="5">
                  <c:v>Ремонт, загальний стан корпусів</c:v>
                </c:pt>
                <c:pt idx="6">
                  <c:v>Лекційні та семінарські аудиторії (зручність, комфорт, мікрокліматичні умови)</c:v>
                </c:pt>
                <c:pt idx="9">
                  <c:v>Надання підтримки у пошуку стажування за кордоном</c:v>
                </c:pt>
                <c:pt idx="10">
                  <c:v>Визнання (зарахування) результатів навчання, здобутих під час навчання / проходження стажування за кордоном</c:v>
                </c:pt>
                <c:pt idx="11">
                  <c:v>Фінансова підтримка щодо навчання / проходження стажування за кордоном</c:v>
                </c:pt>
                <c:pt idx="12">
                  <c:v>Підтримка та поради щодо навчання / проходження стажування за кордоном</c:v>
                </c:pt>
                <c:pt idx="13">
                  <c:v>Привабливість запропонованих Університетом програм обміну та університетів-партнерів</c:v>
                </c:pt>
              </c:strCache>
            </c:strRef>
          </c:cat>
          <c:val>
            <c:numRef>
              <c:f>Аркуш1!$G$2:$G$15</c:f>
              <c:numCache>
                <c:formatCode>General</c:formatCode>
                <c:ptCount val="14"/>
                <c:pt idx="0">
                  <c:v>16.312056739999999</c:v>
                </c:pt>
                <c:pt idx="1">
                  <c:v>12.056737589999999</c:v>
                </c:pt>
                <c:pt idx="2">
                  <c:v>2.836879433</c:v>
                </c:pt>
                <c:pt idx="3">
                  <c:v>1.418439716</c:v>
                </c:pt>
                <c:pt idx="4">
                  <c:v>4.255319149</c:v>
                </c:pt>
                <c:pt idx="5">
                  <c:v>3.546099291</c:v>
                </c:pt>
                <c:pt idx="6">
                  <c:v>2.1276595739999999</c:v>
                </c:pt>
                <c:pt idx="9">
                  <c:v>34.751773049999997</c:v>
                </c:pt>
                <c:pt idx="10">
                  <c:v>38.297872339999998</c:v>
                </c:pt>
                <c:pt idx="11">
                  <c:v>35.460992910000002</c:v>
                </c:pt>
                <c:pt idx="12">
                  <c:v>31.914893620000001</c:v>
                </c:pt>
                <c:pt idx="13">
                  <c:v>29.787234040000001</c:v>
                </c:pt>
              </c:numCache>
            </c:numRef>
          </c:val>
          <c:extLst>
            <c:ext xmlns:c16="http://schemas.microsoft.com/office/drawing/2014/chart" uri="{C3380CC4-5D6E-409C-BE32-E72D297353CC}">
              <c16:uniqueId val="{00000006-DE11-4625-8B4E-DFB179EA9DF0}"/>
            </c:ext>
          </c:extLst>
        </c:ser>
        <c:ser>
          <c:idx val="6"/>
          <c:order val="6"/>
          <c:tx>
            <c:strRef>
              <c:f>Аркуш1!$H$1</c:f>
              <c:strCache>
                <c:ptCount val="1"/>
                <c:pt idx="0">
                  <c:v>Не мав можливості оцінити через дистанційне навчання</c:v>
                </c:pt>
              </c:strCache>
            </c:strRef>
          </c:tx>
          <c:spPr>
            <a:solidFill>
              <a:schemeClr val="accent1">
                <a:lumMod val="60000"/>
              </a:schemeClr>
            </a:solidFill>
            <a:ln>
              <a:noFill/>
            </a:ln>
            <a:effectLst/>
          </c:spPr>
          <c:invertIfNegative val="0"/>
          <c:cat>
            <c:strRef>
              <c:f>Аркуш1!$A$2:$A$15</c:f>
              <c:strCache>
                <c:ptCount val="14"/>
                <c:pt idx="0">
                  <c:v>Доступність та якість медичних послуг</c:v>
                </c:pt>
                <c:pt idx="1">
                  <c:v>Доступність та якість послуг харчування</c:v>
                </c:pt>
                <c:pt idx="2">
                  <c:v>Доступність та якість послуг зв'язку та Інтернет</c:v>
                </c:pt>
                <c:pt idx="3">
                  <c:v>Наявність місць проведення дозвілля та їх облаштованість</c:v>
                </c:pt>
                <c:pt idx="4">
                  <c:v>Оснащення технічними засобами навчання</c:v>
                </c:pt>
                <c:pt idx="5">
                  <c:v>Ремонт, загальний стан корпусів</c:v>
                </c:pt>
                <c:pt idx="6">
                  <c:v>Лекційні та семінарські аудиторії (зручність, комфорт, мікрокліматичні умови)</c:v>
                </c:pt>
                <c:pt idx="9">
                  <c:v>Надання підтримки у пошуку стажування за кордоном</c:v>
                </c:pt>
                <c:pt idx="10">
                  <c:v>Визнання (зарахування) результатів навчання, здобутих під час навчання / проходження стажування за кордоном</c:v>
                </c:pt>
                <c:pt idx="11">
                  <c:v>Фінансова підтримка щодо навчання / проходження стажування за кордоном</c:v>
                </c:pt>
                <c:pt idx="12">
                  <c:v>Підтримка та поради щодо навчання / проходження стажування за кордоном</c:v>
                </c:pt>
                <c:pt idx="13">
                  <c:v>Привабливість запропонованих Університетом програм обміну та університетів-партнерів</c:v>
                </c:pt>
              </c:strCache>
            </c:strRef>
          </c:cat>
          <c:val>
            <c:numRef>
              <c:f>Аркуш1!$H$2:$H$15</c:f>
              <c:numCache>
                <c:formatCode>General</c:formatCode>
                <c:ptCount val="14"/>
                <c:pt idx="0">
                  <c:v>23.404255320000001</c:v>
                </c:pt>
                <c:pt idx="1">
                  <c:v>17.73049645</c:v>
                </c:pt>
                <c:pt idx="2">
                  <c:v>11.34751773</c:v>
                </c:pt>
                <c:pt idx="3">
                  <c:v>11.34751773</c:v>
                </c:pt>
                <c:pt idx="4">
                  <c:v>11.34751773</c:v>
                </c:pt>
                <c:pt idx="5">
                  <c:v>7.80141844</c:v>
                </c:pt>
                <c:pt idx="6">
                  <c:v>11.34751773</c:v>
                </c:pt>
                <c:pt idx="9">
                  <c:v>0</c:v>
                </c:pt>
                <c:pt idx="10">
                  <c:v>0</c:v>
                </c:pt>
                <c:pt idx="11">
                  <c:v>0</c:v>
                </c:pt>
                <c:pt idx="12">
                  <c:v>0</c:v>
                </c:pt>
                <c:pt idx="13">
                  <c:v>0</c:v>
                </c:pt>
              </c:numCache>
            </c:numRef>
          </c:val>
          <c:extLst>
            <c:ext xmlns:c16="http://schemas.microsoft.com/office/drawing/2014/chart" uri="{C3380CC4-5D6E-409C-BE32-E72D297353CC}">
              <c16:uniqueId val="{00000008-DE11-4625-8B4E-DFB179EA9DF0}"/>
            </c:ext>
          </c:extLst>
        </c:ser>
        <c:dLbls>
          <c:showLegendKey val="0"/>
          <c:showVal val="0"/>
          <c:showCatName val="0"/>
          <c:showSerName val="0"/>
          <c:showPercent val="0"/>
          <c:showBubbleSize val="0"/>
        </c:dLbls>
        <c:gapWidth val="150"/>
        <c:overlap val="100"/>
        <c:axId val="1736439360"/>
        <c:axId val="1736436448"/>
      </c:barChart>
      <c:catAx>
        <c:axId val="17364393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lgn="ctr">
              <a:defRPr lang="en-US" sz="900" b="1" i="0" u="none" strike="noStrike" kern="1200" baseline="0">
                <a:solidFill>
                  <a:schemeClr val="tx1"/>
                </a:solidFill>
                <a:latin typeface="+mn-lt"/>
                <a:ea typeface="+mn-ea"/>
                <a:cs typeface="+mn-cs"/>
              </a:defRPr>
            </a:pPr>
            <a:endParaRPr lang="uk-UA"/>
          </a:p>
        </c:txPr>
        <c:crossAx val="1736436448"/>
        <c:crosses val="autoZero"/>
        <c:auto val="1"/>
        <c:lblAlgn val="ctr"/>
        <c:lblOffset val="100"/>
        <c:noMultiLvlLbl val="0"/>
      </c:catAx>
      <c:valAx>
        <c:axId val="1736436448"/>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uk-UA"/>
          </a:p>
        </c:txPr>
        <c:crossAx val="1736439360"/>
        <c:crosses val="autoZero"/>
        <c:crossBetween val="between"/>
      </c:valAx>
      <c:spPr>
        <a:noFill/>
        <a:ln>
          <a:noFill/>
        </a:ln>
        <a:effectLst/>
      </c:spPr>
    </c:plotArea>
    <c:legend>
      <c:legendPos val="b"/>
      <c:layout>
        <c:manualLayout>
          <c:xMode val="edge"/>
          <c:yMode val="edge"/>
          <c:x val="4.3764414107244791E-2"/>
          <c:y val="0.87507551244306192"/>
          <c:w val="0.92007329645365077"/>
          <c:h val="0.12492448755693812"/>
        </c:manualLayout>
      </c:layout>
      <c:overlay val="0"/>
      <c:spPr>
        <a:noFill/>
        <a:ln>
          <a:noFill/>
        </a:ln>
        <a:effectLst/>
      </c:spPr>
      <c:txPr>
        <a:bodyPr rot="0" spcFirstLastPara="1" vertOverflow="ellipsis" vert="horz" wrap="square" anchor="ctr" anchorCtr="1"/>
        <a:lstStyle/>
        <a:p>
          <a:pPr>
            <a:defRPr lang="en-US" sz="970" b="0" i="0" u="none" strike="noStrike" kern="1200" baseline="0">
              <a:solidFill>
                <a:schemeClr val="tx1"/>
              </a:solidFill>
              <a:latin typeface="+mn-lt"/>
              <a:ea typeface="+mn-ea"/>
              <a:cs typeface="+mn-cs"/>
            </a:defRPr>
          </a:pPr>
          <a:endParaRPr lang="uk-UA"/>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uk-UA"/>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5991034744841436"/>
          <c:y val="3.8801244306188198E-2"/>
          <c:w val="0.50815368905012626"/>
          <c:h val="0.74118959004555052"/>
        </c:manualLayout>
      </c:layout>
      <c:barChart>
        <c:barDir val="bar"/>
        <c:grouping val="percentStacked"/>
        <c:varyColors val="0"/>
        <c:ser>
          <c:idx val="0"/>
          <c:order val="0"/>
          <c:tx>
            <c:strRef>
              <c:f>Аркуш1!$B$1</c:f>
              <c:strCache>
                <c:ptCount val="1"/>
                <c:pt idx="0">
                  <c:v>Дуже добре</c:v>
                </c:pt>
              </c:strCache>
            </c:strRef>
          </c:tx>
          <c:spPr>
            <a:solidFill>
              <a:schemeClr val="accent1"/>
            </a:solidFill>
            <a:ln>
              <a:noFill/>
            </a:ln>
            <a:effectLst/>
          </c:spPr>
          <c:invertIfNegative val="0"/>
          <c:cat>
            <c:strRef>
              <c:f>Аркуш1!$A$2:$A$9</c:f>
              <c:strCache>
                <c:ptCount val="8"/>
                <c:pt idx="0">
                  <c:v>Дистанційні послуги бібліотеки</c:v>
                </c:pt>
                <c:pt idx="1">
                  <c:v>Доступ до наукометричних баз даних за вашою спеціальністю</c:v>
                </c:pt>
                <c:pt idx="2">
                  <c:v>Розклад роботи бібліотек та читальних залів</c:v>
                </c:pt>
                <c:pt idx="3">
                  <c:v>Наявність необхідних місць для навчання та читання</c:v>
                </c:pt>
                <c:pt idx="4">
                  <c:v>Підтримка відвідувачів</c:v>
                </c:pt>
                <c:pt idx="5">
                  <c:v>Доступ до електронних наукових періодичних видань</c:v>
                </c:pt>
                <c:pt idx="6">
                  <c:v>Доступ до книжкового фонду та наукових періодичних видань</c:v>
                </c:pt>
                <c:pt idx="7">
                  <c:v>Наявність підручників та іншої літератури, що необхідна для вашого навчання</c:v>
                </c:pt>
              </c:strCache>
            </c:strRef>
          </c:cat>
          <c:val>
            <c:numRef>
              <c:f>Аркуш1!$B$2:$B$9</c:f>
              <c:numCache>
                <c:formatCode>General</c:formatCode>
                <c:ptCount val="8"/>
                <c:pt idx="0">
                  <c:v>26.241134750000001</c:v>
                </c:pt>
                <c:pt idx="1">
                  <c:v>24.822695039999999</c:v>
                </c:pt>
                <c:pt idx="2">
                  <c:v>26.241134750000001</c:v>
                </c:pt>
                <c:pt idx="3">
                  <c:v>27.659574469999999</c:v>
                </c:pt>
                <c:pt idx="4">
                  <c:v>24.822695039999999</c:v>
                </c:pt>
                <c:pt idx="5">
                  <c:v>25.531914889999999</c:v>
                </c:pt>
                <c:pt idx="6">
                  <c:v>24.822695039999999</c:v>
                </c:pt>
                <c:pt idx="7">
                  <c:v>24.822695039999999</c:v>
                </c:pt>
              </c:numCache>
            </c:numRef>
          </c:val>
          <c:extLst>
            <c:ext xmlns:c16="http://schemas.microsoft.com/office/drawing/2014/chart" uri="{C3380CC4-5D6E-409C-BE32-E72D297353CC}">
              <c16:uniqueId val="{00000000-DD0A-4CA6-8BE3-8967C719658B}"/>
            </c:ext>
          </c:extLst>
        </c:ser>
        <c:ser>
          <c:idx val="1"/>
          <c:order val="1"/>
          <c:tx>
            <c:strRef>
              <c:f>Аркуш1!$C$1</c:f>
              <c:strCache>
                <c:ptCount val="1"/>
                <c:pt idx="0">
                  <c:v>Загалом добре</c:v>
                </c:pt>
              </c:strCache>
            </c:strRef>
          </c:tx>
          <c:spPr>
            <a:solidFill>
              <a:schemeClr val="accent2"/>
            </a:solidFill>
            <a:ln>
              <a:noFill/>
            </a:ln>
            <a:effectLst/>
          </c:spPr>
          <c:invertIfNegative val="0"/>
          <c:cat>
            <c:strRef>
              <c:f>Аркуш1!$A$2:$A$9</c:f>
              <c:strCache>
                <c:ptCount val="8"/>
                <c:pt idx="0">
                  <c:v>Дистанційні послуги бібліотеки</c:v>
                </c:pt>
                <c:pt idx="1">
                  <c:v>Доступ до наукометричних баз даних за вашою спеціальністю</c:v>
                </c:pt>
                <c:pt idx="2">
                  <c:v>Розклад роботи бібліотек та читальних залів</c:v>
                </c:pt>
                <c:pt idx="3">
                  <c:v>Наявність необхідних місць для навчання та читання</c:v>
                </c:pt>
                <c:pt idx="4">
                  <c:v>Підтримка відвідувачів</c:v>
                </c:pt>
                <c:pt idx="5">
                  <c:v>Доступ до електронних наукових періодичних видань</c:v>
                </c:pt>
                <c:pt idx="6">
                  <c:v>Доступ до книжкового фонду та наукових періодичних видань</c:v>
                </c:pt>
                <c:pt idx="7">
                  <c:v>Наявність підручників та іншої літератури, що необхідна для вашого навчання</c:v>
                </c:pt>
              </c:strCache>
            </c:strRef>
          </c:cat>
          <c:val>
            <c:numRef>
              <c:f>Аркуш1!$C$2:$C$9</c:f>
              <c:numCache>
                <c:formatCode>General</c:formatCode>
                <c:ptCount val="8"/>
                <c:pt idx="0">
                  <c:v>17.73049645</c:v>
                </c:pt>
                <c:pt idx="1">
                  <c:v>18.439716310000001</c:v>
                </c:pt>
                <c:pt idx="2">
                  <c:v>19.85815603</c:v>
                </c:pt>
                <c:pt idx="3">
                  <c:v>18.439716310000001</c:v>
                </c:pt>
                <c:pt idx="4">
                  <c:v>18.439716310000001</c:v>
                </c:pt>
                <c:pt idx="5">
                  <c:v>21.276595740000001</c:v>
                </c:pt>
                <c:pt idx="6">
                  <c:v>19.85815603</c:v>
                </c:pt>
                <c:pt idx="7">
                  <c:v>16.312056739999999</c:v>
                </c:pt>
              </c:numCache>
            </c:numRef>
          </c:val>
          <c:extLst>
            <c:ext xmlns:c16="http://schemas.microsoft.com/office/drawing/2014/chart" uri="{C3380CC4-5D6E-409C-BE32-E72D297353CC}">
              <c16:uniqueId val="{00000001-DD0A-4CA6-8BE3-8967C719658B}"/>
            </c:ext>
          </c:extLst>
        </c:ser>
        <c:ser>
          <c:idx val="2"/>
          <c:order val="2"/>
          <c:tx>
            <c:strRef>
              <c:f>Аркуш1!$D$1</c:f>
              <c:strCache>
                <c:ptCount val="1"/>
                <c:pt idx="0">
                  <c:v>Задовільно</c:v>
                </c:pt>
              </c:strCache>
            </c:strRef>
          </c:tx>
          <c:spPr>
            <a:solidFill>
              <a:schemeClr val="accent3"/>
            </a:solidFill>
            <a:ln>
              <a:noFill/>
            </a:ln>
            <a:effectLst/>
          </c:spPr>
          <c:invertIfNegative val="0"/>
          <c:cat>
            <c:strRef>
              <c:f>Аркуш1!$A$2:$A$9</c:f>
              <c:strCache>
                <c:ptCount val="8"/>
                <c:pt idx="0">
                  <c:v>Дистанційні послуги бібліотеки</c:v>
                </c:pt>
                <c:pt idx="1">
                  <c:v>Доступ до наукометричних баз даних за вашою спеціальністю</c:v>
                </c:pt>
                <c:pt idx="2">
                  <c:v>Розклад роботи бібліотек та читальних залів</c:v>
                </c:pt>
                <c:pt idx="3">
                  <c:v>Наявність необхідних місць для навчання та читання</c:v>
                </c:pt>
                <c:pt idx="4">
                  <c:v>Підтримка відвідувачів</c:v>
                </c:pt>
                <c:pt idx="5">
                  <c:v>Доступ до електронних наукових періодичних видань</c:v>
                </c:pt>
                <c:pt idx="6">
                  <c:v>Доступ до книжкового фонду та наукових періодичних видань</c:v>
                </c:pt>
                <c:pt idx="7">
                  <c:v>Наявність підручників та іншої літератури, що необхідна для вашого навчання</c:v>
                </c:pt>
              </c:strCache>
            </c:strRef>
          </c:cat>
          <c:val>
            <c:numRef>
              <c:f>Аркуш1!$D$2:$D$9</c:f>
              <c:numCache>
                <c:formatCode>General</c:formatCode>
                <c:ptCount val="8"/>
                <c:pt idx="0">
                  <c:v>11.34751773</c:v>
                </c:pt>
                <c:pt idx="1">
                  <c:v>9.2198581560000008</c:v>
                </c:pt>
                <c:pt idx="2">
                  <c:v>8.5106382979999999</c:v>
                </c:pt>
                <c:pt idx="3">
                  <c:v>7.092198582</c:v>
                </c:pt>
                <c:pt idx="4">
                  <c:v>7.80141844</c:v>
                </c:pt>
                <c:pt idx="5">
                  <c:v>9.9290780139999999</c:v>
                </c:pt>
                <c:pt idx="6">
                  <c:v>6.3829787229999999</c:v>
                </c:pt>
                <c:pt idx="7">
                  <c:v>8.5106382979999999</c:v>
                </c:pt>
              </c:numCache>
            </c:numRef>
          </c:val>
          <c:extLst>
            <c:ext xmlns:c16="http://schemas.microsoft.com/office/drawing/2014/chart" uri="{C3380CC4-5D6E-409C-BE32-E72D297353CC}">
              <c16:uniqueId val="{00000002-DD0A-4CA6-8BE3-8967C719658B}"/>
            </c:ext>
          </c:extLst>
        </c:ser>
        <c:ser>
          <c:idx val="3"/>
          <c:order val="3"/>
          <c:tx>
            <c:strRef>
              <c:f>Аркуш1!$E$1</c:f>
              <c:strCache>
                <c:ptCount val="1"/>
                <c:pt idx="0">
                  <c:v>Загалом погано</c:v>
                </c:pt>
              </c:strCache>
            </c:strRef>
          </c:tx>
          <c:spPr>
            <a:solidFill>
              <a:schemeClr val="accent4"/>
            </a:solidFill>
            <a:ln>
              <a:noFill/>
            </a:ln>
            <a:effectLst/>
          </c:spPr>
          <c:invertIfNegative val="0"/>
          <c:cat>
            <c:strRef>
              <c:f>Аркуш1!$A$2:$A$9</c:f>
              <c:strCache>
                <c:ptCount val="8"/>
                <c:pt idx="0">
                  <c:v>Дистанційні послуги бібліотеки</c:v>
                </c:pt>
                <c:pt idx="1">
                  <c:v>Доступ до наукометричних баз даних за вашою спеціальністю</c:v>
                </c:pt>
                <c:pt idx="2">
                  <c:v>Розклад роботи бібліотек та читальних залів</c:v>
                </c:pt>
                <c:pt idx="3">
                  <c:v>Наявність необхідних місць для навчання та читання</c:v>
                </c:pt>
                <c:pt idx="4">
                  <c:v>Підтримка відвідувачів</c:v>
                </c:pt>
                <c:pt idx="5">
                  <c:v>Доступ до електронних наукових періодичних видань</c:v>
                </c:pt>
                <c:pt idx="6">
                  <c:v>Доступ до книжкового фонду та наукових періодичних видань</c:v>
                </c:pt>
                <c:pt idx="7">
                  <c:v>Наявність підручників та іншої літератури, що необхідна для вашого навчання</c:v>
                </c:pt>
              </c:strCache>
            </c:strRef>
          </c:cat>
          <c:val>
            <c:numRef>
              <c:f>Аркуш1!$E$2:$E$9</c:f>
              <c:numCache>
                <c:formatCode>General</c:formatCode>
                <c:ptCount val="8"/>
                <c:pt idx="0">
                  <c:v>1.418439716</c:v>
                </c:pt>
                <c:pt idx="1">
                  <c:v>0</c:v>
                </c:pt>
                <c:pt idx="2">
                  <c:v>0</c:v>
                </c:pt>
                <c:pt idx="3">
                  <c:v>0.70921985799999998</c:v>
                </c:pt>
                <c:pt idx="4">
                  <c:v>0.70921985799999998</c:v>
                </c:pt>
                <c:pt idx="5">
                  <c:v>0</c:v>
                </c:pt>
                <c:pt idx="6">
                  <c:v>1.418439716</c:v>
                </c:pt>
                <c:pt idx="7">
                  <c:v>1.418439716</c:v>
                </c:pt>
              </c:numCache>
            </c:numRef>
          </c:val>
          <c:extLst>
            <c:ext xmlns:c16="http://schemas.microsoft.com/office/drawing/2014/chart" uri="{C3380CC4-5D6E-409C-BE32-E72D297353CC}">
              <c16:uniqueId val="{00000004-DD0A-4CA6-8BE3-8967C719658B}"/>
            </c:ext>
          </c:extLst>
        </c:ser>
        <c:ser>
          <c:idx val="4"/>
          <c:order val="4"/>
          <c:tx>
            <c:strRef>
              <c:f>Аркуш1!$F$1</c:f>
              <c:strCache>
                <c:ptCount val="1"/>
                <c:pt idx="0">
                  <c:v>Дуже погано</c:v>
                </c:pt>
              </c:strCache>
            </c:strRef>
          </c:tx>
          <c:spPr>
            <a:solidFill>
              <a:schemeClr val="accent5"/>
            </a:solidFill>
            <a:ln>
              <a:noFill/>
            </a:ln>
            <a:effectLst/>
          </c:spPr>
          <c:invertIfNegative val="0"/>
          <c:cat>
            <c:strRef>
              <c:f>Аркуш1!$A$2:$A$9</c:f>
              <c:strCache>
                <c:ptCount val="8"/>
                <c:pt idx="0">
                  <c:v>Дистанційні послуги бібліотеки</c:v>
                </c:pt>
                <c:pt idx="1">
                  <c:v>Доступ до наукометричних баз даних за вашою спеціальністю</c:v>
                </c:pt>
                <c:pt idx="2">
                  <c:v>Розклад роботи бібліотек та читальних залів</c:v>
                </c:pt>
                <c:pt idx="3">
                  <c:v>Наявність необхідних місць для навчання та читання</c:v>
                </c:pt>
                <c:pt idx="4">
                  <c:v>Підтримка відвідувачів</c:v>
                </c:pt>
                <c:pt idx="5">
                  <c:v>Доступ до електронних наукових періодичних видань</c:v>
                </c:pt>
                <c:pt idx="6">
                  <c:v>Доступ до книжкового фонду та наукових періодичних видань</c:v>
                </c:pt>
                <c:pt idx="7">
                  <c:v>Наявність підручників та іншої літератури, що необхідна для вашого навчання</c:v>
                </c:pt>
              </c:strCache>
            </c:strRef>
          </c:cat>
          <c:val>
            <c:numRef>
              <c:f>Аркуш1!$F$2:$F$9</c:f>
              <c:numCache>
                <c:formatCode>General</c:formatCode>
                <c:ptCount val="8"/>
                <c:pt idx="0">
                  <c:v>0</c:v>
                </c:pt>
                <c:pt idx="1">
                  <c:v>0.70921985799999998</c:v>
                </c:pt>
                <c:pt idx="2">
                  <c:v>0</c:v>
                </c:pt>
                <c:pt idx="3">
                  <c:v>0.70921985799999998</c:v>
                </c:pt>
                <c:pt idx="4">
                  <c:v>1.418439716</c:v>
                </c:pt>
                <c:pt idx="5">
                  <c:v>0</c:v>
                </c:pt>
                <c:pt idx="6">
                  <c:v>0.70921985799999998</c:v>
                </c:pt>
                <c:pt idx="7">
                  <c:v>0</c:v>
                </c:pt>
              </c:numCache>
            </c:numRef>
          </c:val>
          <c:extLst>
            <c:ext xmlns:c16="http://schemas.microsoft.com/office/drawing/2014/chart" uri="{C3380CC4-5D6E-409C-BE32-E72D297353CC}">
              <c16:uniqueId val="{00000005-DD0A-4CA6-8BE3-8967C719658B}"/>
            </c:ext>
          </c:extLst>
        </c:ser>
        <c:ser>
          <c:idx val="5"/>
          <c:order val="5"/>
          <c:tx>
            <c:strRef>
              <c:f>Аркуш1!$G$1</c:f>
              <c:strCache>
                <c:ptCount val="1"/>
                <c:pt idx="0">
                  <c:v>Утримуюсь від відповіді</c:v>
                </c:pt>
              </c:strCache>
            </c:strRef>
          </c:tx>
          <c:spPr>
            <a:solidFill>
              <a:schemeClr val="accent6"/>
            </a:solidFill>
            <a:ln>
              <a:noFill/>
            </a:ln>
            <a:effectLst/>
          </c:spPr>
          <c:invertIfNegative val="0"/>
          <c:cat>
            <c:strRef>
              <c:f>Аркуш1!$A$2:$A$9</c:f>
              <c:strCache>
                <c:ptCount val="8"/>
                <c:pt idx="0">
                  <c:v>Дистанційні послуги бібліотеки</c:v>
                </c:pt>
                <c:pt idx="1">
                  <c:v>Доступ до наукометричних баз даних за вашою спеціальністю</c:v>
                </c:pt>
                <c:pt idx="2">
                  <c:v>Розклад роботи бібліотек та читальних залів</c:v>
                </c:pt>
                <c:pt idx="3">
                  <c:v>Наявність необхідних місць для навчання та читання</c:v>
                </c:pt>
                <c:pt idx="4">
                  <c:v>Підтримка відвідувачів</c:v>
                </c:pt>
                <c:pt idx="5">
                  <c:v>Доступ до електронних наукових періодичних видань</c:v>
                </c:pt>
                <c:pt idx="6">
                  <c:v>Доступ до книжкового фонду та наукових періодичних видань</c:v>
                </c:pt>
                <c:pt idx="7">
                  <c:v>Наявність підручників та іншої літератури, що необхідна для вашого навчання</c:v>
                </c:pt>
              </c:strCache>
            </c:strRef>
          </c:cat>
          <c:val>
            <c:numRef>
              <c:f>Аркуш1!$G$2:$G$9</c:f>
              <c:numCache>
                <c:formatCode>General</c:formatCode>
                <c:ptCount val="8"/>
                <c:pt idx="0">
                  <c:v>7.80141844</c:v>
                </c:pt>
                <c:pt idx="1">
                  <c:v>8.5106382979999999</c:v>
                </c:pt>
                <c:pt idx="2">
                  <c:v>7.092198582</c:v>
                </c:pt>
                <c:pt idx="3">
                  <c:v>7.80141844</c:v>
                </c:pt>
                <c:pt idx="4">
                  <c:v>9.2198581560000008</c:v>
                </c:pt>
                <c:pt idx="5">
                  <c:v>7.092198582</c:v>
                </c:pt>
                <c:pt idx="6">
                  <c:v>7.092198582</c:v>
                </c:pt>
                <c:pt idx="7">
                  <c:v>9.2198581560000008</c:v>
                </c:pt>
              </c:numCache>
            </c:numRef>
          </c:val>
          <c:extLst>
            <c:ext xmlns:c16="http://schemas.microsoft.com/office/drawing/2014/chart" uri="{C3380CC4-5D6E-409C-BE32-E72D297353CC}">
              <c16:uniqueId val="{00000006-DD0A-4CA6-8BE3-8967C719658B}"/>
            </c:ext>
          </c:extLst>
        </c:ser>
        <c:ser>
          <c:idx val="6"/>
          <c:order val="6"/>
          <c:tx>
            <c:strRef>
              <c:f>Аркуш1!$H$1</c:f>
              <c:strCache>
                <c:ptCount val="1"/>
                <c:pt idx="0">
                  <c:v>Не зацікавлений та не користуюсь</c:v>
                </c:pt>
              </c:strCache>
            </c:strRef>
          </c:tx>
          <c:spPr>
            <a:solidFill>
              <a:schemeClr val="accent1">
                <a:lumMod val="60000"/>
              </a:schemeClr>
            </a:solidFill>
            <a:ln>
              <a:noFill/>
            </a:ln>
            <a:effectLst/>
          </c:spPr>
          <c:invertIfNegative val="0"/>
          <c:cat>
            <c:strRef>
              <c:f>Аркуш1!$A$2:$A$9</c:f>
              <c:strCache>
                <c:ptCount val="8"/>
                <c:pt idx="0">
                  <c:v>Дистанційні послуги бібліотеки</c:v>
                </c:pt>
                <c:pt idx="1">
                  <c:v>Доступ до наукометричних баз даних за вашою спеціальністю</c:v>
                </c:pt>
                <c:pt idx="2">
                  <c:v>Розклад роботи бібліотек та читальних залів</c:v>
                </c:pt>
                <c:pt idx="3">
                  <c:v>Наявність необхідних місць для навчання та читання</c:v>
                </c:pt>
                <c:pt idx="4">
                  <c:v>Підтримка відвідувачів</c:v>
                </c:pt>
                <c:pt idx="5">
                  <c:v>Доступ до електронних наукових періодичних видань</c:v>
                </c:pt>
                <c:pt idx="6">
                  <c:v>Доступ до книжкового фонду та наукових періодичних видань</c:v>
                </c:pt>
                <c:pt idx="7">
                  <c:v>Наявність підручників та іншої літератури, що необхідна для вашого навчання</c:v>
                </c:pt>
              </c:strCache>
            </c:strRef>
          </c:cat>
          <c:val>
            <c:numRef>
              <c:f>Аркуш1!$H$2:$H$9</c:f>
              <c:numCache>
                <c:formatCode>General</c:formatCode>
                <c:ptCount val="8"/>
                <c:pt idx="0">
                  <c:v>35.460992910000002</c:v>
                </c:pt>
                <c:pt idx="1">
                  <c:v>38.297872339999998</c:v>
                </c:pt>
                <c:pt idx="2">
                  <c:v>38.297872339999998</c:v>
                </c:pt>
                <c:pt idx="3">
                  <c:v>37.58865248</c:v>
                </c:pt>
                <c:pt idx="4">
                  <c:v>37.58865248</c:v>
                </c:pt>
                <c:pt idx="5">
                  <c:v>36.170212769999999</c:v>
                </c:pt>
                <c:pt idx="6">
                  <c:v>39.71631206</c:v>
                </c:pt>
                <c:pt idx="7">
                  <c:v>39.71631206</c:v>
                </c:pt>
              </c:numCache>
            </c:numRef>
          </c:val>
          <c:extLst>
            <c:ext xmlns:c16="http://schemas.microsoft.com/office/drawing/2014/chart" uri="{C3380CC4-5D6E-409C-BE32-E72D297353CC}">
              <c16:uniqueId val="{00000007-DD0A-4CA6-8BE3-8967C719658B}"/>
            </c:ext>
          </c:extLst>
        </c:ser>
        <c:dLbls>
          <c:showLegendKey val="0"/>
          <c:showVal val="0"/>
          <c:showCatName val="0"/>
          <c:showSerName val="0"/>
          <c:showPercent val="0"/>
          <c:showBubbleSize val="0"/>
        </c:dLbls>
        <c:gapWidth val="150"/>
        <c:overlap val="100"/>
        <c:axId val="1374610912"/>
        <c:axId val="1374610496"/>
      </c:barChart>
      <c:catAx>
        <c:axId val="137461091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lgn="ctr">
              <a:defRPr lang="en-US" sz="900" b="1" i="0" u="none" strike="noStrike" kern="1200" baseline="0">
                <a:solidFill>
                  <a:schemeClr val="tx1"/>
                </a:solidFill>
                <a:latin typeface="+mn-lt"/>
                <a:ea typeface="+mn-ea"/>
                <a:cs typeface="+mn-cs"/>
              </a:defRPr>
            </a:pPr>
            <a:endParaRPr lang="uk-UA"/>
          </a:p>
        </c:txPr>
        <c:crossAx val="1374610496"/>
        <c:crosses val="autoZero"/>
        <c:auto val="1"/>
        <c:lblAlgn val="ctr"/>
        <c:lblOffset val="100"/>
        <c:noMultiLvlLbl val="0"/>
      </c:catAx>
      <c:valAx>
        <c:axId val="137461049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uk-UA"/>
          </a:p>
        </c:txPr>
        <c:crossAx val="1374610912"/>
        <c:crosses val="autoZero"/>
        <c:crossBetween val="between"/>
      </c:valAx>
      <c:spPr>
        <a:noFill/>
        <a:ln>
          <a:noFill/>
        </a:ln>
        <a:effectLst/>
      </c:spPr>
    </c:plotArea>
    <c:legend>
      <c:legendPos val="b"/>
      <c:legendEntry>
        <c:idx val="0"/>
        <c:txPr>
          <a:bodyPr rot="0" spcFirstLastPara="1" vertOverflow="ellipsis" vert="horz" wrap="square" anchor="ctr" anchorCtr="1"/>
          <a:lstStyle/>
          <a:p>
            <a:pPr>
              <a:defRPr lang="en-US" sz="970" b="0" i="0" u="none" strike="noStrike" kern="1200" baseline="0">
                <a:solidFill>
                  <a:schemeClr val="tx1"/>
                </a:solidFill>
                <a:latin typeface="+mn-lt"/>
                <a:ea typeface="+mn-ea"/>
                <a:cs typeface="+mn-cs"/>
              </a:defRPr>
            </a:pPr>
            <a:endParaRPr lang="uk-UA"/>
          </a:p>
        </c:txPr>
      </c:legendEntry>
      <c:legendEntry>
        <c:idx val="1"/>
        <c:txPr>
          <a:bodyPr rot="0" spcFirstLastPara="1" vertOverflow="ellipsis" vert="horz" wrap="square" anchor="ctr" anchorCtr="1"/>
          <a:lstStyle/>
          <a:p>
            <a:pPr>
              <a:defRPr lang="en-US" sz="970" b="0" i="0" u="none" strike="noStrike" kern="1200" baseline="0">
                <a:solidFill>
                  <a:schemeClr val="tx1"/>
                </a:solidFill>
                <a:latin typeface="+mn-lt"/>
                <a:ea typeface="+mn-ea"/>
                <a:cs typeface="+mn-cs"/>
              </a:defRPr>
            </a:pPr>
            <a:endParaRPr lang="uk-UA"/>
          </a:p>
        </c:txPr>
      </c:legendEntry>
      <c:legendEntry>
        <c:idx val="2"/>
        <c:txPr>
          <a:bodyPr rot="0" spcFirstLastPara="1" vertOverflow="ellipsis" vert="horz" wrap="square" anchor="ctr" anchorCtr="1"/>
          <a:lstStyle/>
          <a:p>
            <a:pPr>
              <a:defRPr lang="en-US" sz="970" b="0" i="0" u="none" strike="noStrike" kern="1200" baseline="0">
                <a:solidFill>
                  <a:schemeClr val="tx1"/>
                </a:solidFill>
                <a:latin typeface="+mn-lt"/>
                <a:ea typeface="+mn-ea"/>
                <a:cs typeface="+mn-cs"/>
              </a:defRPr>
            </a:pPr>
            <a:endParaRPr lang="uk-UA"/>
          </a:p>
        </c:txPr>
      </c:legendEntry>
      <c:legendEntry>
        <c:idx val="3"/>
        <c:txPr>
          <a:bodyPr rot="0" spcFirstLastPara="1" vertOverflow="ellipsis" vert="horz" wrap="square" anchor="ctr" anchorCtr="1"/>
          <a:lstStyle/>
          <a:p>
            <a:pPr>
              <a:defRPr lang="en-US" sz="970" b="0" i="0" u="none" strike="noStrike" kern="1200" baseline="0">
                <a:solidFill>
                  <a:schemeClr val="tx1"/>
                </a:solidFill>
                <a:latin typeface="+mn-lt"/>
                <a:ea typeface="+mn-ea"/>
                <a:cs typeface="+mn-cs"/>
              </a:defRPr>
            </a:pPr>
            <a:endParaRPr lang="uk-UA"/>
          </a:p>
        </c:txPr>
      </c:legendEntry>
      <c:legendEntry>
        <c:idx val="4"/>
        <c:txPr>
          <a:bodyPr rot="0" spcFirstLastPara="1" vertOverflow="ellipsis" vert="horz" wrap="square" anchor="ctr" anchorCtr="1"/>
          <a:lstStyle/>
          <a:p>
            <a:pPr>
              <a:defRPr lang="en-US" sz="970" b="0" i="0" u="none" strike="noStrike" kern="1200" baseline="0">
                <a:solidFill>
                  <a:schemeClr val="tx1"/>
                </a:solidFill>
                <a:latin typeface="+mn-lt"/>
                <a:ea typeface="+mn-ea"/>
                <a:cs typeface="+mn-cs"/>
              </a:defRPr>
            </a:pPr>
            <a:endParaRPr lang="uk-UA"/>
          </a:p>
        </c:txPr>
      </c:legendEntry>
      <c:legendEntry>
        <c:idx val="5"/>
        <c:txPr>
          <a:bodyPr rot="0" spcFirstLastPara="1" vertOverflow="ellipsis" vert="horz" wrap="square" anchor="ctr" anchorCtr="1"/>
          <a:lstStyle/>
          <a:p>
            <a:pPr>
              <a:defRPr lang="en-US" sz="970" b="0" i="0" u="none" strike="noStrike" kern="1200" baseline="0">
                <a:solidFill>
                  <a:schemeClr val="tx1"/>
                </a:solidFill>
                <a:latin typeface="+mn-lt"/>
                <a:ea typeface="+mn-ea"/>
                <a:cs typeface="+mn-cs"/>
              </a:defRPr>
            </a:pPr>
            <a:endParaRPr lang="uk-UA"/>
          </a:p>
        </c:txPr>
      </c:legendEntry>
      <c:legendEntry>
        <c:idx val="6"/>
        <c:txPr>
          <a:bodyPr rot="0" spcFirstLastPara="1" vertOverflow="ellipsis" vert="horz" wrap="square" anchor="ctr" anchorCtr="1"/>
          <a:lstStyle/>
          <a:p>
            <a:pPr>
              <a:defRPr lang="en-US" sz="970" b="0" i="0" u="none" strike="noStrike" kern="1200" baseline="0">
                <a:solidFill>
                  <a:schemeClr val="tx1"/>
                </a:solidFill>
                <a:latin typeface="+mn-lt"/>
                <a:ea typeface="+mn-ea"/>
                <a:cs typeface="+mn-cs"/>
              </a:defRPr>
            </a:pPr>
            <a:endParaRPr lang="uk-UA"/>
          </a:p>
        </c:txPr>
      </c:legendEntry>
      <c:layout>
        <c:manualLayout>
          <c:xMode val="edge"/>
          <c:yMode val="edge"/>
          <c:x val="0"/>
          <c:y val="0.84001277635818239"/>
          <c:w val="1"/>
          <c:h val="0.11765859348961226"/>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uk-UA"/>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uk-UA"/>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4404469839742577"/>
          <c:y val="5.1379466970211313E-2"/>
          <c:w val="0.51651498457357947"/>
          <c:h val="0.59319893268995605"/>
        </c:manualLayout>
      </c:layout>
      <c:barChart>
        <c:barDir val="bar"/>
        <c:grouping val="percentStacked"/>
        <c:varyColors val="0"/>
        <c:ser>
          <c:idx val="0"/>
          <c:order val="0"/>
          <c:tx>
            <c:strRef>
              <c:f>Аркуш1!$B$1</c:f>
              <c:strCache>
                <c:ptCount val="1"/>
                <c:pt idx="0">
                  <c:v>Дуже добре</c:v>
                </c:pt>
              </c:strCache>
            </c:strRef>
          </c:tx>
          <c:spPr>
            <a:solidFill>
              <a:schemeClr val="accent1"/>
            </a:solidFill>
            <a:ln>
              <a:noFill/>
            </a:ln>
            <a:effectLst/>
          </c:spPr>
          <c:invertIfNegative val="0"/>
          <c:cat>
            <c:strRef>
              <c:f>Аркуш1!$A$2:$A$7</c:f>
              <c:strCache>
                <c:ptCount val="6"/>
                <c:pt idx="0">
                  <c:v>Доступ до Wi-Fi (бездротового Інтернету)</c:v>
                </c:pt>
                <c:pt idx="1">
                  <c:v>Кількість вільних місць в комп’ютерних класах протягом тижня</c:v>
                </c:pt>
                <c:pt idx="2">
                  <c:v>Години вільного доступу до комп’ютерних класів протягом тижня</c:v>
                </c:pt>
                <c:pt idx="3">
                  <c:v>Технічне обслуговування комп'ютерів та підтримка користувачів</c:v>
                </c:pt>
                <c:pt idx="4">
                  <c:v>Програмне забезпечення (Software)</c:v>
                </c:pt>
                <c:pt idx="5">
                  <c:v>Обладнання наявних комп'ютерів (Hardware)</c:v>
                </c:pt>
              </c:strCache>
            </c:strRef>
          </c:cat>
          <c:val>
            <c:numRef>
              <c:f>Аркуш1!$B$2:$B$7</c:f>
              <c:numCache>
                <c:formatCode>General</c:formatCode>
                <c:ptCount val="6"/>
                <c:pt idx="0">
                  <c:v>18.439716310000001</c:v>
                </c:pt>
                <c:pt idx="1">
                  <c:v>15.60283688</c:v>
                </c:pt>
                <c:pt idx="2">
                  <c:v>12.056737588652481</c:v>
                </c:pt>
                <c:pt idx="3">
                  <c:v>14.18439716</c:v>
                </c:pt>
                <c:pt idx="4">
                  <c:v>14.18439716</c:v>
                </c:pt>
                <c:pt idx="5">
                  <c:v>12.76595745</c:v>
                </c:pt>
              </c:numCache>
            </c:numRef>
          </c:val>
          <c:extLst>
            <c:ext xmlns:c16="http://schemas.microsoft.com/office/drawing/2014/chart" uri="{C3380CC4-5D6E-409C-BE32-E72D297353CC}">
              <c16:uniqueId val="{00000000-0625-44BE-921F-021E3A1D87DA}"/>
            </c:ext>
          </c:extLst>
        </c:ser>
        <c:ser>
          <c:idx val="1"/>
          <c:order val="1"/>
          <c:tx>
            <c:strRef>
              <c:f>Аркуш1!$C$1</c:f>
              <c:strCache>
                <c:ptCount val="1"/>
                <c:pt idx="0">
                  <c:v>Загалом добре</c:v>
                </c:pt>
              </c:strCache>
            </c:strRef>
          </c:tx>
          <c:spPr>
            <a:solidFill>
              <a:schemeClr val="accent2"/>
            </a:solidFill>
            <a:ln>
              <a:noFill/>
            </a:ln>
            <a:effectLst/>
          </c:spPr>
          <c:invertIfNegative val="0"/>
          <c:cat>
            <c:strRef>
              <c:f>Аркуш1!$A$2:$A$7</c:f>
              <c:strCache>
                <c:ptCount val="6"/>
                <c:pt idx="0">
                  <c:v>Доступ до Wi-Fi (бездротового Інтернету)</c:v>
                </c:pt>
                <c:pt idx="1">
                  <c:v>Кількість вільних місць в комп’ютерних класах протягом тижня</c:v>
                </c:pt>
                <c:pt idx="2">
                  <c:v>Години вільного доступу до комп’ютерних класів протягом тижня</c:v>
                </c:pt>
                <c:pt idx="3">
                  <c:v>Технічне обслуговування комп'ютерів та підтримка користувачів</c:v>
                </c:pt>
                <c:pt idx="4">
                  <c:v>Програмне забезпечення (Software)</c:v>
                </c:pt>
                <c:pt idx="5">
                  <c:v>Обладнання наявних комп'ютерів (Hardware)</c:v>
                </c:pt>
              </c:strCache>
            </c:strRef>
          </c:cat>
          <c:val>
            <c:numRef>
              <c:f>Аркуш1!$C$2:$C$7</c:f>
              <c:numCache>
                <c:formatCode>General</c:formatCode>
                <c:ptCount val="6"/>
                <c:pt idx="0">
                  <c:v>21.985815599999999</c:v>
                </c:pt>
                <c:pt idx="1">
                  <c:v>17.73049645</c:v>
                </c:pt>
                <c:pt idx="2">
                  <c:v>18.439716312056735</c:v>
                </c:pt>
                <c:pt idx="3">
                  <c:v>18.439716310000001</c:v>
                </c:pt>
                <c:pt idx="4">
                  <c:v>19.85815603</c:v>
                </c:pt>
                <c:pt idx="5">
                  <c:v>18.439716310000001</c:v>
                </c:pt>
              </c:numCache>
            </c:numRef>
          </c:val>
          <c:extLst>
            <c:ext xmlns:c16="http://schemas.microsoft.com/office/drawing/2014/chart" uri="{C3380CC4-5D6E-409C-BE32-E72D297353CC}">
              <c16:uniqueId val="{00000001-0625-44BE-921F-021E3A1D87DA}"/>
            </c:ext>
          </c:extLst>
        </c:ser>
        <c:ser>
          <c:idx val="2"/>
          <c:order val="2"/>
          <c:tx>
            <c:strRef>
              <c:f>Аркуш1!$D$1</c:f>
              <c:strCache>
                <c:ptCount val="1"/>
                <c:pt idx="0">
                  <c:v>Задовільно</c:v>
                </c:pt>
              </c:strCache>
            </c:strRef>
          </c:tx>
          <c:spPr>
            <a:solidFill>
              <a:schemeClr val="accent3"/>
            </a:solidFill>
            <a:ln>
              <a:noFill/>
            </a:ln>
            <a:effectLst/>
          </c:spPr>
          <c:invertIfNegative val="0"/>
          <c:cat>
            <c:strRef>
              <c:f>Аркуш1!$A$2:$A$7</c:f>
              <c:strCache>
                <c:ptCount val="6"/>
                <c:pt idx="0">
                  <c:v>Доступ до Wi-Fi (бездротового Інтернету)</c:v>
                </c:pt>
                <c:pt idx="1">
                  <c:v>Кількість вільних місць в комп’ютерних класах протягом тижня</c:v>
                </c:pt>
                <c:pt idx="2">
                  <c:v>Години вільного доступу до комп’ютерних класів протягом тижня</c:v>
                </c:pt>
                <c:pt idx="3">
                  <c:v>Технічне обслуговування комп'ютерів та підтримка користувачів</c:v>
                </c:pt>
                <c:pt idx="4">
                  <c:v>Програмне забезпечення (Software)</c:v>
                </c:pt>
                <c:pt idx="5">
                  <c:v>Обладнання наявних комп'ютерів (Hardware)</c:v>
                </c:pt>
              </c:strCache>
            </c:strRef>
          </c:cat>
          <c:val>
            <c:numRef>
              <c:f>Аркуш1!$D$2:$D$7</c:f>
              <c:numCache>
                <c:formatCode>General</c:formatCode>
                <c:ptCount val="6"/>
                <c:pt idx="0">
                  <c:v>13.4751773</c:v>
                </c:pt>
                <c:pt idx="1">
                  <c:v>14.893617020000001</c:v>
                </c:pt>
                <c:pt idx="2">
                  <c:v>12.056737588652481</c:v>
                </c:pt>
                <c:pt idx="3">
                  <c:v>10.638297870000001</c:v>
                </c:pt>
                <c:pt idx="4">
                  <c:v>11.34751773</c:v>
                </c:pt>
                <c:pt idx="5">
                  <c:v>12.056737589999999</c:v>
                </c:pt>
              </c:numCache>
            </c:numRef>
          </c:val>
          <c:extLst>
            <c:ext xmlns:c16="http://schemas.microsoft.com/office/drawing/2014/chart" uri="{C3380CC4-5D6E-409C-BE32-E72D297353CC}">
              <c16:uniqueId val="{00000002-0625-44BE-921F-021E3A1D87DA}"/>
            </c:ext>
          </c:extLst>
        </c:ser>
        <c:ser>
          <c:idx val="3"/>
          <c:order val="3"/>
          <c:tx>
            <c:strRef>
              <c:f>Аркуш1!$E$1</c:f>
              <c:strCache>
                <c:ptCount val="1"/>
                <c:pt idx="0">
                  <c:v>Загалом погано</c:v>
                </c:pt>
              </c:strCache>
            </c:strRef>
          </c:tx>
          <c:spPr>
            <a:solidFill>
              <a:schemeClr val="accent4"/>
            </a:solidFill>
            <a:ln>
              <a:noFill/>
            </a:ln>
            <a:effectLst/>
          </c:spPr>
          <c:invertIfNegative val="0"/>
          <c:cat>
            <c:strRef>
              <c:f>Аркуш1!$A$2:$A$7</c:f>
              <c:strCache>
                <c:ptCount val="6"/>
                <c:pt idx="0">
                  <c:v>Доступ до Wi-Fi (бездротового Інтернету)</c:v>
                </c:pt>
                <c:pt idx="1">
                  <c:v>Кількість вільних місць в комп’ютерних класах протягом тижня</c:v>
                </c:pt>
                <c:pt idx="2">
                  <c:v>Години вільного доступу до комп’ютерних класів протягом тижня</c:v>
                </c:pt>
                <c:pt idx="3">
                  <c:v>Технічне обслуговування комп'ютерів та підтримка користувачів</c:v>
                </c:pt>
                <c:pt idx="4">
                  <c:v>Програмне забезпечення (Software)</c:v>
                </c:pt>
                <c:pt idx="5">
                  <c:v>Обладнання наявних комп'ютерів (Hardware)</c:v>
                </c:pt>
              </c:strCache>
            </c:strRef>
          </c:cat>
          <c:val>
            <c:numRef>
              <c:f>Аркуш1!$E$2:$E$7</c:f>
              <c:numCache>
                <c:formatCode>General</c:formatCode>
                <c:ptCount val="6"/>
                <c:pt idx="0">
                  <c:v>9.9290780139999999</c:v>
                </c:pt>
                <c:pt idx="1">
                  <c:v>4.9645390069999999</c:v>
                </c:pt>
                <c:pt idx="2">
                  <c:v>4.9645390070921991</c:v>
                </c:pt>
                <c:pt idx="3">
                  <c:v>12.056737589999999</c:v>
                </c:pt>
                <c:pt idx="4">
                  <c:v>9.2198581560000008</c:v>
                </c:pt>
                <c:pt idx="5">
                  <c:v>9.2198581560000008</c:v>
                </c:pt>
              </c:numCache>
            </c:numRef>
          </c:val>
          <c:extLst>
            <c:ext xmlns:c16="http://schemas.microsoft.com/office/drawing/2014/chart" uri="{C3380CC4-5D6E-409C-BE32-E72D297353CC}">
              <c16:uniqueId val="{00000004-0625-44BE-921F-021E3A1D87DA}"/>
            </c:ext>
          </c:extLst>
        </c:ser>
        <c:ser>
          <c:idx val="4"/>
          <c:order val="4"/>
          <c:tx>
            <c:strRef>
              <c:f>Аркуш1!$F$1</c:f>
              <c:strCache>
                <c:ptCount val="1"/>
                <c:pt idx="0">
                  <c:v>Дуже погано</c:v>
                </c:pt>
              </c:strCache>
            </c:strRef>
          </c:tx>
          <c:spPr>
            <a:solidFill>
              <a:schemeClr val="accent5"/>
            </a:solidFill>
            <a:ln>
              <a:noFill/>
            </a:ln>
            <a:effectLst/>
          </c:spPr>
          <c:invertIfNegative val="0"/>
          <c:cat>
            <c:strRef>
              <c:f>Аркуш1!$A$2:$A$7</c:f>
              <c:strCache>
                <c:ptCount val="6"/>
                <c:pt idx="0">
                  <c:v>Доступ до Wi-Fi (бездротового Інтернету)</c:v>
                </c:pt>
                <c:pt idx="1">
                  <c:v>Кількість вільних місць в комп’ютерних класах протягом тижня</c:v>
                </c:pt>
                <c:pt idx="2">
                  <c:v>Години вільного доступу до комп’ютерних класів протягом тижня</c:v>
                </c:pt>
                <c:pt idx="3">
                  <c:v>Технічне обслуговування комп'ютерів та підтримка користувачів</c:v>
                </c:pt>
                <c:pt idx="4">
                  <c:v>Програмне забезпечення (Software)</c:v>
                </c:pt>
                <c:pt idx="5">
                  <c:v>Обладнання наявних комп'ютерів (Hardware)</c:v>
                </c:pt>
              </c:strCache>
            </c:strRef>
          </c:cat>
          <c:val>
            <c:numRef>
              <c:f>Аркуш1!$F$2:$F$7</c:f>
              <c:numCache>
                <c:formatCode>General</c:formatCode>
                <c:ptCount val="6"/>
                <c:pt idx="0">
                  <c:v>8.5106382979999999</c:v>
                </c:pt>
                <c:pt idx="1">
                  <c:v>6.3829787229999999</c:v>
                </c:pt>
                <c:pt idx="2">
                  <c:v>9.9290780141843982</c:v>
                </c:pt>
                <c:pt idx="3">
                  <c:v>12.76595745</c:v>
                </c:pt>
                <c:pt idx="4">
                  <c:v>12.76595745</c:v>
                </c:pt>
                <c:pt idx="5">
                  <c:v>17.0212766</c:v>
                </c:pt>
              </c:numCache>
            </c:numRef>
          </c:val>
          <c:extLst>
            <c:ext xmlns:c16="http://schemas.microsoft.com/office/drawing/2014/chart" uri="{C3380CC4-5D6E-409C-BE32-E72D297353CC}">
              <c16:uniqueId val="{00000005-0625-44BE-921F-021E3A1D87DA}"/>
            </c:ext>
          </c:extLst>
        </c:ser>
        <c:ser>
          <c:idx val="5"/>
          <c:order val="5"/>
          <c:tx>
            <c:strRef>
              <c:f>Аркуш1!$G$1</c:f>
              <c:strCache>
                <c:ptCount val="1"/>
                <c:pt idx="0">
                  <c:v>Утримуюсь від відповіді</c:v>
                </c:pt>
              </c:strCache>
            </c:strRef>
          </c:tx>
          <c:spPr>
            <a:solidFill>
              <a:schemeClr val="accent6"/>
            </a:solidFill>
            <a:ln>
              <a:noFill/>
            </a:ln>
            <a:effectLst/>
          </c:spPr>
          <c:invertIfNegative val="0"/>
          <c:cat>
            <c:strRef>
              <c:f>Аркуш1!$A$2:$A$7</c:f>
              <c:strCache>
                <c:ptCount val="6"/>
                <c:pt idx="0">
                  <c:v>Доступ до Wi-Fi (бездротового Інтернету)</c:v>
                </c:pt>
                <c:pt idx="1">
                  <c:v>Кількість вільних місць в комп’ютерних класах протягом тижня</c:v>
                </c:pt>
                <c:pt idx="2">
                  <c:v>Години вільного доступу до комп’ютерних класів протягом тижня</c:v>
                </c:pt>
                <c:pt idx="3">
                  <c:v>Технічне обслуговування комп'ютерів та підтримка користувачів</c:v>
                </c:pt>
                <c:pt idx="4">
                  <c:v>Програмне забезпечення (Software)</c:v>
                </c:pt>
                <c:pt idx="5">
                  <c:v>Обладнання наявних комп'ютерів (Hardware)</c:v>
                </c:pt>
              </c:strCache>
            </c:strRef>
          </c:cat>
          <c:val>
            <c:numRef>
              <c:f>Аркуш1!$G$2:$G$7</c:f>
              <c:numCache>
                <c:formatCode>General</c:formatCode>
                <c:ptCount val="6"/>
                <c:pt idx="0">
                  <c:v>4.255319149</c:v>
                </c:pt>
                <c:pt idx="1">
                  <c:v>11.34751773</c:v>
                </c:pt>
                <c:pt idx="2">
                  <c:v>13.475177304964539</c:v>
                </c:pt>
                <c:pt idx="3">
                  <c:v>8.5106382979999999</c:v>
                </c:pt>
                <c:pt idx="4">
                  <c:v>9.9290780139999999</c:v>
                </c:pt>
                <c:pt idx="5">
                  <c:v>7.80141844</c:v>
                </c:pt>
              </c:numCache>
            </c:numRef>
          </c:val>
          <c:extLst>
            <c:ext xmlns:c16="http://schemas.microsoft.com/office/drawing/2014/chart" uri="{C3380CC4-5D6E-409C-BE32-E72D297353CC}">
              <c16:uniqueId val="{00000006-0625-44BE-921F-021E3A1D87DA}"/>
            </c:ext>
          </c:extLst>
        </c:ser>
        <c:ser>
          <c:idx val="6"/>
          <c:order val="6"/>
          <c:tx>
            <c:strRef>
              <c:f>Аркуш1!$H$1</c:f>
              <c:strCache>
                <c:ptCount val="1"/>
                <c:pt idx="0">
                  <c:v>Не мав можливості оцінити через дистанційне навчання</c:v>
                </c:pt>
              </c:strCache>
            </c:strRef>
          </c:tx>
          <c:spPr>
            <a:solidFill>
              <a:schemeClr val="accent1">
                <a:lumMod val="60000"/>
              </a:schemeClr>
            </a:solidFill>
            <a:ln>
              <a:noFill/>
            </a:ln>
            <a:effectLst/>
          </c:spPr>
          <c:invertIfNegative val="0"/>
          <c:cat>
            <c:strRef>
              <c:f>Аркуш1!$A$2:$A$7</c:f>
              <c:strCache>
                <c:ptCount val="6"/>
                <c:pt idx="0">
                  <c:v>Доступ до Wi-Fi (бездротового Інтернету)</c:v>
                </c:pt>
                <c:pt idx="1">
                  <c:v>Кількість вільних місць в комп’ютерних класах протягом тижня</c:v>
                </c:pt>
                <c:pt idx="2">
                  <c:v>Години вільного доступу до комп’ютерних класів протягом тижня</c:v>
                </c:pt>
                <c:pt idx="3">
                  <c:v>Технічне обслуговування комп'ютерів та підтримка користувачів</c:v>
                </c:pt>
                <c:pt idx="4">
                  <c:v>Програмне забезпечення (Software)</c:v>
                </c:pt>
                <c:pt idx="5">
                  <c:v>Обладнання наявних комп'ютерів (Hardware)</c:v>
                </c:pt>
              </c:strCache>
            </c:strRef>
          </c:cat>
          <c:val>
            <c:numRef>
              <c:f>Аркуш1!$H$2:$H$7</c:f>
              <c:numCache>
                <c:formatCode>General</c:formatCode>
                <c:ptCount val="6"/>
                <c:pt idx="0">
                  <c:v>23.404255320000001</c:v>
                </c:pt>
                <c:pt idx="1">
                  <c:v>29.07801418</c:v>
                </c:pt>
                <c:pt idx="2">
                  <c:v>29.078014184397162</c:v>
                </c:pt>
                <c:pt idx="3">
                  <c:v>23.404255320000001</c:v>
                </c:pt>
                <c:pt idx="4">
                  <c:v>22.69503546</c:v>
                </c:pt>
                <c:pt idx="5">
                  <c:v>22.69503546</c:v>
                </c:pt>
              </c:numCache>
            </c:numRef>
          </c:val>
          <c:extLst>
            <c:ext xmlns:c16="http://schemas.microsoft.com/office/drawing/2014/chart" uri="{C3380CC4-5D6E-409C-BE32-E72D297353CC}">
              <c16:uniqueId val="{00000007-0625-44BE-921F-021E3A1D87DA}"/>
            </c:ext>
          </c:extLst>
        </c:ser>
        <c:dLbls>
          <c:showLegendKey val="0"/>
          <c:showVal val="0"/>
          <c:showCatName val="0"/>
          <c:showSerName val="0"/>
          <c:showPercent val="0"/>
          <c:showBubbleSize val="0"/>
        </c:dLbls>
        <c:gapWidth val="150"/>
        <c:overlap val="100"/>
        <c:axId val="1610713808"/>
        <c:axId val="1610716720"/>
      </c:barChart>
      <c:catAx>
        <c:axId val="161071380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lgn="ctr">
              <a:defRPr lang="en-US" sz="900" b="1" i="0" u="none" strike="noStrike" kern="1200" baseline="0">
                <a:solidFill>
                  <a:schemeClr val="tx1"/>
                </a:solidFill>
                <a:latin typeface="+mn-lt"/>
                <a:ea typeface="+mn-ea"/>
                <a:cs typeface="+mn-cs"/>
              </a:defRPr>
            </a:pPr>
            <a:endParaRPr lang="uk-UA"/>
          </a:p>
        </c:txPr>
        <c:crossAx val="1610716720"/>
        <c:crosses val="autoZero"/>
        <c:auto val="1"/>
        <c:lblAlgn val="ctr"/>
        <c:lblOffset val="100"/>
        <c:noMultiLvlLbl val="0"/>
      </c:catAx>
      <c:valAx>
        <c:axId val="161071672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uk-UA"/>
          </a:p>
        </c:txPr>
        <c:crossAx val="1610713808"/>
        <c:crosses val="autoZero"/>
        <c:crossBetween val="between"/>
      </c:valAx>
      <c:spPr>
        <a:noFill/>
        <a:ln>
          <a:noFill/>
        </a:ln>
        <a:effectLst/>
      </c:spPr>
    </c:plotArea>
    <c:legend>
      <c:legendPos val="b"/>
      <c:legendEntry>
        <c:idx val="0"/>
        <c:txPr>
          <a:bodyPr rot="0" spcFirstLastPara="1" vertOverflow="ellipsis" vert="horz" wrap="square" anchor="ctr" anchorCtr="1"/>
          <a:lstStyle/>
          <a:p>
            <a:pPr algn="ctr">
              <a:defRPr lang="en-US" sz="970" b="0" i="0" u="none" strike="noStrike" kern="1200" baseline="0">
                <a:solidFill>
                  <a:schemeClr val="tx1"/>
                </a:solidFill>
                <a:latin typeface="+mn-lt"/>
                <a:ea typeface="+mn-ea"/>
                <a:cs typeface="+mn-cs"/>
              </a:defRPr>
            </a:pPr>
            <a:endParaRPr lang="uk-UA"/>
          </a:p>
        </c:txPr>
      </c:legendEntry>
      <c:legendEntry>
        <c:idx val="1"/>
        <c:txPr>
          <a:bodyPr rot="0" spcFirstLastPara="1" vertOverflow="ellipsis" vert="horz" wrap="square" anchor="ctr" anchorCtr="1"/>
          <a:lstStyle/>
          <a:p>
            <a:pPr>
              <a:defRPr lang="en-US" sz="970" b="0" i="0" u="none" strike="noStrike" kern="1200" baseline="0">
                <a:solidFill>
                  <a:schemeClr val="tx1"/>
                </a:solidFill>
                <a:latin typeface="+mn-lt"/>
                <a:ea typeface="+mn-ea"/>
                <a:cs typeface="+mn-cs"/>
              </a:defRPr>
            </a:pPr>
            <a:endParaRPr lang="uk-UA"/>
          </a:p>
        </c:txPr>
      </c:legendEntry>
      <c:legendEntry>
        <c:idx val="2"/>
        <c:txPr>
          <a:bodyPr rot="0" spcFirstLastPara="1" vertOverflow="ellipsis" vert="horz" wrap="square" anchor="ctr" anchorCtr="1"/>
          <a:lstStyle/>
          <a:p>
            <a:pPr>
              <a:defRPr lang="en-US" sz="970" b="0" i="0" u="none" strike="noStrike" kern="1200" baseline="0">
                <a:solidFill>
                  <a:schemeClr val="tx1"/>
                </a:solidFill>
                <a:latin typeface="+mn-lt"/>
                <a:ea typeface="+mn-ea"/>
                <a:cs typeface="+mn-cs"/>
              </a:defRPr>
            </a:pPr>
            <a:endParaRPr lang="uk-UA"/>
          </a:p>
        </c:txPr>
      </c:legendEntry>
      <c:legendEntry>
        <c:idx val="3"/>
        <c:txPr>
          <a:bodyPr rot="0" spcFirstLastPara="1" vertOverflow="ellipsis" vert="horz" wrap="square" anchor="ctr" anchorCtr="1"/>
          <a:lstStyle/>
          <a:p>
            <a:pPr>
              <a:defRPr lang="en-US" sz="970" b="0" i="0" u="none" strike="noStrike" kern="1200" baseline="0">
                <a:solidFill>
                  <a:schemeClr val="tx1"/>
                </a:solidFill>
                <a:latin typeface="+mn-lt"/>
                <a:ea typeface="+mn-ea"/>
                <a:cs typeface="+mn-cs"/>
              </a:defRPr>
            </a:pPr>
            <a:endParaRPr lang="uk-UA"/>
          </a:p>
        </c:txPr>
      </c:legendEntry>
      <c:legendEntry>
        <c:idx val="4"/>
        <c:txPr>
          <a:bodyPr rot="0" spcFirstLastPara="1" vertOverflow="ellipsis" vert="horz" wrap="square" anchor="ctr" anchorCtr="1"/>
          <a:lstStyle/>
          <a:p>
            <a:pPr>
              <a:defRPr lang="en-US" sz="970" b="0" i="0" u="none" strike="noStrike" kern="1200" baseline="0">
                <a:solidFill>
                  <a:schemeClr val="tx1"/>
                </a:solidFill>
                <a:latin typeface="+mn-lt"/>
                <a:ea typeface="+mn-ea"/>
                <a:cs typeface="+mn-cs"/>
              </a:defRPr>
            </a:pPr>
            <a:endParaRPr lang="uk-UA"/>
          </a:p>
        </c:txPr>
      </c:legendEntry>
      <c:legendEntry>
        <c:idx val="5"/>
        <c:txPr>
          <a:bodyPr rot="0" spcFirstLastPara="1" vertOverflow="ellipsis" vert="horz" wrap="square" anchor="ctr" anchorCtr="1"/>
          <a:lstStyle/>
          <a:p>
            <a:pPr>
              <a:defRPr lang="en-US" sz="970" b="0" i="0" u="none" strike="noStrike" kern="1200" baseline="0">
                <a:solidFill>
                  <a:schemeClr val="tx1"/>
                </a:solidFill>
                <a:latin typeface="+mn-lt"/>
                <a:ea typeface="+mn-ea"/>
                <a:cs typeface="+mn-cs"/>
              </a:defRPr>
            </a:pPr>
            <a:endParaRPr lang="uk-UA"/>
          </a:p>
        </c:txPr>
      </c:legendEntry>
      <c:legendEntry>
        <c:idx val="6"/>
        <c:txPr>
          <a:bodyPr rot="0" spcFirstLastPara="1" vertOverflow="ellipsis" vert="horz" wrap="square" anchor="ctr" anchorCtr="1"/>
          <a:lstStyle/>
          <a:p>
            <a:pPr>
              <a:defRPr lang="en-US" sz="970" b="0" i="0" u="none" strike="noStrike" kern="1200" baseline="0">
                <a:solidFill>
                  <a:schemeClr val="tx1"/>
                </a:solidFill>
                <a:latin typeface="+mn-lt"/>
                <a:ea typeface="+mn-ea"/>
                <a:cs typeface="+mn-cs"/>
              </a:defRPr>
            </a:pPr>
            <a:endParaRPr lang="uk-UA"/>
          </a:p>
        </c:txPr>
      </c:legendEntry>
      <c:layout>
        <c:manualLayout>
          <c:xMode val="edge"/>
          <c:yMode val="edge"/>
          <c:x val="2.0089789918023859E-2"/>
          <c:y val="0.75063856549410901"/>
          <c:w val="0.9785471084252616"/>
          <c:h val="0.22133627070395753"/>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uk-UA"/>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uk-UA"/>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9033676317710728"/>
          <c:y val="1.389771741255191E-2"/>
          <c:w val="0.47442880850540414"/>
          <c:h val="0.85839460172498416"/>
        </c:manualLayout>
      </c:layout>
      <c:barChart>
        <c:barDir val="bar"/>
        <c:grouping val="percentStacked"/>
        <c:varyColors val="0"/>
        <c:ser>
          <c:idx val="0"/>
          <c:order val="0"/>
          <c:tx>
            <c:strRef>
              <c:f>Аркуш1!$B$1</c:f>
              <c:strCache>
                <c:ptCount val="1"/>
                <c:pt idx="0">
                  <c:v>Дуже добре</c:v>
                </c:pt>
              </c:strCache>
            </c:strRef>
          </c:tx>
          <c:spPr>
            <a:solidFill>
              <a:schemeClr val="accent1"/>
            </a:solidFill>
            <a:ln>
              <a:noFill/>
            </a:ln>
            <a:effectLst/>
          </c:spPr>
          <c:invertIfNegative val="0"/>
          <c:cat>
            <c:strRef>
              <c:f>Аркуш1!$A$3:$A$16</c:f>
              <c:strCache>
                <c:ptCount val="14"/>
                <c:pt idx="0">
                  <c:v>Як Ви оцінюєте ситуацію в вашій академічній групі, рівень спілкування з Вашими одногрупниками, згуртованість колективу?</c:v>
                </c:pt>
                <c:pt idx="1">
                  <c:v>Як Ви оцінюєте роботу адміністрації Київського авіаційного інституту (ректор, проректори, адміністративні підрозділи, бухгалтерія, Студмістечко тощо)?</c:v>
                </c:pt>
                <c:pt idx="2">
                  <c:v>Як Ви оцінюєте ситуацію в Київському авіаційному інституті щодо вирішення конфліктних ситуацій (непорозуміння з викладачем, булінг, сексуальні домагання тощо)?</c:v>
                </c:pt>
                <c:pt idx="3">
                  <c:v>Як Ви оцінюєте ситуацію в Київському авіаційному інституті щодо запобігання корупції?</c:v>
                </c:pt>
                <c:pt idx="4">
                  <c:v>Дієвість політики забезпечення академічної доброчесності в університеті</c:v>
                </c:pt>
                <c:pt idx="5">
                  <c:v>Розвиненість політики забезпечення академічної доброчесності в університеті</c:v>
                </c:pt>
                <c:pt idx="6">
                  <c:v>Дотримання норм та принципів академічної доброчесності викладачами університету</c:v>
                </c:pt>
                <c:pt idx="7">
                  <c:v>Дотримання норм та принципів академічної доброчесності іншими студентами</c:v>
                </c:pt>
                <c:pt idx="8">
                  <c:v>Дотримання норм та принципів академічної доброчесності особисто Вами</c:v>
                </c:pt>
                <c:pt idx="9">
                  <c:v>Як Ви оцінюєте такі аспекти академічної доброчесності?</c:v>
                </c:pt>
                <c:pt idx="10">
                  <c:v>Доступність контактних осіб вживу</c:v>
                </c:pt>
                <c:pt idx="11">
                  <c:v>Доступність контактних осіб онлайн</c:v>
                </c:pt>
                <c:pt idx="12">
                  <c:v>Як Ви оцінюєте доступність важливих контактних осіб (наприклад, працівників адміністрації університету /Вашого факультету / кафедри)?</c:v>
                </c:pt>
                <c:pt idx="13">
                  <c:v>Загалом, наскільки успішно, на Вашу думку, Київський авіаційний інститут адаптував освітній процес до умов воєнного стану в Україні?</c:v>
                </c:pt>
              </c:strCache>
            </c:strRef>
          </c:cat>
          <c:val>
            <c:numRef>
              <c:f>Аркуш1!$B$3:$B$16</c:f>
              <c:numCache>
                <c:formatCode>General</c:formatCode>
                <c:ptCount val="14"/>
                <c:pt idx="0">
                  <c:v>35.5</c:v>
                </c:pt>
                <c:pt idx="1">
                  <c:v>22</c:v>
                </c:pt>
                <c:pt idx="2">
                  <c:v>27.7</c:v>
                </c:pt>
                <c:pt idx="3">
                  <c:v>30.5</c:v>
                </c:pt>
                <c:pt idx="4">
                  <c:v>41.843971629999999</c:v>
                </c:pt>
                <c:pt idx="5">
                  <c:v>40.425531909999997</c:v>
                </c:pt>
                <c:pt idx="6">
                  <c:v>45.390070919999999</c:v>
                </c:pt>
                <c:pt idx="7">
                  <c:v>38.297872339999998</c:v>
                </c:pt>
                <c:pt idx="8">
                  <c:v>46.099290779999997</c:v>
                </c:pt>
                <c:pt idx="10">
                  <c:v>32.624113479999998</c:v>
                </c:pt>
                <c:pt idx="11">
                  <c:v>38.297872339999998</c:v>
                </c:pt>
                <c:pt idx="13" formatCode="0.00">
                  <c:v>23.4</c:v>
                </c:pt>
              </c:numCache>
            </c:numRef>
          </c:val>
          <c:extLst>
            <c:ext xmlns:c16="http://schemas.microsoft.com/office/drawing/2014/chart" uri="{C3380CC4-5D6E-409C-BE32-E72D297353CC}">
              <c16:uniqueId val="{00000000-8F2F-4CFD-8110-E8DEE614278B}"/>
            </c:ext>
          </c:extLst>
        </c:ser>
        <c:ser>
          <c:idx val="1"/>
          <c:order val="1"/>
          <c:tx>
            <c:strRef>
              <c:f>Аркуш1!$C$1</c:f>
              <c:strCache>
                <c:ptCount val="1"/>
                <c:pt idx="0">
                  <c:v>Загалом добре</c:v>
                </c:pt>
              </c:strCache>
            </c:strRef>
          </c:tx>
          <c:spPr>
            <a:solidFill>
              <a:schemeClr val="accent2"/>
            </a:solidFill>
            <a:ln>
              <a:noFill/>
            </a:ln>
            <a:effectLst/>
          </c:spPr>
          <c:invertIfNegative val="0"/>
          <c:cat>
            <c:strRef>
              <c:f>Аркуш1!$A$3:$A$16</c:f>
              <c:strCache>
                <c:ptCount val="14"/>
                <c:pt idx="0">
                  <c:v>Як Ви оцінюєте ситуацію в вашій академічній групі, рівень спілкування з Вашими одногрупниками, згуртованість колективу?</c:v>
                </c:pt>
                <c:pt idx="1">
                  <c:v>Як Ви оцінюєте роботу адміністрації Київського авіаційного інституту (ректор, проректори, адміністративні підрозділи, бухгалтерія, Студмістечко тощо)?</c:v>
                </c:pt>
                <c:pt idx="2">
                  <c:v>Як Ви оцінюєте ситуацію в Київському авіаційному інституті щодо вирішення конфліктних ситуацій (непорозуміння з викладачем, булінг, сексуальні домагання тощо)?</c:v>
                </c:pt>
                <c:pt idx="3">
                  <c:v>Як Ви оцінюєте ситуацію в Київському авіаційному інституті щодо запобігання корупції?</c:v>
                </c:pt>
                <c:pt idx="4">
                  <c:v>Дієвість політики забезпечення академічної доброчесності в університеті</c:v>
                </c:pt>
                <c:pt idx="5">
                  <c:v>Розвиненість політики забезпечення академічної доброчесності в університеті</c:v>
                </c:pt>
                <c:pt idx="6">
                  <c:v>Дотримання норм та принципів академічної доброчесності викладачами університету</c:v>
                </c:pt>
                <c:pt idx="7">
                  <c:v>Дотримання норм та принципів академічної доброчесності іншими студентами</c:v>
                </c:pt>
                <c:pt idx="8">
                  <c:v>Дотримання норм та принципів академічної доброчесності особисто Вами</c:v>
                </c:pt>
                <c:pt idx="9">
                  <c:v>Як Ви оцінюєте такі аспекти академічної доброчесності?</c:v>
                </c:pt>
                <c:pt idx="10">
                  <c:v>Доступність контактних осіб вживу</c:v>
                </c:pt>
                <c:pt idx="11">
                  <c:v>Доступність контактних осіб онлайн</c:v>
                </c:pt>
                <c:pt idx="12">
                  <c:v>Як Ви оцінюєте доступність важливих контактних осіб (наприклад, працівників адміністрації університету /Вашого факультету / кафедри)?</c:v>
                </c:pt>
                <c:pt idx="13">
                  <c:v>Загалом, наскільки успішно, на Вашу думку, Київський авіаційний інститут адаптував освітній процес до умов воєнного стану в Україні?</c:v>
                </c:pt>
              </c:strCache>
            </c:strRef>
          </c:cat>
          <c:val>
            <c:numRef>
              <c:f>Аркуш1!$C$3:$C$16</c:f>
              <c:numCache>
                <c:formatCode>General</c:formatCode>
                <c:ptCount val="14"/>
                <c:pt idx="0">
                  <c:v>29.1</c:v>
                </c:pt>
                <c:pt idx="1">
                  <c:v>31.2</c:v>
                </c:pt>
                <c:pt idx="2">
                  <c:v>27</c:v>
                </c:pt>
                <c:pt idx="3">
                  <c:v>34.799999999999997</c:v>
                </c:pt>
                <c:pt idx="4">
                  <c:v>24.113475179999998</c:v>
                </c:pt>
                <c:pt idx="5">
                  <c:v>28.36879433</c:v>
                </c:pt>
                <c:pt idx="6">
                  <c:v>30.496453899999999</c:v>
                </c:pt>
                <c:pt idx="7">
                  <c:v>32.624113479999998</c:v>
                </c:pt>
                <c:pt idx="8">
                  <c:v>33.333333330000002</c:v>
                </c:pt>
                <c:pt idx="10">
                  <c:v>30.496453899999999</c:v>
                </c:pt>
                <c:pt idx="11">
                  <c:v>27.659574469999999</c:v>
                </c:pt>
                <c:pt idx="13" formatCode="0.00">
                  <c:v>36.200000000000003</c:v>
                </c:pt>
              </c:numCache>
            </c:numRef>
          </c:val>
          <c:extLst>
            <c:ext xmlns:c16="http://schemas.microsoft.com/office/drawing/2014/chart" uri="{C3380CC4-5D6E-409C-BE32-E72D297353CC}">
              <c16:uniqueId val="{00000001-8F2F-4CFD-8110-E8DEE614278B}"/>
            </c:ext>
          </c:extLst>
        </c:ser>
        <c:ser>
          <c:idx val="2"/>
          <c:order val="2"/>
          <c:tx>
            <c:strRef>
              <c:f>Аркуш1!$D$1</c:f>
              <c:strCache>
                <c:ptCount val="1"/>
                <c:pt idx="0">
                  <c:v>Задовільно</c:v>
                </c:pt>
              </c:strCache>
            </c:strRef>
          </c:tx>
          <c:spPr>
            <a:solidFill>
              <a:schemeClr val="accent3"/>
            </a:solidFill>
            <a:ln>
              <a:noFill/>
            </a:ln>
            <a:effectLst/>
          </c:spPr>
          <c:invertIfNegative val="0"/>
          <c:cat>
            <c:strRef>
              <c:f>Аркуш1!$A$3:$A$16</c:f>
              <c:strCache>
                <c:ptCount val="14"/>
                <c:pt idx="0">
                  <c:v>Як Ви оцінюєте ситуацію в вашій академічній групі, рівень спілкування з Вашими одногрупниками, згуртованість колективу?</c:v>
                </c:pt>
                <c:pt idx="1">
                  <c:v>Як Ви оцінюєте роботу адміністрації Київського авіаційного інституту (ректор, проректори, адміністративні підрозділи, бухгалтерія, Студмістечко тощо)?</c:v>
                </c:pt>
                <c:pt idx="2">
                  <c:v>Як Ви оцінюєте ситуацію в Київському авіаційному інституті щодо вирішення конфліктних ситуацій (непорозуміння з викладачем, булінг, сексуальні домагання тощо)?</c:v>
                </c:pt>
                <c:pt idx="3">
                  <c:v>Як Ви оцінюєте ситуацію в Київському авіаційному інституті щодо запобігання корупції?</c:v>
                </c:pt>
                <c:pt idx="4">
                  <c:v>Дієвість політики забезпечення академічної доброчесності в університеті</c:v>
                </c:pt>
                <c:pt idx="5">
                  <c:v>Розвиненість політики забезпечення академічної доброчесності в університеті</c:v>
                </c:pt>
                <c:pt idx="6">
                  <c:v>Дотримання норм та принципів академічної доброчесності викладачами університету</c:v>
                </c:pt>
                <c:pt idx="7">
                  <c:v>Дотримання норм та принципів академічної доброчесності іншими студентами</c:v>
                </c:pt>
                <c:pt idx="8">
                  <c:v>Дотримання норм та принципів академічної доброчесності особисто Вами</c:v>
                </c:pt>
                <c:pt idx="9">
                  <c:v>Як Ви оцінюєте такі аспекти академічної доброчесності?</c:v>
                </c:pt>
                <c:pt idx="10">
                  <c:v>Доступність контактних осіб вживу</c:v>
                </c:pt>
                <c:pt idx="11">
                  <c:v>Доступність контактних осіб онлайн</c:v>
                </c:pt>
                <c:pt idx="12">
                  <c:v>Як Ви оцінюєте доступність важливих контактних осіб (наприклад, працівників адміністрації університету /Вашого факультету / кафедри)?</c:v>
                </c:pt>
                <c:pt idx="13">
                  <c:v>Загалом, наскільки успішно, на Вашу думку, Київський авіаційний інститут адаптував освітній процес до умов воєнного стану в Україні?</c:v>
                </c:pt>
              </c:strCache>
            </c:strRef>
          </c:cat>
          <c:val>
            <c:numRef>
              <c:f>Аркуш1!$D$3:$D$16</c:f>
              <c:numCache>
                <c:formatCode>General</c:formatCode>
                <c:ptCount val="14"/>
                <c:pt idx="0">
                  <c:v>20.6</c:v>
                </c:pt>
                <c:pt idx="1">
                  <c:v>33.299999999999997</c:v>
                </c:pt>
                <c:pt idx="2">
                  <c:v>31.2</c:v>
                </c:pt>
                <c:pt idx="3">
                  <c:v>24.1</c:v>
                </c:pt>
                <c:pt idx="4">
                  <c:v>17.73049645</c:v>
                </c:pt>
                <c:pt idx="5">
                  <c:v>21.985815599999999</c:v>
                </c:pt>
                <c:pt idx="6">
                  <c:v>15.60283688</c:v>
                </c:pt>
                <c:pt idx="7">
                  <c:v>18.439716310000001</c:v>
                </c:pt>
                <c:pt idx="8">
                  <c:v>16.312056739999999</c:v>
                </c:pt>
                <c:pt idx="10">
                  <c:v>16.312056739999999</c:v>
                </c:pt>
                <c:pt idx="11">
                  <c:v>18.439716310000001</c:v>
                </c:pt>
                <c:pt idx="13">
                  <c:v>28.4</c:v>
                </c:pt>
              </c:numCache>
            </c:numRef>
          </c:val>
          <c:extLst>
            <c:ext xmlns:c16="http://schemas.microsoft.com/office/drawing/2014/chart" uri="{C3380CC4-5D6E-409C-BE32-E72D297353CC}">
              <c16:uniqueId val="{00000002-8F2F-4CFD-8110-E8DEE614278B}"/>
            </c:ext>
          </c:extLst>
        </c:ser>
        <c:ser>
          <c:idx val="3"/>
          <c:order val="3"/>
          <c:tx>
            <c:strRef>
              <c:f>Аркуш1!$E$1</c:f>
              <c:strCache>
                <c:ptCount val="1"/>
                <c:pt idx="0">
                  <c:v>Загалом погано</c:v>
                </c:pt>
              </c:strCache>
            </c:strRef>
          </c:tx>
          <c:spPr>
            <a:solidFill>
              <a:schemeClr val="accent4"/>
            </a:solidFill>
            <a:ln>
              <a:noFill/>
            </a:ln>
            <a:effectLst/>
          </c:spPr>
          <c:invertIfNegative val="0"/>
          <c:cat>
            <c:strRef>
              <c:f>Аркуш1!$A$3:$A$16</c:f>
              <c:strCache>
                <c:ptCount val="14"/>
                <c:pt idx="0">
                  <c:v>Як Ви оцінюєте ситуацію в вашій академічній групі, рівень спілкування з Вашими одногрупниками, згуртованість колективу?</c:v>
                </c:pt>
                <c:pt idx="1">
                  <c:v>Як Ви оцінюєте роботу адміністрації Київського авіаційного інституту (ректор, проректори, адміністративні підрозділи, бухгалтерія, Студмістечко тощо)?</c:v>
                </c:pt>
                <c:pt idx="2">
                  <c:v>Як Ви оцінюєте ситуацію в Київському авіаційному інституті щодо вирішення конфліктних ситуацій (непорозуміння з викладачем, булінг, сексуальні домагання тощо)?</c:v>
                </c:pt>
                <c:pt idx="3">
                  <c:v>Як Ви оцінюєте ситуацію в Київському авіаційному інституті щодо запобігання корупції?</c:v>
                </c:pt>
                <c:pt idx="4">
                  <c:v>Дієвість політики забезпечення академічної доброчесності в університеті</c:v>
                </c:pt>
                <c:pt idx="5">
                  <c:v>Розвиненість політики забезпечення академічної доброчесності в університеті</c:v>
                </c:pt>
                <c:pt idx="6">
                  <c:v>Дотримання норм та принципів академічної доброчесності викладачами університету</c:v>
                </c:pt>
                <c:pt idx="7">
                  <c:v>Дотримання норм та принципів академічної доброчесності іншими студентами</c:v>
                </c:pt>
                <c:pt idx="8">
                  <c:v>Дотримання норм та принципів академічної доброчесності особисто Вами</c:v>
                </c:pt>
                <c:pt idx="9">
                  <c:v>Як Ви оцінюєте такі аспекти академічної доброчесності?</c:v>
                </c:pt>
                <c:pt idx="10">
                  <c:v>Доступність контактних осіб вживу</c:v>
                </c:pt>
                <c:pt idx="11">
                  <c:v>Доступність контактних осіб онлайн</c:v>
                </c:pt>
                <c:pt idx="12">
                  <c:v>Як Ви оцінюєте доступність важливих контактних осіб (наприклад, працівників адміністрації університету /Вашого факультету / кафедри)?</c:v>
                </c:pt>
                <c:pt idx="13">
                  <c:v>Загалом, наскільки успішно, на Вашу думку, Київський авіаційний інститут адаптував освітній процес до умов воєнного стану в Україні?</c:v>
                </c:pt>
              </c:strCache>
            </c:strRef>
          </c:cat>
          <c:val>
            <c:numRef>
              <c:f>Аркуш1!$E$3:$E$16</c:f>
              <c:numCache>
                <c:formatCode>General</c:formatCode>
                <c:ptCount val="14"/>
                <c:pt idx="0">
                  <c:v>11.3</c:v>
                </c:pt>
                <c:pt idx="1">
                  <c:v>6.4</c:v>
                </c:pt>
                <c:pt idx="2">
                  <c:v>9.25</c:v>
                </c:pt>
                <c:pt idx="3">
                  <c:v>6.4</c:v>
                </c:pt>
                <c:pt idx="4">
                  <c:v>10.638297870000001</c:v>
                </c:pt>
                <c:pt idx="5">
                  <c:v>4.9645390069999999</c:v>
                </c:pt>
                <c:pt idx="6">
                  <c:v>7.80141844</c:v>
                </c:pt>
                <c:pt idx="7">
                  <c:v>9.2198581560000008</c:v>
                </c:pt>
                <c:pt idx="8">
                  <c:v>3.546099291</c:v>
                </c:pt>
                <c:pt idx="10">
                  <c:v>9.2198581560000008</c:v>
                </c:pt>
                <c:pt idx="11">
                  <c:v>7.092198582</c:v>
                </c:pt>
                <c:pt idx="13">
                  <c:v>8.5</c:v>
                </c:pt>
              </c:numCache>
            </c:numRef>
          </c:val>
          <c:extLst>
            <c:ext xmlns:c16="http://schemas.microsoft.com/office/drawing/2014/chart" uri="{C3380CC4-5D6E-409C-BE32-E72D297353CC}">
              <c16:uniqueId val="{00000004-8F2F-4CFD-8110-E8DEE614278B}"/>
            </c:ext>
          </c:extLst>
        </c:ser>
        <c:ser>
          <c:idx val="4"/>
          <c:order val="4"/>
          <c:tx>
            <c:strRef>
              <c:f>Аркуш1!$F$1</c:f>
              <c:strCache>
                <c:ptCount val="1"/>
                <c:pt idx="0">
                  <c:v>Дуже погано</c:v>
                </c:pt>
              </c:strCache>
            </c:strRef>
          </c:tx>
          <c:spPr>
            <a:solidFill>
              <a:schemeClr val="accent5"/>
            </a:solidFill>
            <a:ln>
              <a:noFill/>
            </a:ln>
            <a:effectLst/>
          </c:spPr>
          <c:invertIfNegative val="0"/>
          <c:cat>
            <c:strRef>
              <c:f>Аркуш1!$A$3:$A$16</c:f>
              <c:strCache>
                <c:ptCount val="14"/>
                <c:pt idx="0">
                  <c:v>Як Ви оцінюєте ситуацію в вашій академічній групі, рівень спілкування з Вашими одногрупниками, згуртованість колективу?</c:v>
                </c:pt>
                <c:pt idx="1">
                  <c:v>Як Ви оцінюєте роботу адміністрації Київського авіаційного інституту (ректор, проректори, адміністративні підрозділи, бухгалтерія, Студмістечко тощо)?</c:v>
                </c:pt>
                <c:pt idx="2">
                  <c:v>Як Ви оцінюєте ситуацію в Київському авіаційному інституті щодо вирішення конфліктних ситуацій (непорозуміння з викладачем, булінг, сексуальні домагання тощо)?</c:v>
                </c:pt>
                <c:pt idx="3">
                  <c:v>Як Ви оцінюєте ситуацію в Київському авіаційному інституті щодо запобігання корупції?</c:v>
                </c:pt>
                <c:pt idx="4">
                  <c:v>Дієвість політики забезпечення академічної доброчесності в університеті</c:v>
                </c:pt>
                <c:pt idx="5">
                  <c:v>Розвиненість політики забезпечення академічної доброчесності в університеті</c:v>
                </c:pt>
                <c:pt idx="6">
                  <c:v>Дотримання норм та принципів академічної доброчесності викладачами університету</c:v>
                </c:pt>
                <c:pt idx="7">
                  <c:v>Дотримання норм та принципів академічної доброчесності іншими студентами</c:v>
                </c:pt>
                <c:pt idx="8">
                  <c:v>Дотримання норм та принципів академічної доброчесності особисто Вами</c:v>
                </c:pt>
                <c:pt idx="9">
                  <c:v>Як Ви оцінюєте такі аспекти академічної доброчесності?</c:v>
                </c:pt>
                <c:pt idx="10">
                  <c:v>Доступність контактних осіб вживу</c:v>
                </c:pt>
                <c:pt idx="11">
                  <c:v>Доступність контактних осіб онлайн</c:v>
                </c:pt>
                <c:pt idx="12">
                  <c:v>Як Ви оцінюєте доступність важливих контактних осіб (наприклад, працівників адміністрації університету /Вашого факультету / кафедри)?</c:v>
                </c:pt>
                <c:pt idx="13">
                  <c:v>Загалом, наскільки успішно, на Вашу думку, Київський авіаційний інститут адаптував освітній процес до умов воєнного стану в Україні?</c:v>
                </c:pt>
              </c:strCache>
            </c:strRef>
          </c:cat>
          <c:val>
            <c:numRef>
              <c:f>Аркуш1!$F$3:$F$16</c:f>
              <c:numCache>
                <c:formatCode>General</c:formatCode>
                <c:ptCount val="14"/>
                <c:pt idx="0">
                  <c:v>3.5</c:v>
                </c:pt>
                <c:pt idx="1">
                  <c:v>7.1</c:v>
                </c:pt>
                <c:pt idx="2">
                  <c:v>5</c:v>
                </c:pt>
                <c:pt idx="3">
                  <c:v>4.3</c:v>
                </c:pt>
                <c:pt idx="4">
                  <c:v>5.6737588649999999</c:v>
                </c:pt>
                <c:pt idx="5">
                  <c:v>4.255319149</c:v>
                </c:pt>
                <c:pt idx="6">
                  <c:v>0.70921985799999998</c:v>
                </c:pt>
                <c:pt idx="7">
                  <c:v>1.418439716</c:v>
                </c:pt>
                <c:pt idx="8">
                  <c:v>0.70921985799999998</c:v>
                </c:pt>
                <c:pt idx="10">
                  <c:v>3.546099291</c:v>
                </c:pt>
                <c:pt idx="11">
                  <c:v>3.546099291</c:v>
                </c:pt>
                <c:pt idx="13">
                  <c:v>3.5</c:v>
                </c:pt>
              </c:numCache>
            </c:numRef>
          </c:val>
          <c:extLst>
            <c:ext xmlns:c16="http://schemas.microsoft.com/office/drawing/2014/chart" uri="{C3380CC4-5D6E-409C-BE32-E72D297353CC}">
              <c16:uniqueId val="{00000005-8F2F-4CFD-8110-E8DEE614278B}"/>
            </c:ext>
          </c:extLst>
        </c:ser>
        <c:ser>
          <c:idx val="5"/>
          <c:order val="5"/>
          <c:tx>
            <c:strRef>
              <c:f>Аркуш1!$G$1</c:f>
              <c:strCache>
                <c:ptCount val="1"/>
                <c:pt idx="0">
                  <c:v>Утримуюсь від відповіді</c:v>
                </c:pt>
              </c:strCache>
            </c:strRef>
          </c:tx>
          <c:spPr>
            <a:solidFill>
              <a:schemeClr val="accent6"/>
            </a:solidFill>
            <a:ln>
              <a:noFill/>
            </a:ln>
            <a:effectLst/>
          </c:spPr>
          <c:invertIfNegative val="0"/>
          <c:cat>
            <c:strRef>
              <c:f>Аркуш1!$A$3:$A$16</c:f>
              <c:strCache>
                <c:ptCount val="14"/>
                <c:pt idx="0">
                  <c:v>Як Ви оцінюєте ситуацію в вашій академічній групі, рівень спілкування з Вашими одногрупниками, згуртованість колективу?</c:v>
                </c:pt>
                <c:pt idx="1">
                  <c:v>Як Ви оцінюєте роботу адміністрації Київського авіаційного інституту (ректор, проректори, адміністративні підрозділи, бухгалтерія, Студмістечко тощо)?</c:v>
                </c:pt>
                <c:pt idx="2">
                  <c:v>Як Ви оцінюєте ситуацію в Київському авіаційному інституті щодо вирішення конфліктних ситуацій (непорозуміння з викладачем, булінг, сексуальні домагання тощо)?</c:v>
                </c:pt>
                <c:pt idx="3">
                  <c:v>Як Ви оцінюєте ситуацію в Київському авіаційному інституті щодо запобігання корупції?</c:v>
                </c:pt>
                <c:pt idx="4">
                  <c:v>Дієвість політики забезпечення академічної доброчесності в університеті</c:v>
                </c:pt>
                <c:pt idx="5">
                  <c:v>Розвиненість політики забезпечення академічної доброчесності в університеті</c:v>
                </c:pt>
                <c:pt idx="6">
                  <c:v>Дотримання норм та принципів академічної доброчесності викладачами університету</c:v>
                </c:pt>
                <c:pt idx="7">
                  <c:v>Дотримання норм та принципів академічної доброчесності іншими студентами</c:v>
                </c:pt>
                <c:pt idx="8">
                  <c:v>Дотримання норм та принципів академічної доброчесності особисто Вами</c:v>
                </c:pt>
                <c:pt idx="9">
                  <c:v>Як Ви оцінюєте такі аспекти академічної доброчесності?</c:v>
                </c:pt>
                <c:pt idx="10">
                  <c:v>Доступність контактних осіб вживу</c:v>
                </c:pt>
                <c:pt idx="11">
                  <c:v>Доступність контактних осіб онлайн</c:v>
                </c:pt>
                <c:pt idx="12">
                  <c:v>Як Ви оцінюєте доступність важливих контактних осіб (наприклад, працівників адміністрації університету /Вашого факультету / кафедри)?</c:v>
                </c:pt>
                <c:pt idx="13">
                  <c:v>Загалом, наскільки успішно, на Вашу думку, Київський авіаційний інститут адаптував освітній процес до умов воєнного стану в Україні?</c:v>
                </c:pt>
              </c:strCache>
            </c:strRef>
          </c:cat>
          <c:val>
            <c:numRef>
              <c:f>Аркуш1!$G$3:$G$16</c:f>
              <c:numCache>
                <c:formatCode>General</c:formatCode>
                <c:ptCount val="14"/>
                <c:pt idx="0">
                  <c:v>0</c:v>
                </c:pt>
                <c:pt idx="1">
                  <c:v>0</c:v>
                </c:pt>
                <c:pt idx="2">
                  <c:v>0</c:v>
                </c:pt>
                <c:pt idx="3">
                  <c:v>0</c:v>
                </c:pt>
                <c:pt idx="4">
                  <c:v>0</c:v>
                </c:pt>
                <c:pt idx="5">
                  <c:v>0</c:v>
                </c:pt>
                <c:pt idx="6">
                  <c:v>0</c:v>
                </c:pt>
                <c:pt idx="7">
                  <c:v>0</c:v>
                </c:pt>
                <c:pt idx="8">
                  <c:v>0</c:v>
                </c:pt>
                <c:pt idx="10">
                  <c:v>7.80141844</c:v>
                </c:pt>
                <c:pt idx="11">
                  <c:v>4.9645390069999999</c:v>
                </c:pt>
                <c:pt idx="13">
                  <c:v>0</c:v>
                </c:pt>
              </c:numCache>
            </c:numRef>
          </c:val>
          <c:extLst>
            <c:ext xmlns:c16="http://schemas.microsoft.com/office/drawing/2014/chart" uri="{C3380CC4-5D6E-409C-BE32-E72D297353CC}">
              <c16:uniqueId val="{00000006-8F2F-4CFD-8110-E8DEE614278B}"/>
            </c:ext>
          </c:extLst>
        </c:ser>
        <c:dLbls>
          <c:showLegendKey val="0"/>
          <c:showVal val="0"/>
          <c:showCatName val="0"/>
          <c:showSerName val="0"/>
          <c:showPercent val="0"/>
          <c:showBubbleSize val="0"/>
        </c:dLbls>
        <c:gapWidth val="150"/>
        <c:overlap val="100"/>
        <c:axId val="884324272"/>
        <c:axId val="884330512"/>
      </c:barChart>
      <c:catAx>
        <c:axId val="88432427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lgn="ctr">
              <a:defRPr lang="en-US" sz="900" b="1" i="0" u="none" strike="noStrike" kern="1200" baseline="0">
                <a:solidFill>
                  <a:schemeClr val="tx1"/>
                </a:solidFill>
                <a:latin typeface="+mn-lt"/>
                <a:ea typeface="+mn-ea"/>
                <a:cs typeface="+mn-cs"/>
              </a:defRPr>
            </a:pPr>
            <a:endParaRPr lang="uk-UA"/>
          </a:p>
        </c:txPr>
        <c:crossAx val="884330512"/>
        <c:crosses val="autoZero"/>
        <c:auto val="1"/>
        <c:lblAlgn val="ctr"/>
        <c:lblOffset val="100"/>
        <c:noMultiLvlLbl val="0"/>
      </c:catAx>
      <c:valAx>
        <c:axId val="884330512"/>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uk-UA"/>
          </a:p>
        </c:txPr>
        <c:crossAx val="88432427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70" b="0" i="0" u="none" strike="noStrike" kern="1200" baseline="0">
              <a:solidFill>
                <a:schemeClr val="tx1">
                  <a:lumMod val="65000"/>
                  <a:lumOff val="35000"/>
                </a:schemeClr>
              </a:solidFill>
              <a:latin typeface="+mn-lt"/>
              <a:ea typeface="+mn-ea"/>
              <a:cs typeface="+mn-cs"/>
            </a:defRPr>
          </a:pPr>
          <a:endParaRPr lang="uk-UA"/>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uk-UA"/>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Аркуш1!$B$1</c:f>
              <c:strCache>
                <c:ptCount val="1"/>
                <c:pt idx="0">
                  <c:v>Продаж</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6-330D-4FB4-865D-2A84EFCF52E8}"/>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9-330D-4FB4-865D-2A84EFCF52E8}"/>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8-330D-4FB4-865D-2A84EFCF52E8}"/>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330D-4FB4-865D-2A84EFCF52E8}"/>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8696-4716-990E-7DCC1F9D0681}"/>
              </c:ext>
            </c:extLst>
          </c:dPt>
          <c:dLbls>
            <c:dLbl>
              <c:idx val="0"/>
              <c:layout/>
              <c:tx>
                <c:rich>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fld id="{3C84D1C7-9692-4EC8-820E-236FF804CF61}" type="VALUE">
                      <a:rPr lang="en-US" smtClean="0"/>
                      <a:pPr>
                        <a:defRPr>
                          <a:solidFill>
                            <a:schemeClr val="bg1"/>
                          </a:solidFill>
                        </a:defRPr>
                      </a:pPr>
                      <a:t>[ЗНАЧЕНИЕ]</a:t>
                    </a:fld>
                    <a:r>
                      <a:rPr lang="en-US"/>
                      <a:t>%</a:t>
                    </a:r>
                  </a:p>
                </c:rich>
              </c:tx>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uk-UA"/>
                </a:p>
              </c:txPr>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6-330D-4FB4-865D-2A84EFCF52E8}"/>
                </c:ext>
              </c:extLst>
            </c:dLbl>
            <c:dLbl>
              <c:idx val="1"/>
              <c:layout/>
              <c:tx>
                <c:rich>
                  <a:bodyPr/>
                  <a:lstStyle/>
                  <a:p>
                    <a:fld id="{B6083C0E-F938-481F-9302-718C2C486606}" type="VALUE">
                      <a:rPr lang="en-US" smtClean="0"/>
                      <a:pPr/>
                      <a:t>[ЗНАЧЕНИЕ]</a:t>
                    </a:fld>
                    <a:r>
                      <a:rPr lang="en-US"/>
                      <a:t>%</a:t>
                    </a:r>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9-330D-4FB4-865D-2A84EFCF52E8}"/>
                </c:ext>
              </c:extLst>
            </c:dLbl>
            <c:dLbl>
              <c:idx val="2"/>
              <c:layout/>
              <c:tx>
                <c:rich>
                  <a:bodyPr/>
                  <a:lstStyle/>
                  <a:p>
                    <a:fld id="{F3268568-EB80-43D7-B753-E4BC98440D16}" type="VALUE">
                      <a:rPr lang="en-US" smtClean="0"/>
                      <a:pPr/>
                      <a:t>[ЗНАЧЕНИЕ]</a:t>
                    </a:fld>
                    <a:r>
                      <a:rPr lang="en-US"/>
                      <a:t>%</a:t>
                    </a:r>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8-330D-4FB4-865D-2A84EFCF52E8}"/>
                </c:ext>
              </c:extLst>
            </c:dLbl>
            <c:dLbl>
              <c:idx val="3"/>
              <c:layout/>
              <c:tx>
                <c:rich>
                  <a:bodyPr/>
                  <a:lstStyle/>
                  <a:p>
                    <a:fld id="{683023A9-D3B4-4283-82ED-15626EA8DF85}" type="VALUE">
                      <a:rPr lang="en-US" smtClean="0"/>
                      <a:pPr/>
                      <a:t>[ЗНАЧЕНИЕ]</a:t>
                    </a:fld>
                    <a:r>
                      <a:rPr lang="en-US"/>
                      <a:t>%</a:t>
                    </a:r>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7-330D-4FB4-865D-2A84EFCF52E8}"/>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uk-UA"/>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Аркуш1!$A$2:$A$6</c:f>
              <c:strCache>
                <c:ptCount val="5"/>
                <c:pt idx="0">
                  <c:v>Дуже добре</c:v>
                </c:pt>
                <c:pt idx="1">
                  <c:v>Загалом добре</c:v>
                </c:pt>
                <c:pt idx="2">
                  <c:v>Задовільно</c:v>
                </c:pt>
                <c:pt idx="3">
                  <c:v>Загалом погано</c:v>
                </c:pt>
                <c:pt idx="4">
                  <c:v>Дуже погано</c:v>
                </c:pt>
              </c:strCache>
            </c:strRef>
          </c:cat>
          <c:val>
            <c:numRef>
              <c:f>Аркуш1!$B$2:$B$6</c:f>
              <c:numCache>
                <c:formatCode>General</c:formatCode>
                <c:ptCount val="5"/>
                <c:pt idx="0">
                  <c:v>39</c:v>
                </c:pt>
                <c:pt idx="1">
                  <c:v>38.299999999999997</c:v>
                </c:pt>
                <c:pt idx="2">
                  <c:v>15.6</c:v>
                </c:pt>
                <c:pt idx="3">
                  <c:v>1.4</c:v>
                </c:pt>
              </c:numCache>
            </c:numRef>
          </c:val>
          <c:extLst>
            <c:ext xmlns:c16="http://schemas.microsoft.com/office/drawing/2014/chart" uri="{C3380CC4-5D6E-409C-BE32-E72D297353CC}">
              <c16:uniqueId val="{00000000-330D-4FB4-865D-2A84EFCF52E8}"/>
            </c:ext>
          </c:extLst>
        </c:ser>
        <c:dLbls>
          <c:showLegendKey val="0"/>
          <c:showVal val="0"/>
          <c:showCatName val="0"/>
          <c:showSerName val="0"/>
          <c:showPercent val="0"/>
          <c:showBubbleSize val="0"/>
          <c:showLeaderLines val="1"/>
        </c:dLbls>
        <c:firstSliceAng val="0"/>
      </c:pieChart>
      <c:spPr>
        <a:noFill/>
        <a:ln>
          <a:noFill/>
        </a:ln>
        <a:effectLst/>
      </c:spPr>
    </c:plotArea>
    <c:legend>
      <c:legendPos val="l"/>
      <c:layout>
        <c:manualLayout>
          <c:xMode val="edge"/>
          <c:yMode val="edge"/>
          <c:x val="1.3064392022285589E-2"/>
          <c:y val="0.11448342159513138"/>
          <c:w val="0.30445316950598872"/>
          <c:h val="0.69050947368421067"/>
        </c:manualLayout>
      </c:layout>
      <c:overlay val="0"/>
      <c:spPr>
        <a:noFill/>
        <a:ln>
          <a:noFill/>
        </a:ln>
        <a:effectLst/>
      </c:spPr>
      <c:txPr>
        <a:bodyPr rot="0" spcFirstLastPara="1" vertOverflow="ellipsis" vert="horz" wrap="square" anchor="ctr" anchorCtr="1"/>
        <a:lstStyle/>
        <a:p>
          <a:pPr>
            <a:defRPr sz="850" b="0" i="0" u="none" strike="noStrike" kern="1200" baseline="0">
              <a:solidFill>
                <a:schemeClr val="tx1">
                  <a:lumMod val="65000"/>
                  <a:lumOff val="35000"/>
                </a:schemeClr>
              </a:solidFill>
              <a:latin typeface="+mn-lt"/>
              <a:ea typeface="+mn-ea"/>
              <a:cs typeface="+mn-cs"/>
            </a:defRPr>
          </a:pPr>
          <a:endParaRPr lang="uk-UA"/>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uk-UA"/>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ru-RU" sz="900" b="1" i="0" u="none" strike="noStrike" kern="1200" spc="0" baseline="0" dirty="0" err="1">
                <a:solidFill>
                  <a:schemeClr val="tx1"/>
                </a:solidFill>
                <a:latin typeface="+mn-lt"/>
                <a:ea typeface="+mn-ea"/>
                <a:cs typeface="+mn-cs"/>
              </a:defRPr>
            </a:pPr>
            <a:r>
              <a:rPr lang="ru-RU" sz="900" b="1" kern="1200" dirty="0" err="1">
                <a:solidFill>
                  <a:schemeClr val="tx1"/>
                </a:solidFill>
                <a:latin typeface="+mn-lt"/>
                <a:ea typeface="+mn-ea"/>
                <a:cs typeface="+mn-cs"/>
              </a:rPr>
              <a:t>Вкажіть Вашу стать</a:t>
            </a:r>
          </a:p>
        </c:rich>
      </c:tx>
      <c:layout>
        <c:manualLayout>
          <c:xMode val="edge"/>
          <c:yMode val="edge"/>
          <c:x val="0.25657789815468535"/>
          <c:y val="4.5579520602628473E-2"/>
        </c:manualLayout>
      </c:layout>
      <c:overlay val="0"/>
      <c:spPr>
        <a:noFill/>
        <a:ln>
          <a:noFill/>
        </a:ln>
        <a:effectLst/>
      </c:spPr>
      <c:txPr>
        <a:bodyPr rot="0" spcFirstLastPara="1" vertOverflow="ellipsis" vert="horz" wrap="square" anchor="ctr" anchorCtr="1"/>
        <a:lstStyle/>
        <a:p>
          <a:pPr>
            <a:defRPr lang="ru-RU" sz="900" b="1" i="0" u="none" strike="noStrike" kern="1200" spc="0" baseline="0" dirty="0" err="1">
              <a:solidFill>
                <a:schemeClr val="tx1"/>
              </a:solidFill>
              <a:latin typeface="+mn-lt"/>
              <a:ea typeface="+mn-ea"/>
              <a:cs typeface="+mn-cs"/>
            </a:defRPr>
          </a:pPr>
          <a:endParaRPr lang="uk-UA"/>
        </a:p>
      </c:txPr>
    </c:title>
    <c:autoTitleDeleted val="0"/>
    <c:plotArea>
      <c:layout>
        <c:manualLayout>
          <c:layoutTarget val="inner"/>
          <c:xMode val="edge"/>
          <c:yMode val="edge"/>
          <c:x val="0.21987696850393701"/>
          <c:y val="0.18809375"/>
          <c:w val="0.32274622703412076"/>
          <c:h val="0.48411934055118111"/>
        </c:manualLayout>
      </c:layout>
      <c:pieChart>
        <c:varyColors val="1"/>
        <c:ser>
          <c:idx val="0"/>
          <c:order val="0"/>
          <c:tx>
            <c:strRef>
              <c:f>Лист1!$B$1</c:f>
              <c:strCache>
                <c:ptCount val="1"/>
                <c:pt idx="0">
                  <c:v>Вкажіть Вашу стать</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7016-49A2-93E4-DD5D88C162C0}"/>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7016-49A2-93E4-DD5D88C162C0}"/>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7016-49A2-93E4-DD5D88C162C0}"/>
              </c:ext>
            </c:extLst>
          </c:dPt>
          <c:dLbls>
            <c:dLbl>
              <c:idx val="0"/>
              <c:layout>
                <c:manualLayout>
                  <c:x val="7.7778544319448376E-2"/>
                  <c:y val="-5.652904609600150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7016-49A2-93E4-DD5D88C162C0}"/>
                </c:ext>
              </c:extLst>
            </c:dLbl>
            <c:dLbl>
              <c:idx val="1"/>
              <c:layout>
                <c:manualLayout>
                  <c:x val="-1.2874801545348008E-2"/>
                  <c:y val="8.8087888539311765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7016-49A2-93E4-DD5D88C162C0}"/>
                </c:ext>
              </c:extLst>
            </c:dLbl>
            <c:dLbl>
              <c:idx val="2"/>
              <c:layout>
                <c:manualLayout>
                  <c:x val="0.15313307481964369"/>
                  <c:y val="8.7700609434406115E-4"/>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7016-49A2-93E4-DD5D88C162C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uk-UA"/>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Лист1!$A$2:$A$4</c:f>
              <c:strCache>
                <c:ptCount val="3"/>
                <c:pt idx="0">
                  <c:v>Жіноча</c:v>
                </c:pt>
                <c:pt idx="1">
                  <c:v>Чоловіча</c:v>
                </c:pt>
                <c:pt idx="2">
                  <c:v>Інша (небінарна)</c:v>
                </c:pt>
              </c:strCache>
            </c:strRef>
          </c:cat>
          <c:val>
            <c:numRef>
              <c:f>Лист1!$B$2:$B$4</c:f>
              <c:numCache>
                <c:formatCode>0.00%</c:formatCode>
                <c:ptCount val="3"/>
                <c:pt idx="0">
                  <c:v>0.48199999999999998</c:v>
                </c:pt>
                <c:pt idx="1">
                  <c:v>0.496</c:v>
                </c:pt>
                <c:pt idx="2">
                  <c:v>2.1000000000000001E-2</c:v>
                </c:pt>
              </c:numCache>
            </c:numRef>
          </c:val>
          <c:extLst>
            <c:ext xmlns:c16="http://schemas.microsoft.com/office/drawing/2014/chart" uri="{C3380CC4-5D6E-409C-BE32-E72D297353CC}">
              <c16:uniqueId val="{00000006-7016-49A2-93E4-DD5D88C162C0}"/>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0.1582295067573137"/>
          <c:y val="0.67902098974444469"/>
          <c:w val="0.70629831452419267"/>
          <c:h val="8.4794221678298629E-2"/>
        </c:manualLayout>
      </c:layout>
      <c:overlay val="0"/>
      <c:spPr>
        <a:noFill/>
        <a:ln>
          <a:noFill/>
        </a:ln>
        <a:effectLst/>
      </c:spPr>
      <c:txPr>
        <a:bodyPr rot="0" spcFirstLastPara="1" vertOverflow="ellipsis" vert="horz" wrap="square" anchor="ctr" anchorCtr="1"/>
        <a:lstStyle/>
        <a:p>
          <a:pPr>
            <a:defRPr sz="850" b="0" i="0" u="none" strike="noStrike" kern="1200" baseline="0">
              <a:solidFill>
                <a:schemeClr val="tx1">
                  <a:lumMod val="65000"/>
                  <a:lumOff val="35000"/>
                </a:schemeClr>
              </a:solidFill>
              <a:latin typeface="+mn-lt"/>
              <a:ea typeface="+mn-ea"/>
              <a:cs typeface="+mn-cs"/>
            </a:defRPr>
          </a:pPr>
          <a:endParaRPr lang="uk-UA"/>
        </a:p>
      </c:txPr>
    </c:legend>
    <c:plotVisOnly val="1"/>
    <c:dispBlanksAs val="gap"/>
    <c:showDLblsOverMax val="0"/>
  </c:chart>
  <c:spPr>
    <a:noFill/>
    <a:ln>
      <a:noFill/>
    </a:ln>
    <a:effectLst/>
  </c:spPr>
  <c:txPr>
    <a:bodyPr/>
    <a:lstStyle/>
    <a:p>
      <a:pPr>
        <a:defRPr/>
      </a:pPr>
      <a:endParaRPr lang="uk-UA"/>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rtl="0">
              <a:defRPr lang="ru-RU" sz="900" b="1" i="0" u="none" strike="noStrike" kern="1200" spc="0" baseline="0" dirty="0">
                <a:solidFill>
                  <a:schemeClr val="tx1"/>
                </a:solidFill>
                <a:latin typeface="+mn-lt"/>
                <a:ea typeface="+mn-ea"/>
                <a:cs typeface="+mn-cs"/>
              </a:defRPr>
            </a:pPr>
            <a:r>
              <a:rPr lang="ru-RU" sz="900" b="1" kern="1200" dirty="0">
                <a:solidFill>
                  <a:schemeClr val="tx1"/>
                </a:solidFill>
                <a:latin typeface="+mn-lt"/>
                <a:ea typeface="+mn-ea"/>
                <a:cs typeface="+mn-cs"/>
              </a:rPr>
              <a:t>Форма навчання</a:t>
            </a:r>
          </a:p>
        </c:rich>
      </c:tx>
      <c:layout>
        <c:manualLayout>
          <c:xMode val="edge"/>
          <c:yMode val="edge"/>
          <c:x val="0.24699194291828938"/>
          <c:y val="7.5842827499453345E-4"/>
        </c:manualLayout>
      </c:layout>
      <c:overlay val="0"/>
      <c:spPr>
        <a:noFill/>
        <a:ln>
          <a:noFill/>
        </a:ln>
        <a:effectLst/>
      </c:spPr>
      <c:txPr>
        <a:bodyPr rot="0" spcFirstLastPara="1" vertOverflow="ellipsis" vert="horz" wrap="square" anchor="ctr" anchorCtr="1"/>
        <a:lstStyle/>
        <a:p>
          <a:pPr algn="ctr" rtl="0">
            <a:defRPr lang="ru-RU" sz="900" b="1" i="0" u="none" strike="noStrike" kern="1200" spc="0" baseline="0" dirty="0">
              <a:solidFill>
                <a:schemeClr val="tx1"/>
              </a:solidFill>
              <a:latin typeface="+mn-lt"/>
              <a:ea typeface="+mn-ea"/>
              <a:cs typeface="+mn-cs"/>
            </a:defRPr>
          </a:pPr>
          <a:endParaRPr lang="uk-UA"/>
        </a:p>
      </c:txPr>
    </c:title>
    <c:autoTitleDeleted val="0"/>
    <c:plotArea>
      <c:layout>
        <c:manualLayout>
          <c:layoutTarget val="inner"/>
          <c:xMode val="edge"/>
          <c:yMode val="edge"/>
          <c:x val="0.16855816666702991"/>
          <c:y val="0.28536166232425786"/>
          <c:w val="0.25625729630461014"/>
          <c:h val="0.63210136149746798"/>
        </c:manualLayout>
      </c:layout>
      <c:pieChart>
        <c:varyColors val="1"/>
        <c:ser>
          <c:idx val="0"/>
          <c:order val="0"/>
          <c:tx>
            <c:strRef>
              <c:f>Лист1!$B$1</c:f>
              <c:strCache>
                <c:ptCount val="1"/>
                <c:pt idx="0">
                  <c:v>Форма навчання</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542E-4C2F-BC01-1FEBFBA3AC3A}"/>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542E-4C2F-BC01-1FEBFBA3AC3A}"/>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542E-4C2F-BC01-1FEBFBA3AC3A}"/>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542E-4C2F-BC01-1FEBFBA3AC3A}"/>
              </c:ext>
            </c:extLst>
          </c:dPt>
          <c:dLbls>
            <c:dLbl>
              <c:idx val="0"/>
              <c:layout>
                <c:manualLayout>
                  <c:x val="8.2357707985090331E-2"/>
                  <c:y val="0"/>
                </c:manualLayout>
              </c:layout>
              <c:tx>
                <c:rich>
                  <a:bodyPr/>
                  <a:lstStyle/>
                  <a:p>
                    <a:r>
                      <a:rPr lang="en-US" dirty="0"/>
                      <a:t>87,9%</a:t>
                    </a:r>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542E-4C2F-BC01-1FEBFBA3AC3A}"/>
                </c:ext>
              </c:extLst>
            </c:dLbl>
            <c:dLbl>
              <c:idx val="1"/>
              <c:layout>
                <c:manualLayout>
                  <c:x val="4.0830429340533929E-2"/>
                  <c:y val="-4.2976407639294556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542E-4C2F-BC01-1FEBFBA3AC3A}"/>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uk-UA"/>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Лист1!$A$2:$A$3</c:f>
              <c:strCache>
                <c:ptCount val="2"/>
                <c:pt idx="0">
                  <c:v>Я студент(-ка) денної форми навчання</c:v>
                </c:pt>
                <c:pt idx="1">
                  <c:v>Я студент(-ка) заочної форми навчання</c:v>
                </c:pt>
              </c:strCache>
            </c:strRef>
          </c:cat>
          <c:val>
            <c:numRef>
              <c:f>Лист1!$B$2:$B$3</c:f>
              <c:numCache>
                <c:formatCode>0%</c:formatCode>
                <c:ptCount val="2"/>
                <c:pt idx="0">
                  <c:v>0.879</c:v>
                </c:pt>
                <c:pt idx="1">
                  <c:v>0.121</c:v>
                </c:pt>
              </c:numCache>
            </c:numRef>
          </c:val>
          <c:extLst>
            <c:ext xmlns:c16="http://schemas.microsoft.com/office/drawing/2014/chart" uri="{C3380CC4-5D6E-409C-BE32-E72D297353CC}">
              <c16:uniqueId val="{00000008-542E-4C2F-BC01-1FEBFBA3AC3A}"/>
            </c:ext>
          </c:extLst>
        </c:ser>
        <c:dLbls>
          <c:showLegendKey val="0"/>
          <c:showVal val="0"/>
          <c:showCatName val="0"/>
          <c:showSerName val="0"/>
          <c:showPercent val="0"/>
          <c:showBubbleSize val="0"/>
          <c:showLeaderLines val="1"/>
        </c:dLbls>
        <c:firstSliceAng val="0"/>
      </c:pieChart>
      <c:spPr>
        <a:noFill/>
        <a:ln>
          <a:noFill/>
        </a:ln>
        <a:effectLst/>
      </c:spPr>
    </c:plotArea>
    <c:legend>
      <c:legendPos val="r"/>
      <c:layout>
        <c:manualLayout>
          <c:xMode val="edge"/>
          <c:yMode val="edge"/>
          <c:x val="0.41733736369031921"/>
          <c:y val="0.32320557572456105"/>
          <c:w val="0.16923794434358863"/>
          <c:h val="0.61092719088560055"/>
        </c:manualLayout>
      </c:layout>
      <c:overlay val="0"/>
      <c:spPr>
        <a:noFill/>
        <a:ln>
          <a:noFill/>
        </a:ln>
        <a:effectLst/>
      </c:spPr>
      <c:txPr>
        <a:bodyPr rot="0" spcFirstLastPara="1" vertOverflow="ellipsis" vert="horz" wrap="square" anchor="ctr" anchorCtr="1"/>
        <a:lstStyle/>
        <a:p>
          <a:pPr>
            <a:defRPr sz="920" b="0" i="0" u="none" strike="noStrike" kern="1200" baseline="0">
              <a:solidFill>
                <a:schemeClr val="tx1">
                  <a:lumMod val="65000"/>
                  <a:lumOff val="35000"/>
                </a:schemeClr>
              </a:solidFill>
              <a:latin typeface="+mn-lt"/>
              <a:ea typeface="+mn-ea"/>
              <a:cs typeface="+mn-cs"/>
            </a:defRPr>
          </a:pPr>
          <a:endParaRPr lang="uk-UA"/>
        </a:p>
      </c:txPr>
    </c:legend>
    <c:plotVisOnly val="1"/>
    <c:dispBlanksAs val="gap"/>
    <c:showDLblsOverMax val="0"/>
  </c:chart>
  <c:spPr>
    <a:noFill/>
    <a:ln>
      <a:noFill/>
    </a:ln>
    <a:effectLst/>
  </c:spPr>
  <c:txPr>
    <a:bodyPr/>
    <a:lstStyle/>
    <a:p>
      <a:pPr>
        <a:defRPr/>
      </a:pPr>
      <a:endParaRPr lang="uk-UA"/>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6079516069095766E-2"/>
          <c:y val="0.3034463591214992"/>
          <c:w val="0.36227727570499829"/>
          <c:h val="0.45071242350294549"/>
        </c:manualLayout>
      </c:layout>
      <c:pieChart>
        <c:varyColors val="1"/>
        <c:ser>
          <c:idx val="0"/>
          <c:order val="0"/>
          <c:tx>
            <c:strRef>
              <c:f>Лист1!$B$1</c:f>
              <c:strCache>
                <c:ptCount val="1"/>
                <c:pt idx="0">
                  <c:v>Чи є Національний авіаційний університет  Вашим першим вибором закладу для здобуття вищої освітиь</c:v>
                </c:pt>
              </c:strCache>
            </c:strRef>
          </c:tx>
          <c:explosion val="4"/>
          <c:dPt>
            <c:idx val="0"/>
            <c:bubble3D val="0"/>
            <c:explosion val="0"/>
            <c:spPr>
              <a:solidFill>
                <a:schemeClr val="accent1"/>
              </a:solidFill>
              <a:ln w="19050">
                <a:solidFill>
                  <a:schemeClr val="lt1"/>
                </a:solidFill>
              </a:ln>
              <a:effectLst/>
            </c:spPr>
            <c:extLst>
              <c:ext xmlns:c16="http://schemas.microsoft.com/office/drawing/2014/chart" uri="{C3380CC4-5D6E-409C-BE32-E72D297353CC}">
                <c16:uniqueId val="{00000001-1869-444A-BA57-A6033AF7368A}"/>
              </c:ext>
            </c:extLst>
          </c:dPt>
          <c:dPt>
            <c:idx val="1"/>
            <c:bubble3D val="0"/>
            <c:explosion val="0"/>
            <c:spPr>
              <a:solidFill>
                <a:schemeClr val="accent2"/>
              </a:solidFill>
              <a:ln w="19050">
                <a:solidFill>
                  <a:schemeClr val="lt1"/>
                </a:solidFill>
              </a:ln>
              <a:effectLst/>
            </c:spPr>
            <c:extLst>
              <c:ext xmlns:c16="http://schemas.microsoft.com/office/drawing/2014/chart" uri="{C3380CC4-5D6E-409C-BE32-E72D297353CC}">
                <c16:uniqueId val="{00000003-1869-444A-BA57-A6033AF7368A}"/>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1869-444A-BA57-A6033AF7368A}"/>
              </c:ext>
            </c:extLst>
          </c:dPt>
          <c:dLbls>
            <c:dLbl>
              <c:idx val="0"/>
              <c:layout>
                <c:manualLayout>
                  <c:x val="-2.0687356577238546E-2"/>
                  <c:y val="6.0618553752883532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1869-444A-BA57-A6033AF7368A}"/>
                </c:ext>
              </c:extLst>
            </c:dLbl>
            <c:dLbl>
              <c:idx val="1"/>
              <c:layout>
                <c:manualLayout>
                  <c:x val="2.5999745239034752E-2"/>
                  <c:y val="1.4300302175280728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1869-444A-BA57-A6033AF7368A}"/>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uk-UA"/>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Лист1!$A$2:$A$4</c:f>
              <c:strCache>
                <c:ptCount val="2"/>
                <c:pt idx="0">
                  <c:v>Так</c:v>
                </c:pt>
                <c:pt idx="1">
                  <c:v>Ні</c:v>
                </c:pt>
              </c:strCache>
            </c:strRef>
          </c:cat>
          <c:val>
            <c:numRef>
              <c:f>Лист1!$B$2:$B$3</c:f>
              <c:numCache>
                <c:formatCode>0.00%</c:formatCode>
                <c:ptCount val="2"/>
                <c:pt idx="0">
                  <c:v>0.72299999999999998</c:v>
                </c:pt>
                <c:pt idx="1">
                  <c:v>0.27700000000000002</c:v>
                </c:pt>
              </c:numCache>
            </c:numRef>
          </c:val>
          <c:extLst>
            <c:ext xmlns:c16="http://schemas.microsoft.com/office/drawing/2014/chart" uri="{C3380CC4-5D6E-409C-BE32-E72D297353CC}">
              <c16:uniqueId val="{00000006-1869-444A-BA57-A6033AF7368A}"/>
            </c:ext>
          </c:extLst>
        </c:ser>
        <c:dLbls>
          <c:showLegendKey val="0"/>
          <c:showVal val="0"/>
          <c:showCatName val="0"/>
          <c:showSerName val="0"/>
          <c:showPercent val="0"/>
          <c:showBubbleSize val="0"/>
          <c:showLeaderLines val="1"/>
        </c:dLbls>
        <c:firstSliceAng val="0"/>
      </c:pieChart>
      <c:spPr>
        <a:noFill/>
        <a:ln>
          <a:noFill/>
        </a:ln>
        <a:effectLst/>
      </c:spPr>
    </c:plotArea>
    <c:legend>
      <c:legendPos val="r"/>
      <c:layout>
        <c:manualLayout>
          <c:xMode val="edge"/>
          <c:yMode val="edge"/>
          <c:x val="0.49744161568254869"/>
          <c:y val="0.55684076697233698"/>
          <c:w val="0.11028875144141073"/>
          <c:h val="0.15483623434312624"/>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uk-UA"/>
        </a:p>
      </c:txPr>
    </c:legend>
    <c:plotVisOnly val="1"/>
    <c:dispBlanksAs val="gap"/>
    <c:showDLblsOverMax val="0"/>
  </c:chart>
  <c:spPr>
    <a:noFill/>
    <a:ln>
      <a:noFill/>
    </a:ln>
    <a:effectLst/>
  </c:spPr>
  <c:txPr>
    <a:bodyPr/>
    <a:lstStyle/>
    <a:p>
      <a:pPr>
        <a:defRPr/>
      </a:pPr>
      <a:endParaRPr lang="uk-UA"/>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algn="l" defTabSz="914400" rtl="0" eaLnBrk="1" latinLnBrk="0" hangingPunct="1">
              <a:defRPr lang="ru-RU" sz="900" b="1" i="0" u="none" strike="noStrike" kern="1200" spc="0" baseline="0" dirty="0" err="1">
                <a:solidFill>
                  <a:schemeClr val="tx1"/>
                </a:solidFill>
                <a:latin typeface="+mn-lt"/>
                <a:ea typeface="+mn-ea"/>
                <a:cs typeface="+mn-cs"/>
              </a:defRPr>
            </a:pPr>
            <a:r>
              <a:rPr lang="ru-RU" sz="900" b="1" kern="1200" dirty="0" err="1">
                <a:solidFill>
                  <a:schemeClr val="tx1"/>
                </a:solidFill>
                <a:latin typeface="+mn-lt"/>
                <a:ea typeface="+mn-ea"/>
                <a:cs typeface="+mn-cs"/>
              </a:rPr>
              <a:t>Чи мають Ваші батьки вищу освіту? </a:t>
            </a:r>
            <a:br>
              <a:rPr lang="ru-RU" sz="900" b="1" kern="1200" dirty="0" err="1">
                <a:solidFill>
                  <a:schemeClr val="tx1"/>
                </a:solidFill>
                <a:latin typeface="+mn-lt"/>
                <a:ea typeface="+mn-ea"/>
                <a:cs typeface="+mn-cs"/>
              </a:rPr>
            </a:br>
            <a:r>
              <a:rPr lang="ru-RU" sz="900" b="1" kern="1200" dirty="0" err="1">
                <a:solidFill>
                  <a:schemeClr val="tx1"/>
                </a:solidFill>
                <a:latin typeface="+mn-lt"/>
                <a:ea typeface="+mn-ea"/>
                <a:cs typeface="+mn-cs"/>
              </a:rPr>
              <a:t>(принаймні ступінь бакалавра)</a:t>
            </a:r>
          </a:p>
        </c:rich>
      </c:tx>
      <c:layout>
        <c:manualLayout>
          <c:xMode val="edge"/>
          <c:yMode val="edge"/>
          <c:x val="8.0211760007995306E-2"/>
          <c:y val="2.8662995395865306E-2"/>
        </c:manualLayout>
      </c:layout>
      <c:overlay val="0"/>
      <c:spPr>
        <a:noFill/>
        <a:ln>
          <a:noFill/>
        </a:ln>
        <a:effectLst/>
      </c:spPr>
      <c:txPr>
        <a:bodyPr rot="0" spcFirstLastPara="1" vertOverflow="ellipsis" vert="horz" wrap="square" anchor="ctr" anchorCtr="1"/>
        <a:lstStyle/>
        <a:p>
          <a:pPr marL="0" algn="l" defTabSz="914400" rtl="0" eaLnBrk="1" latinLnBrk="0" hangingPunct="1">
            <a:defRPr lang="ru-RU" sz="900" b="1" i="0" u="none" strike="noStrike" kern="1200" spc="0" baseline="0" dirty="0" err="1">
              <a:solidFill>
                <a:schemeClr val="tx1"/>
              </a:solidFill>
              <a:latin typeface="+mn-lt"/>
              <a:ea typeface="+mn-ea"/>
              <a:cs typeface="+mn-cs"/>
            </a:defRPr>
          </a:pPr>
          <a:endParaRPr lang="uk-UA"/>
        </a:p>
      </c:txPr>
    </c:title>
    <c:autoTitleDeleted val="0"/>
    <c:plotArea>
      <c:layout/>
      <c:pieChart>
        <c:varyColors val="1"/>
        <c:ser>
          <c:idx val="0"/>
          <c:order val="0"/>
          <c:tx>
            <c:strRef>
              <c:f>Лист1!$B$1</c:f>
              <c:strCache>
                <c:ptCount val="1"/>
                <c:pt idx="0">
                  <c:v>Чи мають Ваші батьки вищу освіту? (принаймні ступінь бакалавра)</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A9FF-4A44-A17D-4AA2E05CE95C}"/>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A9FF-4A44-A17D-4AA2E05CE95C}"/>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A9FF-4A44-A17D-4AA2E05CE95C}"/>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A9FF-4A44-A17D-4AA2E05CE95C}"/>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A9FF-4A44-A17D-4AA2E05CE95C}"/>
              </c:ext>
            </c:extLst>
          </c:dPt>
          <c:dLbls>
            <c:dLbl>
              <c:idx val="0"/>
              <c:layout>
                <c:manualLayout>
                  <c:x val="1.2774134900402504E-2"/>
                  <c:y val="-1.7240227498420149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A9FF-4A44-A17D-4AA2E05CE95C}"/>
                </c:ext>
              </c:extLst>
            </c:dLbl>
            <c:dLbl>
              <c:idx val="1"/>
              <c:layout>
                <c:manualLayout>
                  <c:x val="-3.8505259610567416E-3"/>
                  <c:y val="-6.411844362191929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A9FF-4A44-A17D-4AA2E05CE95C}"/>
                </c:ext>
              </c:extLst>
            </c:dLbl>
            <c:dLbl>
              <c:idx val="2"/>
              <c:layout>
                <c:manualLayout>
                  <c:x val="-0.1230457729353811"/>
                  <c:y val="-0.11470885618849869"/>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A9FF-4A44-A17D-4AA2E05CE95C}"/>
                </c:ext>
              </c:extLst>
            </c:dLbl>
            <c:dLbl>
              <c:idx val="3"/>
              <c:layout>
                <c:manualLayout>
                  <c:x val="-2.7751543471278423E-2"/>
                  <c:y val="2.5296560440552496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A9FF-4A44-A17D-4AA2E05CE95C}"/>
                </c:ext>
              </c:extLst>
            </c:dLbl>
            <c:dLbl>
              <c:idx val="4"/>
              <c:layout>
                <c:manualLayout>
                  <c:x val="6.8199427818831405E-3"/>
                  <c:y val="-2.3249977430712287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A9FF-4A44-A17D-4AA2E05CE95C}"/>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uk-UA"/>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Лист1!$A$2:$A$6</c:f>
              <c:strCache>
                <c:ptCount val="5"/>
                <c:pt idx="0">
                  <c:v>Так, (лише) мій батько.</c:v>
                </c:pt>
                <c:pt idx="1">
                  <c:v>Так, (лише) моя мати.</c:v>
                </c:pt>
                <c:pt idx="2">
                  <c:v>Так, обидва моїх батьків.</c:v>
                </c:pt>
                <c:pt idx="3">
                  <c:v>Не мають</c:v>
                </c:pt>
                <c:pt idx="4">
                  <c:v>Не знаю</c:v>
                </c:pt>
              </c:strCache>
            </c:strRef>
          </c:cat>
          <c:val>
            <c:numRef>
              <c:f>Лист1!$B$2:$B$6</c:f>
              <c:numCache>
                <c:formatCode>0%</c:formatCode>
                <c:ptCount val="5"/>
                <c:pt idx="0">
                  <c:v>7.0999999999999994E-2</c:v>
                </c:pt>
                <c:pt idx="1">
                  <c:v>0.128</c:v>
                </c:pt>
                <c:pt idx="2">
                  <c:v>0.59599999999999997</c:v>
                </c:pt>
                <c:pt idx="3">
                  <c:v>0.156</c:v>
                </c:pt>
                <c:pt idx="4">
                  <c:v>4.7E-2</c:v>
                </c:pt>
              </c:numCache>
            </c:numRef>
          </c:val>
          <c:extLst>
            <c:ext xmlns:c16="http://schemas.microsoft.com/office/drawing/2014/chart" uri="{C3380CC4-5D6E-409C-BE32-E72D297353CC}">
              <c16:uniqueId val="{0000000A-A9FF-4A44-A17D-4AA2E05CE95C}"/>
            </c:ext>
          </c:extLst>
        </c:ser>
        <c:dLbls>
          <c:showLegendKey val="0"/>
          <c:showVal val="0"/>
          <c:showCatName val="0"/>
          <c:showSerName val="0"/>
          <c:showPercent val="0"/>
          <c:showBubbleSize val="0"/>
          <c:showLeaderLines val="1"/>
        </c:dLbls>
        <c:firstSliceAng val="0"/>
      </c:pieChart>
      <c:spPr>
        <a:noFill/>
        <a:ln>
          <a:noFill/>
        </a:ln>
        <a:effectLst/>
      </c:spPr>
    </c:plotArea>
    <c:legend>
      <c:legendPos val="r"/>
      <c:layout>
        <c:manualLayout>
          <c:xMode val="edge"/>
          <c:yMode val="edge"/>
          <c:x val="0.4859275173378283"/>
          <c:y val="0.41962489843820533"/>
          <c:w val="0.35966448172425286"/>
          <c:h val="0.41325173815832833"/>
        </c:manualLayout>
      </c:layout>
      <c:overlay val="0"/>
      <c:spPr>
        <a:noFill/>
        <a:ln>
          <a:noFill/>
        </a:ln>
        <a:effectLst/>
      </c:spPr>
      <c:txPr>
        <a:bodyPr rot="0" spcFirstLastPara="1" vertOverflow="ellipsis" vert="horz" wrap="square" anchor="ctr" anchorCtr="1"/>
        <a:lstStyle/>
        <a:p>
          <a:pPr>
            <a:defRPr sz="920" b="0" i="0" u="none" strike="noStrike" kern="1200" baseline="0">
              <a:solidFill>
                <a:schemeClr val="tx1">
                  <a:lumMod val="65000"/>
                  <a:lumOff val="35000"/>
                </a:schemeClr>
              </a:solidFill>
              <a:latin typeface="+mn-lt"/>
              <a:ea typeface="+mn-ea"/>
              <a:cs typeface="+mn-cs"/>
            </a:defRPr>
          </a:pPr>
          <a:endParaRPr lang="uk-UA"/>
        </a:p>
      </c:txPr>
    </c:legend>
    <c:plotVisOnly val="1"/>
    <c:dispBlanksAs val="gap"/>
    <c:showDLblsOverMax val="0"/>
  </c:chart>
  <c:spPr>
    <a:noFill/>
    <a:ln>
      <a:noFill/>
    </a:ln>
    <a:effectLst/>
  </c:spPr>
  <c:txPr>
    <a:bodyPr/>
    <a:lstStyle/>
    <a:p>
      <a:pPr>
        <a:defRPr/>
      </a:pPr>
      <a:endParaRPr lang="uk-UA"/>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ru-RU" sz="1800" b="1" dirty="0" err="1"/>
              <a:t>Звідки</a:t>
            </a:r>
            <a:r>
              <a:rPr lang="ru-RU" sz="1800" b="1" dirty="0"/>
              <a:t> Ви родом?</a:t>
            </a:r>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uk-UA"/>
        </a:p>
      </c:txPr>
    </c:title>
    <c:autoTitleDeleted val="0"/>
    <c:plotArea>
      <c:layout/>
      <c:barChart>
        <c:barDir val="bar"/>
        <c:grouping val="clustered"/>
        <c:varyColors val="0"/>
        <c:ser>
          <c:idx val="0"/>
          <c:order val="0"/>
          <c:tx>
            <c:strRef>
              <c:f>Лист1!$B$1</c:f>
              <c:strCache>
                <c:ptCount val="1"/>
                <c:pt idx="0">
                  <c:v>Звідки Ви родом?</c:v>
                </c:pt>
              </c:strCache>
            </c:strRef>
          </c:tx>
          <c:spPr>
            <a:solidFill>
              <a:schemeClr val="accent1"/>
            </a:solidFill>
            <a:ln w="19050">
              <a:solidFill>
                <a:schemeClr val="lt1"/>
              </a:solidFill>
            </a:ln>
            <a:effectLst/>
          </c:spPr>
          <c:invertIfNegative val="0"/>
          <c:dLbls>
            <c:dLbl>
              <c:idx val="4"/>
              <c:spPr>
                <a:noFill/>
                <a:ln>
                  <a:solidFill>
                    <a:schemeClr val="bg1"/>
                  </a:solid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uk-UA"/>
                </a:p>
              </c:txPr>
              <c:showLegendKey val="0"/>
              <c:showVal val="1"/>
              <c:showCatName val="0"/>
              <c:showSerName val="0"/>
              <c:showPercent val="0"/>
              <c:showBubbleSize val="0"/>
              <c:extLst>
                <c:ext xmlns:c16="http://schemas.microsoft.com/office/drawing/2014/chart" uri="{C3380CC4-5D6E-409C-BE32-E72D297353CC}">
                  <c16:uniqueId val="{00000000-0117-4C7E-8753-5C7B7A9B23D1}"/>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uk-UA"/>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Лист1!$A$2:$A$29</c:f>
              <c:strCache>
                <c:ptCount val="28"/>
                <c:pt idx="0">
                  <c:v>Автономна Республіка Крим</c:v>
                </c:pt>
                <c:pt idx="1">
                  <c:v>Вінницька область</c:v>
                </c:pt>
                <c:pt idx="2">
                  <c:v>Волинська область</c:v>
                </c:pt>
                <c:pt idx="3">
                  <c:v>Дніпропетровська область</c:v>
                </c:pt>
                <c:pt idx="4">
                  <c:v>Донецька область</c:v>
                </c:pt>
                <c:pt idx="5">
                  <c:v>Житомирська область</c:v>
                </c:pt>
                <c:pt idx="6">
                  <c:v>Закарпатська область</c:v>
                </c:pt>
                <c:pt idx="7">
                  <c:v>Запорізька область</c:v>
                </c:pt>
                <c:pt idx="8">
                  <c:v>Івано-Франківська область</c:v>
                </c:pt>
                <c:pt idx="9">
                  <c:v>Київська область</c:v>
                </c:pt>
                <c:pt idx="10">
                  <c:v>Кіровоградська область</c:v>
                </c:pt>
                <c:pt idx="11">
                  <c:v>Луганська область</c:v>
                </c:pt>
                <c:pt idx="12">
                  <c:v>Львівська область</c:v>
                </c:pt>
                <c:pt idx="13">
                  <c:v>Миколаївська область</c:v>
                </c:pt>
                <c:pt idx="14">
                  <c:v>Одеська область</c:v>
                </c:pt>
                <c:pt idx="15">
                  <c:v>Полтавська область</c:v>
                </c:pt>
                <c:pt idx="16">
                  <c:v>Рівненська область</c:v>
                </c:pt>
                <c:pt idx="17">
                  <c:v>Сумська область</c:v>
                </c:pt>
                <c:pt idx="18">
                  <c:v>Тернопільська область</c:v>
                </c:pt>
                <c:pt idx="19">
                  <c:v>Харківська область</c:v>
                </c:pt>
                <c:pt idx="20">
                  <c:v>Херсонська область</c:v>
                </c:pt>
                <c:pt idx="21">
                  <c:v>Хмельницька область</c:v>
                </c:pt>
                <c:pt idx="22">
                  <c:v>Черкаська область</c:v>
                </c:pt>
                <c:pt idx="23">
                  <c:v>Чернівецька область</c:v>
                </c:pt>
                <c:pt idx="24">
                  <c:v>Чернігівська область</c:v>
                </c:pt>
                <c:pt idx="25">
                  <c:v>м. Київ</c:v>
                </c:pt>
                <c:pt idx="26">
                  <c:v>м. Севастополь</c:v>
                </c:pt>
                <c:pt idx="27">
                  <c:v>з-за кордону</c:v>
                </c:pt>
              </c:strCache>
            </c:strRef>
          </c:cat>
          <c:val>
            <c:numRef>
              <c:f>Лист1!$B$2:$B$29</c:f>
              <c:numCache>
                <c:formatCode>0%</c:formatCode>
                <c:ptCount val="28"/>
                <c:pt idx="0" formatCode="0.00%">
                  <c:v>7.0000000000000001E-3</c:v>
                </c:pt>
                <c:pt idx="1">
                  <c:v>2.8000000000000001E-2</c:v>
                </c:pt>
                <c:pt idx="2">
                  <c:v>2.4E-2</c:v>
                </c:pt>
                <c:pt idx="3">
                  <c:v>4.2999999999999997E-2</c:v>
                </c:pt>
                <c:pt idx="4">
                  <c:v>2.8000000000000001E-2</c:v>
                </c:pt>
                <c:pt idx="5">
                  <c:v>4.1000000000000002E-2</c:v>
                </c:pt>
                <c:pt idx="6" formatCode="0.00%">
                  <c:v>7.0000000000000001E-3</c:v>
                </c:pt>
                <c:pt idx="7" formatCode="0.00%">
                  <c:v>2.1000000000000001E-2</c:v>
                </c:pt>
                <c:pt idx="8" formatCode="0.00%">
                  <c:v>0</c:v>
                </c:pt>
                <c:pt idx="9" formatCode="0.00%">
                  <c:v>0.13500000000000001</c:v>
                </c:pt>
                <c:pt idx="10" formatCode="0.00%">
                  <c:v>0</c:v>
                </c:pt>
                <c:pt idx="11" formatCode="0.00%">
                  <c:v>0</c:v>
                </c:pt>
                <c:pt idx="12" formatCode="0.00%">
                  <c:v>1.4E-2</c:v>
                </c:pt>
                <c:pt idx="13" formatCode="0.00%">
                  <c:v>1.4E-2</c:v>
                </c:pt>
                <c:pt idx="14" formatCode="0.00%">
                  <c:v>7.0000000000000001E-3</c:v>
                </c:pt>
                <c:pt idx="15" formatCode="0.00%">
                  <c:v>2.1000000000000001E-2</c:v>
                </c:pt>
                <c:pt idx="16" formatCode="0.00%">
                  <c:v>5.7000000000000002E-2</c:v>
                </c:pt>
                <c:pt idx="17" formatCode="0.00%">
                  <c:v>4.2999999999999997E-2</c:v>
                </c:pt>
                <c:pt idx="18" formatCode="0.00%">
                  <c:v>1.4E-2</c:v>
                </c:pt>
                <c:pt idx="19" formatCode="0.00%">
                  <c:v>2.8000000000000001E-2</c:v>
                </c:pt>
                <c:pt idx="20">
                  <c:v>7.0000000000000001E-3</c:v>
                </c:pt>
                <c:pt idx="21" formatCode="0.00%">
                  <c:v>0.05</c:v>
                </c:pt>
                <c:pt idx="22" formatCode="0.00%">
                  <c:v>0.05</c:v>
                </c:pt>
                <c:pt idx="23" formatCode="0.00%">
                  <c:v>7.0000000000000001E-3</c:v>
                </c:pt>
                <c:pt idx="24" formatCode="0.00%">
                  <c:v>5.7000000000000002E-2</c:v>
                </c:pt>
                <c:pt idx="25" formatCode="0.00%">
                  <c:v>0.26200000000000001</c:v>
                </c:pt>
                <c:pt idx="26" formatCode="0.00%">
                  <c:v>0</c:v>
                </c:pt>
                <c:pt idx="27" formatCode="0.00%">
                  <c:v>3.5000000000000003E-2</c:v>
                </c:pt>
              </c:numCache>
            </c:numRef>
          </c:val>
          <c:extLst>
            <c:ext xmlns:c16="http://schemas.microsoft.com/office/drawing/2014/chart" uri="{C3380CC4-5D6E-409C-BE32-E72D297353CC}">
              <c16:uniqueId val="{00000001-93C3-4704-9F84-D9B42E72C939}"/>
            </c:ext>
          </c:extLst>
        </c:ser>
        <c:dLbls>
          <c:showLegendKey val="0"/>
          <c:showVal val="0"/>
          <c:showCatName val="0"/>
          <c:showSerName val="0"/>
          <c:showPercent val="0"/>
          <c:showBubbleSize val="0"/>
        </c:dLbls>
        <c:gapWidth val="100"/>
        <c:axId val="303794304"/>
        <c:axId val="303793520"/>
      </c:barChart>
      <c:valAx>
        <c:axId val="303793520"/>
        <c:scaling>
          <c:orientation val="minMax"/>
        </c:scaling>
        <c:delete val="0"/>
        <c:axPos val="b"/>
        <c:majorGridlines>
          <c:spPr>
            <a:ln w="9525" cap="flat" cmpd="sng" algn="ctr">
              <a:solidFill>
                <a:schemeClr val="tx1">
                  <a:lumMod val="15000"/>
                  <a:lumOff val="85000"/>
                </a:schemeClr>
              </a:solidFill>
              <a:round/>
            </a:ln>
            <a:effectLst/>
          </c:spPr>
        </c:majorGridlines>
        <c:numFmt formatCode="0.00%"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uk-UA"/>
          </a:p>
        </c:txPr>
        <c:crossAx val="303794304"/>
        <c:crosses val="autoZero"/>
        <c:crossBetween val="between"/>
      </c:valAx>
      <c:catAx>
        <c:axId val="303794304"/>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uk-UA"/>
          </a:p>
        </c:txPr>
        <c:crossAx val="303793520"/>
        <c:crosses val="autoZero"/>
        <c:auto val="1"/>
        <c:lblAlgn val="ctr"/>
        <c:lblOffset val="100"/>
        <c:noMultiLvlLbl val="0"/>
      </c:catAx>
      <c:spPr>
        <a:noFill/>
        <a:ln>
          <a:noFill/>
        </a:ln>
        <a:effectLst/>
      </c:spPr>
    </c:plotArea>
    <c:plotVisOnly val="1"/>
    <c:dispBlanksAs val="gap"/>
    <c:showDLblsOverMax val="0"/>
  </c:chart>
  <c:spPr>
    <a:noFill/>
    <a:ln>
      <a:noFill/>
    </a:ln>
    <a:effectLst/>
  </c:spPr>
  <c:txPr>
    <a:bodyPr/>
    <a:lstStyle/>
    <a:p>
      <a:pPr>
        <a:defRPr/>
      </a:pPr>
      <a:endParaRPr lang="uk-UA"/>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ru-RU" sz="1600" b="1" baseline="0" dirty="0"/>
              <a:t>На </a:t>
            </a:r>
            <a:r>
              <a:rPr lang="ru-RU" sz="1600" b="1" baseline="0" dirty="0" err="1"/>
              <a:t>якому</a:t>
            </a:r>
            <a:r>
              <a:rPr lang="ru-RU" sz="1600" b="1" baseline="0" dirty="0"/>
              <a:t> </a:t>
            </a:r>
            <a:r>
              <a:rPr lang="ru-RU" sz="1600" b="1" baseline="0" dirty="0" err="1"/>
              <a:t>курсі</a:t>
            </a:r>
            <a:r>
              <a:rPr lang="ru-RU" sz="1600" b="1" baseline="0" dirty="0"/>
              <a:t> Ви зараз </a:t>
            </a:r>
            <a:r>
              <a:rPr lang="ru-RU" sz="1600" b="1" baseline="0" dirty="0" err="1"/>
              <a:t>навчаєтесь</a:t>
            </a:r>
            <a:r>
              <a:rPr lang="ru-RU" sz="1600" b="1" baseline="0" dirty="0"/>
              <a:t>?</a:t>
            </a:r>
          </a:p>
        </c:rich>
      </c:tx>
      <c:layout>
        <c:manualLayout>
          <c:xMode val="edge"/>
          <c:yMode val="edge"/>
          <c:x val="0.31634309583462689"/>
          <c:y val="3.6715483991399955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uk-UA"/>
        </a:p>
      </c:txPr>
    </c:title>
    <c:autoTitleDeleted val="0"/>
    <c:plotArea>
      <c:layout/>
      <c:barChart>
        <c:barDir val="bar"/>
        <c:grouping val="clustered"/>
        <c:varyColors val="0"/>
        <c:ser>
          <c:idx val="0"/>
          <c:order val="0"/>
          <c:tx>
            <c:strRef>
              <c:f>Лист1!$B$1</c:f>
              <c:strCache>
                <c:ptCount val="1"/>
                <c:pt idx="0">
                  <c:v>На якому курсі Ви зараз навчаєтесь?</c:v>
                </c:pt>
              </c:strCache>
            </c:strRef>
          </c:tx>
          <c:spPr>
            <a:solidFill>
              <a:schemeClr val="accent1"/>
            </a:solidFill>
            <a:ln w="19050">
              <a:solidFill>
                <a:schemeClr val="lt1"/>
              </a:solidFill>
            </a:ln>
            <a:effectLst/>
          </c:spPr>
          <c:invertIfNegative val="0"/>
          <c:dPt>
            <c:idx val="0"/>
            <c:invertIfNegative val="0"/>
            <c:bubble3D val="0"/>
            <c:extLst>
              <c:ext xmlns:c16="http://schemas.microsoft.com/office/drawing/2014/chart" uri="{C3380CC4-5D6E-409C-BE32-E72D297353CC}">
                <c16:uniqueId val="{00000001-20F2-47E3-AFA4-FB61F4A30AE4}"/>
              </c:ext>
            </c:extLst>
          </c:dPt>
          <c:dPt>
            <c:idx val="1"/>
            <c:invertIfNegative val="0"/>
            <c:bubble3D val="0"/>
            <c:extLst>
              <c:ext xmlns:c16="http://schemas.microsoft.com/office/drawing/2014/chart" uri="{C3380CC4-5D6E-409C-BE32-E72D297353CC}">
                <c16:uniqueId val="{00000003-20F2-47E3-AFA4-FB61F4A30AE4}"/>
              </c:ext>
            </c:extLst>
          </c:dPt>
          <c:dPt>
            <c:idx val="2"/>
            <c:invertIfNegative val="0"/>
            <c:bubble3D val="0"/>
            <c:extLst>
              <c:ext xmlns:c16="http://schemas.microsoft.com/office/drawing/2014/chart" uri="{C3380CC4-5D6E-409C-BE32-E72D297353CC}">
                <c16:uniqueId val="{00000005-20F2-47E3-AFA4-FB61F4A30AE4}"/>
              </c:ext>
            </c:extLst>
          </c:dPt>
          <c:dPt>
            <c:idx val="3"/>
            <c:invertIfNegative val="0"/>
            <c:bubble3D val="0"/>
            <c:extLst>
              <c:ext xmlns:c16="http://schemas.microsoft.com/office/drawing/2014/chart" uri="{C3380CC4-5D6E-409C-BE32-E72D297353CC}">
                <c16:uniqueId val="{00000007-20F2-47E3-AFA4-FB61F4A30AE4}"/>
              </c:ext>
            </c:extLst>
          </c:dPt>
          <c:dPt>
            <c:idx val="4"/>
            <c:invertIfNegative val="0"/>
            <c:bubble3D val="0"/>
            <c:extLst>
              <c:ext xmlns:c16="http://schemas.microsoft.com/office/drawing/2014/chart" uri="{C3380CC4-5D6E-409C-BE32-E72D297353CC}">
                <c16:uniqueId val="{00000009-20F2-47E3-AFA4-FB61F4A30AE4}"/>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uk-UA"/>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Лист1!$A$2:$A$10</c:f>
              <c:strCache>
                <c:ptCount val="9"/>
                <c:pt idx="0">
                  <c:v>Випускник, закінчив навчання</c:v>
                </c:pt>
                <c:pt idx="1">
                  <c:v>Аспірантура/докторантура</c:v>
                </c:pt>
                <c:pt idx="2">
                  <c:v>6 (2 магістратури)</c:v>
                </c:pt>
                <c:pt idx="3">
                  <c:v>5 (1 магістратури)</c:v>
                </c:pt>
                <c:pt idx="4">
                  <c:v>5 (для бакалаврів заочної форми навчання)</c:v>
                </c:pt>
                <c:pt idx="5">
                  <c:v>4</c:v>
                </c:pt>
                <c:pt idx="6">
                  <c:v>3</c:v>
                </c:pt>
                <c:pt idx="7">
                  <c:v>2</c:v>
                </c:pt>
                <c:pt idx="8">
                  <c:v>1</c:v>
                </c:pt>
              </c:strCache>
            </c:strRef>
          </c:cat>
          <c:val>
            <c:numRef>
              <c:f>Лист1!$B$2:$B$10</c:f>
              <c:numCache>
                <c:formatCode>0.00%</c:formatCode>
                <c:ptCount val="9"/>
                <c:pt idx="0">
                  <c:v>4.2999999999999997E-2</c:v>
                </c:pt>
                <c:pt idx="1">
                  <c:v>0.05</c:v>
                </c:pt>
                <c:pt idx="2">
                  <c:v>0</c:v>
                </c:pt>
                <c:pt idx="3">
                  <c:v>0.106</c:v>
                </c:pt>
                <c:pt idx="4">
                  <c:v>7.0000000000000001E-3</c:v>
                </c:pt>
                <c:pt idx="5">
                  <c:v>0.24099999999999999</c:v>
                </c:pt>
                <c:pt idx="6">
                  <c:v>0.17</c:v>
                </c:pt>
                <c:pt idx="7">
                  <c:v>0.156</c:v>
                </c:pt>
                <c:pt idx="8">
                  <c:v>0.22700000000000001</c:v>
                </c:pt>
              </c:numCache>
            </c:numRef>
          </c:val>
          <c:extLst>
            <c:ext xmlns:c16="http://schemas.microsoft.com/office/drawing/2014/chart" uri="{C3380CC4-5D6E-409C-BE32-E72D297353CC}">
              <c16:uniqueId val="{0000000A-20F2-47E3-AFA4-FB61F4A30AE4}"/>
            </c:ext>
          </c:extLst>
        </c:ser>
        <c:dLbls>
          <c:showLegendKey val="0"/>
          <c:showVal val="0"/>
          <c:showCatName val="0"/>
          <c:showSerName val="0"/>
          <c:showPercent val="0"/>
          <c:showBubbleSize val="0"/>
        </c:dLbls>
        <c:gapWidth val="100"/>
        <c:axId val="301934648"/>
        <c:axId val="301938960"/>
      </c:barChart>
      <c:valAx>
        <c:axId val="301938960"/>
        <c:scaling>
          <c:orientation val="minMax"/>
        </c:scaling>
        <c:delete val="0"/>
        <c:axPos val="b"/>
        <c:majorGridlines>
          <c:spPr>
            <a:ln w="9525" cap="flat" cmpd="sng" algn="ctr">
              <a:solidFill>
                <a:schemeClr val="tx1">
                  <a:lumMod val="15000"/>
                  <a:lumOff val="85000"/>
                </a:schemeClr>
              </a:solidFill>
              <a:round/>
            </a:ln>
            <a:effectLst/>
          </c:spPr>
        </c:majorGridlines>
        <c:numFmt formatCode="0.00%"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uk-UA"/>
          </a:p>
        </c:txPr>
        <c:crossAx val="301934648"/>
        <c:crosses val="autoZero"/>
        <c:crossBetween val="between"/>
      </c:valAx>
      <c:catAx>
        <c:axId val="301934648"/>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uk-UA"/>
          </a:p>
        </c:txPr>
        <c:crossAx val="301938960"/>
        <c:crosses val="autoZero"/>
        <c:auto val="1"/>
        <c:lblAlgn val="ctr"/>
        <c:lblOffset val="100"/>
        <c:noMultiLvlLbl val="0"/>
      </c:catAx>
      <c:spPr>
        <a:noFill/>
        <a:ln>
          <a:noFill/>
        </a:ln>
        <a:effectLst/>
      </c:spPr>
    </c:plotArea>
    <c:plotVisOnly val="1"/>
    <c:dispBlanksAs val="gap"/>
    <c:showDLblsOverMax val="0"/>
  </c:chart>
  <c:spPr>
    <a:noFill/>
    <a:ln>
      <a:noFill/>
    </a:ln>
    <a:effectLst/>
  </c:spPr>
  <c:txPr>
    <a:bodyPr/>
    <a:lstStyle/>
    <a:p>
      <a:pPr>
        <a:defRPr/>
      </a:pPr>
      <a:endParaRPr lang="uk-UA"/>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ru-RU" sz="1200" dirty="0"/>
              <a:t>
</a:t>
            </a:r>
            <a:r>
              <a:rPr lang="ru-RU" sz="1400" b="1" dirty="0" err="1"/>
              <a:t>Що</a:t>
            </a:r>
            <a:r>
              <a:rPr lang="ru-RU" sz="1400" b="1" dirty="0"/>
              <a:t> стало основною причиною </a:t>
            </a:r>
            <a:r>
              <a:rPr lang="ru-RU" sz="1400" b="1" dirty="0" err="1"/>
              <a:t>вибору</a:t>
            </a:r>
            <a:r>
              <a:rPr lang="ru-RU" sz="1400" b="1" dirty="0"/>
              <a:t> </a:t>
            </a:r>
            <a:r>
              <a:rPr lang="ru-RU" sz="1400" b="1" dirty="0" err="1"/>
              <a:t>Київського</a:t>
            </a:r>
            <a:r>
              <a:rPr lang="ru-RU" sz="1400" b="1" dirty="0"/>
              <a:t> </a:t>
            </a:r>
            <a:r>
              <a:rPr lang="ru-RU" sz="1400" b="1" dirty="0" err="1"/>
              <a:t>авіаційного</a:t>
            </a:r>
            <a:r>
              <a:rPr lang="ru-RU" sz="1400" b="1" dirty="0"/>
              <a:t> </a:t>
            </a:r>
            <a:r>
              <a:rPr lang="ru-RU" sz="1400" b="1" dirty="0" err="1"/>
              <a:t>інституту</a:t>
            </a:r>
            <a:r>
              <a:rPr lang="ru-RU" sz="1400" b="1" dirty="0"/>
              <a:t>?</a:t>
            </a:r>
            <a:r>
              <a:rPr lang="en-US" sz="1400" b="1" dirty="0"/>
              <a:t/>
            </a:r>
            <a:br>
              <a:rPr lang="en-US" sz="1400" b="1" dirty="0"/>
            </a:br>
            <a:r>
              <a:rPr lang="ru-RU" sz="1400" b="1" dirty="0"/>
              <a:t> (</a:t>
            </a:r>
            <a:r>
              <a:rPr lang="ru-RU" sz="1400" b="1" dirty="0" err="1"/>
              <a:t>Можна</a:t>
            </a:r>
            <a:r>
              <a:rPr lang="ru-RU" sz="1400" b="1" dirty="0"/>
              <a:t> обрати </a:t>
            </a:r>
            <a:r>
              <a:rPr lang="ru-RU" sz="1400" b="1" dirty="0" err="1"/>
              <a:t>декілька</a:t>
            </a:r>
            <a:r>
              <a:rPr lang="ru-RU" sz="1400" b="1" dirty="0"/>
              <a:t> </a:t>
            </a:r>
            <a:r>
              <a:rPr lang="ru-RU" sz="1400" b="1" dirty="0" err="1"/>
              <a:t>відповідей</a:t>
            </a:r>
            <a:r>
              <a:rPr lang="ru-RU" sz="1400" b="1" dirty="0"/>
              <a:t>)</a:t>
            </a:r>
            <a:endParaRPr lang="ru-RU" sz="1400" dirty="0"/>
          </a:p>
        </c:rich>
      </c:tx>
      <c:layout>
        <c:manualLayout>
          <c:xMode val="edge"/>
          <c:yMode val="edge"/>
          <c:x val="0.16507348586612508"/>
          <c:y val="1.639557970261369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uk-UA"/>
        </a:p>
      </c:txPr>
    </c:title>
    <c:autoTitleDeleted val="0"/>
    <c:plotArea>
      <c:layout/>
      <c:barChart>
        <c:barDir val="bar"/>
        <c:grouping val="clustered"/>
        <c:varyColors val="0"/>
        <c:ser>
          <c:idx val="0"/>
          <c:order val="0"/>
          <c:tx>
            <c:strRef>
              <c:f>Лист1!$B$1</c:f>
              <c:strCache>
                <c:ptCount val="1"/>
                <c:pt idx="0">
                  <c:v>
Що стало основною причиною вибору Національного авіаційного університету? (Можна обрати декілька відповідей)
</c:v>
                </c:pt>
              </c:strCache>
            </c:strRef>
          </c:tx>
          <c:spPr>
            <a:solidFill>
              <a:schemeClr val="accent1"/>
            </a:solidFill>
            <a:ln w="19050">
              <a:solidFill>
                <a:schemeClr val="lt1"/>
              </a:solidFill>
            </a:ln>
            <a:effectLst/>
          </c:spPr>
          <c:invertIfNegative val="0"/>
          <c:dLbls>
            <c:dLbl>
              <c:idx val="4"/>
              <c:spPr>
                <a:noFill/>
                <a:ln>
                  <a:solidFill>
                    <a:schemeClr val="bg1"/>
                  </a:solid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uk-UA"/>
                </a:p>
              </c:txPr>
              <c:showLegendKey val="0"/>
              <c:showVal val="1"/>
              <c:showCatName val="0"/>
              <c:showSerName val="0"/>
              <c:showPercent val="0"/>
              <c:showBubbleSize val="0"/>
              <c:extLst>
                <c:ext xmlns:c16="http://schemas.microsoft.com/office/drawing/2014/chart" uri="{C3380CC4-5D6E-409C-BE32-E72D297353CC}">
                  <c16:uniqueId val="{00000000-C8E0-417B-9494-DE8839D9D0A3}"/>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uk-UA"/>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Лист1!$A$2:$A$9</c:f>
              <c:strCache>
                <c:ptCount val="8"/>
                <c:pt idx="0">
                  <c:v>Інше</c:v>
                </c:pt>
                <c:pt idx="1">
                  <c:v>Наявність унікальних спеціальностей та освітніх програм</c:v>
                </c:pt>
                <c:pt idx="2">
                  <c:v>Інформація в вітчизняних та міжнародних рейтингах закладів вищої освіти</c:v>
                </c:pt>
                <c:pt idx="3">
                  <c:v>Дні відкритих дверей або візит представників НАУ до Вашого навчального закладу</c:v>
                </c:pt>
                <c:pt idx="4">
                  <c:v>Інформація в соціальних мережах (FB, Telegram)</c:v>
                </c:pt>
                <c:pt idx="5">
                  <c:v>Аналіз інформації в Інтернеті та довідниках абітурієнта</c:v>
                </c:pt>
                <c:pt idx="6">
                  <c:v>Порада друзів</c:v>
                </c:pt>
                <c:pt idx="7">
                  <c:v>Рішення батьків чи родичів</c:v>
                </c:pt>
              </c:strCache>
            </c:strRef>
          </c:cat>
          <c:val>
            <c:numRef>
              <c:f>Лист1!$B$2:$B$9</c:f>
              <c:numCache>
                <c:formatCode>0.00%</c:formatCode>
                <c:ptCount val="8"/>
                <c:pt idx="0">
                  <c:v>1.4999999999999999E-2</c:v>
                </c:pt>
                <c:pt idx="1">
                  <c:v>0.32600000000000001</c:v>
                </c:pt>
                <c:pt idx="2" formatCode="0%">
                  <c:v>0.16600000000000001</c:v>
                </c:pt>
                <c:pt idx="3" formatCode="0%">
                  <c:v>0.05</c:v>
                </c:pt>
                <c:pt idx="4" formatCode="0%">
                  <c:v>0.17699999999999999</c:v>
                </c:pt>
                <c:pt idx="5" formatCode="0%">
                  <c:v>0.40400000000000003</c:v>
                </c:pt>
                <c:pt idx="6" formatCode="0%">
                  <c:v>0.27700000000000002</c:v>
                </c:pt>
                <c:pt idx="7" formatCode="0%">
                  <c:v>0.19900000000000001</c:v>
                </c:pt>
              </c:numCache>
            </c:numRef>
          </c:val>
          <c:extLst>
            <c:ext xmlns:c16="http://schemas.microsoft.com/office/drawing/2014/chart" uri="{C3380CC4-5D6E-409C-BE32-E72D297353CC}">
              <c16:uniqueId val="{00000001-7ACC-4073-81B8-807A7D9C2843}"/>
            </c:ext>
          </c:extLst>
        </c:ser>
        <c:dLbls>
          <c:showLegendKey val="0"/>
          <c:showVal val="0"/>
          <c:showCatName val="0"/>
          <c:showSerName val="0"/>
          <c:showPercent val="0"/>
          <c:showBubbleSize val="0"/>
        </c:dLbls>
        <c:gapWidth val="100"/>
        <c:axId val="303796264"/>
        <c:axId val="303792736"/>
      </c:barChart>
      <c:valAx>
        <c:axId val="303792736"/>
        <c:scaling>
          <c:orientation val="minMax"/>
        </c:scaling>
        <c:delete val="0"/>
        <c:axPos val="b"/>
        <c:majorGridlines>
          <c:spPr>
            <a:ln w="9525" cap="flat" cmpd="sng" algn="ctr">
              <a:solidFill>
                <a:schemeClr val="tx1">
                  <a:lumMod val="15000"/>
                  <a:lumOff val="85000"/>
                </a:schemeClr>
              </a:solidFill>
              <a:round/>
            </a:ln>
            <a:effectLst/>
          </c:spPr>
        </c:majorGridlines>
        <c:numFmt formatCode="0.00%" sourceLinked="1"/>
        <c:majorTickMark val="out"/>
        <c:minorTickMark val="none"/>
        <c:tickLblPos val="nextTo"/>
        <c:spPr>
          <a:noFill/>
          <a:ln>
            <a:noFill/>
          </a:ln>
          <a:effectLst/>
        </c:spPr>
        <c:txPr>
          <a:bodyPr rot="-60000000" spcFirstLastPara="1" vertOverflow="ellipsis" vert="horz" wrap="square" anchor="ctr" anchorCtr="1"/>
          <a:lstStyle/>
          <a:p>
            <a:pPr>
              <a:defRPr sz="920" b="0" i="0" u="none" strike="noStrike" kern="1200" baseline="0">
                <a:solidFill>
                  <a:schemeClr val="tx1">
                    <a:lumMod val="65000"/>
                    <a:lumOff val="35000"/>
                  </a:schemeClr>
                </a:solidFill>
                <a:latin typeface="+mn-lt"/>
                <a:ea typeface="+mn-ea"/>
                <a:cs typeface="+mn-cs"/>
              </a:defRPr>
            </a:pPr>
            <a:endParaRPr lang="uk-UA"/>
          </a:p>
        </c:txPr>
        <c:crossAx val="303796264"/>
        <c:crosses val="autoZero"/>
        <c:crossBetween val="between"/>
      </c:valAx>
      <c:catAx>
        <c:axId val="303796264"/>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uk-UA"/>
          </a:p>
        </c:txPr>
        <c:crossAx val="303792736"/>
        <c:crosses val="autoZero"/>
        <c:auto val="1"/>
        <c:lblAlgn val="ctr"/>
        <c:lblOffset val="100"/>
        <c:noMultiLvlLbl val="0"/>
      </c:catAx>
      <c:spPr>
        <a:noFill/>
        <a:ln>
          <a:noFill/>
        </a:ln>
        <a:effectLst/>
      </c:spPr>
    </c:plotArea>
    <c:plotVisOnly val="1"/>
    <c:dispBlanksAs val="gap"/>
    <c:showDLblsOverMax val="0"/>
  </c:chart>
  <c:spPr>
    <a:noFill/>
    <a:ln>
      <a:noFill/>
    </a:ln>
    <a:effectLst/>
  </c:spPr>
  <c:txPr>
    <a:bodyPr/>
    <a:lstStyle/>
    <a:p>
      <a:pPr>
        <a:defRPr/>
      </a:pPr>
      <a:endParaRPr lang="uk-UA"/>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rtl="0">
              <a:defRPr lang="ru-RU" sz="1200" b="0" i="0" u="none" strike="noStrike" kern="1200" spc="0" baseline="0" dirty="0" err="1" smtClean="0">
                <a:solidFill>
                  <a:srgbClr val="101322">
                    <a:lumMod val="65000"/>
                    <a:lumOff val="35000"/>
                  </a:srgbClr>
                </a:solidFill>
                <a:latin typeface="+mn-lt"/>
                <a:ea typeface="+mn-ea"/>
                <a:cs typeface="+mn-cs"/>
              </a:defRPr>
            </a:pPr>
            <a:r>
              <a:rPr lang="ru-RU" sz="1400" b="1" i="0" u="none" strike="noStrike" kern="1200" spc="0" baseline="0" dirty="0" err="1">
                <a:solidFill>
                  <a:srgbClr val="101322">
                    <a:lumMod val="65000"/>
                    <a:lumOff val="35000"/>
                  </a:srgbClr>
                </a:solidFill>
                <a:latin typeface="+mn-lt"/>
                <a:ea typeface="+mn-ea"/>
                <a:cs typeface="+mn-cs"/>
              </a:rPr>
              <a:t>Оцініть</a:t>
            </a:r>
            <a:r>
              <a:rPr lang="ru-RU" sz="1400" b="1" i="0" u="none" strike="noStrike" kern="1200" spc="0" baseline="0" dirty="0">
                <a:solidFill>
                  <a:srgbClr val="101322">
                    <a:lumMod val="65000"/>
                    <a:lumOff val="35000"/>
                  </a:srgbClr>
                </a:solidFill>
                <a:latin typeface="+mn-lt"/>
                <a:ea typeface="+mn-ea"/>
                <a:cs typeface="+mn-cs"/>
              </a:rPr>
              <a:t> </a:t>
            </a:r>
            <a:r>
              <a:rPr lang="ru-RU" sz="1400" b="1" i="0" u="none" strike="noStrike" kern="1200" spc="0" baseline="0" dirty="0" err="1">
                <a:solidFill>
                  <a:srgbClr val="101322">
                    <a:lumMod val="65000"/>
                    <a:lumOff val="35000"/>
                  </a:srgbClr>
                </a:solidFill>
                <a:latin typeface="+mn-lt"/>
                <a:ea typeface="+mn-ea"/>
                <a:cs typeface="+mn-cs"/>
              </a:rPr>
              <a:t>наскільки</a:t>
            </a:r>
            <a:r>
              <a:rPr lang="ru-RU" sz="1400" b="1" i="0" u="none" strike="noStrike" kern="1200" spc="0" baseline="0" dirty="0">
                <a:solidFill>
                  <a:srgbClr val="101322">
                    <a:lumMod val="65000"/>
                    <a:lumOff val="35000"/>
                  </a:srgbClr>
                </a:solidFill>
                <a:latin typeface="+mn-lt"/>
                <a:ea typeface="+mn-ea"/>
                <a:cs typeface="+mn-cs"/>
              </a:rPr>
              <a:t> КАІ </a:t>
            </a:r>
            <a:r>
              <a:rPr lang="ru-RU" sz="1400" b="1" i="0" u="none" strike="noStrike" kern="1200" spc="0" baseline="0" dirty="0" err="1">
                <a:solidFill>
                  <a:srgbClr val="101322">
                    <a:lumMod val="65000"/>
                    <a:lumOff val="35000"/>
                  </a:srgbClr>
                </a:solidFill>
                <a:latin typeface="+mn-lt"/>
                <a:ea typeface="+mn-ea"/>
                <a:cs typeface="+mn-cs"/>
              </a:rPr>
              <a:t>виправдав</a:t>
            </a:r>
            <a:r>
              <a:rPr lang="ru-RU" sz="1400" b="1" i="0" u="none" strike="noStrike" kern="1200" spc="0" baseline="0" dirty="0">
                <a:solidFill>
                  <a:srgbClr val="101322">
                    <a:lumMod val="65000"/>
                    <a:lumOff val="35000"/>
                  </a:srgbClr>
                </a:solidFill>
                <a:latin typeface="+mn-lt"/>
                <a:ea typeface="+mn-ea"/>
                <a:cs typeface="+mn-cs"/>
              </a:rPr>
              <a:t> </a:t>
            </a:r>
            <a:r>
              <a:rPr lang="ru-RU" sz="1400" b="1" i="0" u="none" strike="noStrike" kern="1200" spc="0" baseline="0" dirty="0" err="1">
                <a:solidFill>
                  <a:srgbClr val="101322">
                    <a:lumMod val="65000"/>
                    <a:lumOff val="35000"/>
                  </a:srgbClr>
                </a:solidFill>
                <a:latin typeface="+mn-lt"/>
                <a:ea typeface="+mn-ea"/>
                <a:cs typeface="+mn-cs"/>
              </a:rPr>
              <a:t>Ваші</a:t>
            </a:r>
            <a:r>
              <a:rPr lang="ru-RU" sz="1400" b="1" i="0" u="none" strike="noStrike" kern="1200" spc="0" baseline="0" dirty="0">
                <a:solidFill>
                  <a:srgbClr val="101322">
                    <a:lumMod val="65000"/>
                    <a:lumOff val="35000"/>
                  </a:srgbClr>
                </a:solidFill>
                <a:latin typeface="+mn-lt"/>
                <a:ea typeface="+mn-ea"/>
                <a:cs typeface="+mn-cs"/>
              </a:rPr>
              <a:t> </a:t>
            </a:r>
            <a:r>
              <a:rPr lang="ru-RU" sz="1400" b="1" i="0" u="none" strike="noStrike" kern="1200" spc="0" baseline="0" dirty="0" err="1">
                <a:solidFill>
                  <a:srgbClr val="101322">
                    <a:lumMod val="65000"/>
                    <a:lumOff val="35000"/>
                  </a:srgbClr>
                </a:solidFill>
                <a:latin typeface="+mn-lt"/>
                <a:ea typeface="+mn-ea"/>
                <a:cs typeface="+mn-cs"/>
              </a:rPr>
              <a:t>очікування</a:t>
            </a:r>
            <a:r>
              <a:rPr lang="ru-RU" sz="1400" b="1" i="0" u="none" strike="noStrike" kern="1200" spc="0" baseline="0" dirty="0">
                <a:solidFill>
                  <a:srgbClr val="101322">
                    <a:lumMod val="65000"/>
                    <a:lumOff val="35000"/>
                  </a:srgbClr>
                </a:solidFill>
                <a:latin typeface="+mn-lt"/>
                <a:ea typeface="+mn-ea"/>
                <a:cs typeface="+mn-cs"/>
              </a:rPr>
              <a:t> за 10-бальною шкалою</a:t>
            </a:r>
          </a:p>
        </c:rich>
      </c:tx>
      <c:layout/>
      <c:overlay val="0"/>
      <c:spPr>
        <a:noFill/>
        <a:ln>
          <a:noFill/>
        </a:ln>
        <a:effectLst/>
      </c:spPr>
      <c:txPr>
        <a:bodyPr rot="0" spcFirstLastPara="1" vertOverflow="ellipsis" vert="horz" wrap="square" anchor="ctr" anchorCtr="1"/>
        <a:lstStyle/>
        <a:p>
          <a:pPr algn="ctr" rtl="0">
            <a:defRPr lang="ru-RU" sz="1200" b="0" i="0" u="none" strike="noStrike" kern="1200" spc="0" baseline="0" dirty="0" err="1" smtClean="0">
              <a:solidFill>
                <a:srgbClr val="101322">
                  <a:lumMod val="65000"/>
                  <a:lumOff val="35000"/>
                </a:srgbClr>
              </a:solidFill>
              <a:latin typeface="+mn-lt"/>
              <a:ea typeface="+mn-ea"/>
              <a:cs typeface="+mn-cs"/>
            </a:defRPr>
          </a:pPr>
          <a:endParaRPr lang="uk-UA"/>
        </a:p>
      </c:txPr>
    </c:title>
    <c:autoTitleDeleted val="0"/>
    <c:plotArea>
      <c:layout/>
      <c:barChart>
        <c:barDir val="col"/>
        <c:grouping val="stacked"/>
        <c:varyColors val="0"/>
        <c:ser>
          <c:idx val="0"/>
          <c:order val="0"/>
          <c:tx>
            <c:strRef>
              <c:f>Лист1!$B$1</c:f>
              <c:strCache>
                <c:ptCount val="1"/>
                <c:pt idx="0">
                  <c:v>Ряд 1</c:v>
                </c:pt>
              </c:strCache>
            </c:strRef>
          </c:tx>
          <c:spPr>
            <a:solidFill>
              <a:schemeClr val="accent1"/>
            </a:solidFill>
            <a:ln>
              <a:noFill/>
            </a:ln>
            <a:effectLst/>
          </c:spPr>
          <c:invertIfNegative val="0"/>
          <c:dLbls>
            <c:dLbl>
              <c:idx val="0"/>
              <c:layout>
                <c:manualLayout>
                  <c:x val="-7.4160542958870279E-18"/>
                  <c:y val="-0.16339624017102997"/>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3A46-4717-BC12-B34D4F8656C7}"/>
                </c:ext>
              </c:extLst>
            </c:dLbl>
            <c:dLbl>
              <c:idx val="1"/>
              <c:layout>
                <c:manualLayout>
                  <c:x val="0"/>
                  <c:y val="-0.17020441684482296"/>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3A46-4717-BC12-B34D4F8656C7}"/>
                </c:ext>
              </c:extLst>
            </c:dLbl>
            <c:dLbl>
              <c:idx val="2"/>
              <c:layout>
                <c:manualLayout>
                  <c:x val="-3.2361338036854211E-3"/>
                  <c:y val="-0.14977988682344426"/>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3A46-4717-BC12-B34D4F8656C7}"/>
                </c:ext>
              </c:extLst>
            </c:dLbl>
            <c:dLbl>
              <c:idx val="3"/>
              <c:layout>
                <c:manualLayout>
                  <c:x val="-5.9328434367096223E-17"/>
                  <c:y val="-0.15318397516034066"/>
                </c:manualLayout>
              </c:layout>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uk-UA"/>
                </a:p>
              </c:txPr>
              <c:dLblPos val="ctr"/>
              <c:showLegendKey val="0"/>
              <c:showVal val="1"/>
              <c:showCatName val="0"/>
              <c:showSerName val="0"/>
              <c:showPercent val="0"/>
              <c:showBubbleSize val="0"/>
              <c:extLst>
                <c:ext xmlns:c15="http://schemas.microsoft.com/office/drawing/2012/chart" uri="{CE6537A1-D6FC-4f65-9D91-7224C49458BB}">
                  <c15:layout>
                    <c:manualLayout>
                      <c:w val="3.4165418928987501E-2"/>
                      <c:h val="0.12670016789928615"/>
                    </c:manualLayout>
                  </c15:layout>
                </c:ext>
                <c:ext xmlns:c16="http://schemas.microsoft.com/office/drawing/2014/chart" uri="{C3380CC4-5D6E-409C-BE32-E72D297353CC}">
                  <c16:uniqueId val="{00000003-3A46-4717-BC12-B34D4F8656C7}"/>
                </c:ext>
              </c:extLst>
            </c:dLbl>
            <c:dLbl>
              <c:idx val="4"/>
              <c:layout>
                <c:manualLayout>
                  <c:x val="0"/>
                  <c:y val="-0.21105347688758044"/>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3A46-4717-BC12-B34D4F8656C7}"/>
                </c:ext>
              </c:extLst>
            </c:dLbl>
            <c:dLbl>
              <c:idx val="5"/>
              <c:layout>
                <c:manualLayout>
                  <c:x val="-3.2361338036854211E-3"/>
                  <c:y val="-0.22466983023516621"/>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3A46-4717-BC12-B34D4F8656C7}"/>
                </c:ext>
              </c:extLst>
            </c:dLbl>
            <c:dLbl>
              <c:idx val="6"/>
              <c:layout>
                <c:manualLayout>
                  <c:x val="1.6180669018427106E-3"/>
                  <c:y val="-0.29955977364688829"/>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3A46-4717-BC12-B34D4F8656C7}"/>
                </c:ext>
              </c:extLst>
            </c:dLbl>
            <c:dLbl>
              <c:idx val="7"/>
              <c:layout>
                <c:manualLayout>
                  <c:x val="-3.23613380368554E-3"/>
                  <c:y val="-0.34040883368964581"/>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3A46-4717-BC12-B34D4F8656C7}"/>
                </c:ext>
              </c:extLst>
            </c:dLbl>
            <c:dLbl>
              <c:idx val="8"/>
              <c:layout>
                <c:manualLayout>
                  <c:x val="-1.1865686873419245E-16"/>
                  <c:y val="-0.27232706695171671"/>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3A46-4717-BC12-B34D4F8656C7}"/>
                </c:ext>
              </c:extLst>
            </c:dLbl>
            <c:dLbl>
              <c:idx val="9"/>
              <c:layout>
                <c:manualLayout>
                  <c:x val="-3.2361338036854211E-3"/>
                  <c:y val="-0.26551889027792375"/>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3A46-4717-BC12-B34D4F8656C7}"/>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uk-UA"/>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Лист1!$A$2:$A$11</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Лист1!$B$2:$B$11</c:f>
              <c:numCache>
                <c:formatCode>General</c:formatCode>
                <c:ptCount val="10"/>
                <c:pt idx="0">
                  <c:v>5</c:v>
                </c:pt>
                <c:pt idx="1">
                  <c:v>3.5</c:v>
                </c:pt>
                <c:pt idx="2">
                  <c:v>3.5</c:v>
                </c:pt>
                <c:pt idx="3">
                  <c:v>7.8</c:v>
                </c:pt>
                <c:pt idx="4">
                  <c:v>7.1</c:v>
                </c:pt>
                <c:pt idx="5">
                  <c:v>9.9</c:v>
                </c:pt>
                <c:pt idx="6">
                  <c:v>15.6</c:v>
                </c:pt>
                <c:pt idx="7">
                  <c:v>18.399999999999999</c:v>
                </c:pt>
                <c:pt idx="8">
                  <c:v>14.2</c:v>
                </c:pt>
                <c:pt idx="9">
                  <c:v>14.9</c:v>
                </c:pt>
              </c:numCache>
            </c:numRef>
          </c:val>
          <c:extLst>
            <c:ext xmlns:c16="http://schemas.microsoft.com/office/drawing/2014/chart" uri="{C3380CC4-5D6E-409C-BE32-E72D297353CC}">
              <c16:uniqueId val="{0000000A-3A46-4717-BC12-B34D4F8656C7}"/>
            </c:ext>
          </c:extLst>
        </c:ser>
        <c:dLbls>
          <c:dLblPos val="ctr"/>
          <c:showLegendKey val="0"/>
          <c:showVal val="1"/>
          <c:showCatName val="0"/>
          <c:showSerName val="0"/>
          <c:showPercent val="0"/>
          <c:showBubbleSize val="0"/>
        </c:dLbls>
        <c:gapWidth val="150"/>
        <c:overlap val="100"/>
        <c:axId val="303797048"/>
        <c:axId val="303799400"/>
      </c:barChart>
      <c:catAx>
        <c:axId val="3037970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uk-UA"/>
          </a:p>
        </c:txPr>
        <c:crossAx val="303799400"/>
        <c:crosses val="autoZero"/>
        <c:auto val="1"/>
        <c:lblAlgn val="ctr"/>
        <c:lblOffset val="100"/>
        <c:noMultiLvlLbl val="0"/>
      </c:catAx>
      <c:valAx>
        <c:axId val="303799400"/>
        <c:scaling>
          <c:orientation val="minMax"/>
        </c:scaling>
        <c:delete val="1"/>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30379704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uk-UA"/>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9843142428619036"/>
          <c:y val="5.6025343748018298E-2"/>
          <c:w val="0.47284690589934453"/>
          <c:h val="0.87895024166443791"/>
        </c:manualLayout>
      </c:layout>
      <c:barChart>
        <c:barDir val="bar"/>
        <c:grouping val="clustered"/>
        <c:varyColors val="0"/>
        <c:ser>
          <c:idx val="0"/>
          <c:order val="0"/>
          <c:tx>
            <c:strRef>
              <c:f>Лист1!$B$1</c:f>
              <c:strCache>
                <c:ptCount val="1"/>
                <c:pt idx="0">
                  <c:v>Чи стосується Вас яке-небудь із наведених нижче тверджень? (Можна обрати декілька відповідей))
</c:v>
                </c:pt>
              </c:strCache>
            </c:strRef>
          </c:tx>
          <c:spPr>
            <a:solidFill>
              <a:schemeClr val="accent1"/>
            </a:solidFill>
            <a:ln w="19050">
              <a:solidFill>
                <a:schemeClr val="lt1"/>
              </a:solidFill>
            </a:ln>
            <a:effectLst/>
          </c:spPr>
          <c:invertIfNegative val="0"/>
          <c:dLbls>
            <c:dLbl>
              <c:idx val="4"/>
              <c:spPr>
                <a:noFill/>
                <a:ln>
                  <a:solidFill>
                    <a:schemeClr val="bg1"/>
                  </a:solid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uk-UA"/>
                </a:p>
              </c:txPr>
              <c:showLegendKey val="0"/>
              <c:showVal val="1"/>
              <c:showCatName val="0"/>
              <c:showSerName val="0"/>
              <c:showPercent val="0"/>
              <c:showBubbleSize val="0"/>
              <c:extLst>
                <c:ext xmlns:c16="http://schemas.microsoft.com/office/drawing/2014/chart" uri="{C3380CC4-5D6E-409C-BE32-E72D297353CC}">
                  <c16:uniqueId val="{00000000-E5BE-4C09-8083-EAE0F38D90A1}"/>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uk-UA"/>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Лист1!$A$2:$A$6</c:f>
              <c:strCache>
                <c:ptCount val="5"/>
                <c:pt idx="0">
                  <c:v>Я маю вади здоров’я, що впливають на моє навчання (особливі освітні потреби, хронічні або психічні захворювання). </c:v>
                </c:pt>
                <c:pt idx="1">
                  <c:v>Я маю відчуття приналежності до етнічної меншості.</c:v>
                </c:pt>
                <c:pt idx="2">
                  <c:v>Я доглядаю родичів, які потребують допомоги.</c:v>
                </c:pt>
                <c:pt idx="3">
                  <c:v>Я виховую одну неповнолітню дитину або декілька неповнолітніх дітей.</c:v>
                </c:pt>
                <c:pt idx="4">
                  <c:v>Жодне з тверджень</c:v>
                </c:pt>
              </c:strCache>
            </c:strRef>
          </c:cat>
          <c:val>
            <c:numRef>
              <c:f>Лист1!$B$2:$B$6</c:f>
              <c:numCache>
                <c:formatCode>0%</c:formatCode>
                <c:ptCount val="5"/>
                <c:pt idx="0">
                  <c:v>0.05</c:v>
                </c:pt>
                <c:pt idx="1">
                  <c:v>1.4E-2</c:v>
                </c:pt>
                <c:pt idx="2">
                  <c:v>5.7000000000000002E-2</c:v>
                </c:pt>
                <c:pt idx="3">
                  <c:v>4.2999999999999997E-2</c:v>
                </c:pt>
                <c:pt idx="4">
                  <c:v>0.85799999999999998</c:v>
                </c:pt>
              </c:numCache>
            </c:numRef>
          </c:val>
          <c:extLst>
            <c:ext xmlns:c16="http://schemas.microsoft.com/office/drawing/2014/chart" uri="{C3380CC4-5D6E-409C-BE32-E72D297353CC}">
              <c16:uniqueId val="{00000001-3DD4-4C9C-92FC-EAE3B153CCFA}"/>
            </c:ext>
          </c:extLst>
        </c:ser>
        <c:dLbls>
          <c:showLegendKey val="0"/>
          <c:showVal val="0"/>
          <c:showCatName val="0"/>
          <c:showSerName val="0"/>
          <c:showPercent val="0"/>
          <c:showBubbleSize val="0"/>
        </c:dLbls>
        <c:gapWidth val="100"/>
        <c:axId val="304211328"/>
        <c:axId val="304205056"/>
      </c:barChart>
      <c:valAx>
        <c:axId val="30420505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920" b="0" i="0" u="none" strike="noStrike" kern="1200" baseline="0">
                <a:solidFill>
                  <a:schemeClr val="tx1">
                    <a:lumMod val="65000"/>
                    <a:lumOff val="35000"/>
                  </a:schemeClr>
                </a:solidFill>
                <a:latin typeface="+mn-lt"/>
                <a:ea typeface="+mn-ea"/>
                <a:cs typeface="+mn-cs"/>
              </a:defRPr>
            </a:pPr>
            <a:endParaRPr lang="uk-UA"/>
          </a:p>
        </c:txPr>
        <c:crossAx val="304211328"/>
        <c:crosses val="autoZero"/>
        <c:crossBetween val="between"/>
      </c:valAx>
      <c:catAx>
        <c:axId val="304211328"/>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uk-UA"/>
          </a:p>
        </c:txPr>
        <c:crossAx val="304205056"/>
        <c:crosses val="autoZero"/>
        <c:auto val="1"/>
        <c:lblAlgn val="ctr"/>
        <c:lblOffset val="100"/>
        <c:noMultiLvlLbl val="0"/>
      </c:catAx>
      <c:spPr>
        <a:noFill/>
        <a:ln>
          <a:noFill/>
        </a:ln>
        <a:effectLst/>
      </c:spPr>
    </c:plotArea>
    <c:plotVisOnly val="1"/>
    <c:dispBlanksAs val="gap"/>
    <c:showDLblsOverMax val="0"/>
  </c:chart>
  <c:spPr>
    <a:noFill/>
    <a:ln>
      <a:noFill/>
    </a:ln>
    <a:effectLst/>
  </c:spPr>
  <c:txPr>
    <a:bodyPr/>
    <a:lstStyle/>
    <a:p>
      <a:pPr>
        <a:defRPr/>
      </a:pPr>
      <a:endParaRPr lang="uk-UA"/>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ru-RU" sz="1600" b="1" dirty="0"/>
              <a:t>На </a:t>
            </a:r>
            <a:r>
              <a:rPr lang="ru-RU" sz="1600" b="1" dirty="0" err="1"/>
              <a:t>якому</a:t>
            </a:r>
            <a:r>
              <a:rPr lang="ru-RU" sz="1600" b="1" dirty="0"/>
              <a:t> </a:t>
            </a:r>
            <a:r>
              <a:rPr lang="ru-RU" sz="1600" b="1" dirty="0" err="1"/>
              <a:t>факультеті</a:t>
            </a:r>
            <a:r>
              <a:rPr lang="ru-RU" sz="1600" b="1" dirty="0"/>
              <a:t> Ви </a:t>
            </a:r>
            <a:r>
              <a:rPr lang="ru-RU" sz="1600" b="1" dirty="0" err="1"/>
              <a:t>навчаєтесь</a:t>
            </a:r>
            <a:r>
              <a:rPr lang="ru-RU" sz="1600" b="1" dirty="0"/>
              <a:t>?</a:t>
            </a:r>
          </a:p>
        </c:rich>
      </c:tx>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uk-UA"/>
        </a:p>
      </c:txPr>
    </c:title>
    <c:autoTitleDeleted val="0"/>
    <c:plotArea>
      <c:layout/>
      <c:barChart>
        <c:barDir val="bar"/>
        <c:grouping val="clustered"/>
        <c:varyColors val="0"/>
        <c:ser>
          <c:idx val="0"/>
          <c:order val="0"/>
          <c:tx>
            <c:strRef>
              <c:f>Лист1!$B$1</c:f>
              <c:strCache>
                <c:ptCount val="1"/>
                <c:pt idx="0">
                  <c:v>На якому факультеті Ви навчаєтесь?</c:v>
                </c:pt>
              </c:strCache>
            </c:strRef>
          </c:tx>
          <c:spPr>
            <a:solidFill>
              <a:schemeClr val="accent1"/>
            </a:solidFill>
            <a:ln w="19050">
              <a:solidFill>
                <a:schemeClr val="lt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uk-UA"/>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Лист1!$A$2:$A$11</c:f>
              <c:strCache>
                <c:ptCount val="10"/>
                <c:pt idx="0">
                  <c:v>Кафедра військової підготовки (КВП)</c:v>
                </c:pt>
                <c:pt idx="1">
                  <c:v>Факультет транспорту і логістики(ФТЛ)</c:v>
                </c:pt>
                <c:pt idx="2">
                  <c:v>Факультет права та міжнародних відносин(ФПМВ)</c:v>
                </c:pt>
                <c:pt idx="3">
                  <c:v>Факультет психології, комунікацій та перекладу (ФПКП)</c:v>
                </c:pt>
                <c:pt idx="4">
                  <c:v>Факультет комп'ютерних наук та технологій(ФКНТ)</c:v>
                </c:pt>
                <c:pt idx="5">
                  <c:v>Факультет економіки та бізнес-адміністрування (ФЕБА)</c:v>
                </c:pt>
                <c:pt idx="6">
                  <c:v>Факультет екологічної безпеки, інженерії та технологій (ФЕБІТ)</c:v>
                </c:pt>
                <c:pt idx="7">
                  <c:v>Факультет архітектури, будівництва та дизайну(ФАБД)</c:v>
                </c:pt>
                <c:pt idx="8">
                  <c:v>Факультет аеронавігації, електроніки та телекомунікацій (ФАЕТ)</c:v>
                </c:pt>
                <c:pt idx="9">
                  <c:v>Аерокосмічний факультет (АКФ)</c:v>
                </c:pt>
              </c:strCache>
            </c:strRef>
          </c:cat>
          <c:val>
            <c:numRef>
              <c:f>Лист1!$B$2:$B$11</c:f>
              <c:numCache>
                <c:formatCode>0.00%</c:formatCode>
                <c:ptCount val="10"/>
                <c:pt idx="0">
                  <c:v>0</c:v>
                </c:pt>
                <c:pt idx="1">
                  <c:v>8.5000000000000006E-2</c:v>
                </c:pt>
                <c:pt idx="2">
                  <c:v>0.156</c:v>
                </c:pt>
                <c:pt idx="3">
                  <c:v>9.9000000000000005E-2</c:v>
                </c:pt>
                <c:pt idx="4">
                  <c:v>0.156</c:v>
                </c:pt>
                <c:pt idx="5">
                  <c:v>0.121</c:v>
                </c:pt>
                <c:pt idx="6">
                  <c:v>9.9000000000000005E-2</c:v>
                </c:pt>
                <c:pt idx="7">
                  <c:v>6.4000000000000001E-2</c:v>
                </c:pt>
                <c:pt idx="8">
                  <c:v>4.2999999999999997E-2</c:v>
                </c:pt>
                <c:pt idx="9">
                  <c:v>7.8E-2</c:v>
                </c:pt>
              </c:numCache>
            </c:numRef>
          </c:val>
          <c:extLst>
            <c:ext xmlns:c16="http://schemas.microsoft.com/office/drawing/2014/chart" uri="{C3380CC4-5D6E-409C-BE32-E72D297353CC}">
              <c16:uniqueId val="{00000000-0407-4D50-94EA-1B6CF2B3D5A2}"/>
            </c:ext>
          </c:extLst>
        </c:ser>
        <c:dLbls>
          <c:showLegendKey val="0"/>
          <c:showVal val="0"/>
          <c:showCatName val="0"/>
          <c:showSerName val="0"/>
          <c:showPercent val="0"/>
          <c:showBubbleSize val="0"/>
        </c:dLbls>
        <c:gapWidth val="100"/>
        <c:axId val="301935432"/>
        <c:axId val="301937784"/>
      </c:barChart>
      <c:valAx>
        <c:axId val="301937784"/>
        <c:scaling>
          <c:orientation val="minMax"/>
        </c:scaling>
        <c:delete val="0"/>
        <c:axPos val="b"/>
        <c:majorGridlines>
          <c:spPr>
            <a:ln w="9525" cap="flat" cmpd="sng" algn="ctr">
              <a:solidFill>
                <a:schemeClr val="tx1">
                  <a:lumMod val="15000"/>
                  <a:lumOff val="85000"/>
                </a:schemeClr>
              </a:solidFill>
              <a:round/>
            </a:ln>
            <a:effectLst/>
          </c:spPr>
        </c:majorGridlines>
        <c:numFmt formatCode="0.00%" sourceLinked="1"/>
        <c:majorTickMark val="cross"/>
        <c:minorTickMark val="none"/>
        <c:tickLblPos val="nextTo"/>
        <c:spPr>
          <a:noFill/>
          <a:ln>
            <a:solidFill>
              <a:schemeClr val="accent1"/>
            </a:solid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uk-UA"/>
          </a:p>
        </c:txPr>
        <c:crossAx val="301935432"/>
        <c:crosses val="autoZero"/>
        <c:crossBetween val="between"/>
      </c:valAx>
      <c:catAx>
        <c:axId val="301935432"/>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uk-UA"/>
          </a:p>
        </c:txPr>
        <c:crossAx val="301937784"/>
        <c:crosses val="autoZero"/>
        <c:auto val="1"/>
        <c:lblAlgn val="ctr"/>
        <c:lblOffset val="100"/>
        <c:noMultiLvlLbl val="0"/>
      </c:catAx>
      <c:spPr>
        <a:noFill/>
        <a:ln>
          <a:noFill/>
        </a:ln>
        <a:effectLst/>
      </c:spPr>
    </c:plotArea>
    <c:plotVisOnly val="1"/>
    <c:dispBlanksAs val="gap"/>
    <c:showDLblsOverMax val="0"/>
  </c:chart>
  <c:spPr>
    <a:noFill/>
    <a:ln>
      <a:noFill/>
    </a:ln>
    <a:effectLst/>
  </c:spPr>
  <c:txPr>
    <a:bodyPr/>
    <a:lstStyle/>
    <a:p>
      <a:pPr>
        <a:defRPr/>
      </a:pPr>
      <a:endParaRPr lang="uk-UA"/>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45057700012725765"/>
          <c:y val="6.7465111574787573E-2"/>
          <c:w val="0.51687180652675435"/>
          <c:h val="0.85862254831736395"/>
        </c:manualLayout>
      </c:layout>
      <c:barChart>
        <c:barDir val="bar"/>
        <c:grouping val="percentStacked"/>
        <c:varyColors val="0"/>
        <c:ser>
          <c:idx val="0"/>
          <c:order val="0"/>
          <c:tx>
            <c:strRef>
              <c:f>Лист1!$E$1</c:f>
              <c:strCache>
                <c:ptCount val="1"/>
                <c:pt idx="0">
                  <c:v>Загалом погано</c:v>
                </c:pt>
              </c:strCache>
            </c:strRef>
          </c:tx>
          <c:spPr>
            <a:solidFill>
              <a:schemeClr val="accent1"/>
            </a:solidFill>
            <a:ln>
              <a:noFill/>
            </a:ln>
            <a:effectLst/>
          </c:spPr>
          <c:invertIfNegative val="0"/>
          <c:cat>
            <c:strRef>
              <c:f>Лист1!$A$2:$A$10</c:f>
              <c:strCache>
                <c:ptCount val="9"/>
                <c:pt idx="0">
                  <c:v>Простота взаємодії з викладачами під час та після аудиторних занят</c:v>
                </c:pt>
                <c:pt idx="1">
                  <c:v>На скільки викладачі Вам допомагають та залучені до вашого навчання (додаткові пояснення та заняття, наставництво)</c:v>
                </c:pt>
                <c:pt idx="2">
                  <c:v>Готовність викладачів підвищувати свою майстерність викладання</c:v>
                </c:pt>
                <c:pt idx="3">
                  <c:v>Наявність та якість підручників, навчальних посібників, методичок та інших супровідних матеріалів</c:v>
                </c:pt>
                <c:pt idx="4">
                  <c:v>Дотримання викладачами етичних принципів та академічної доброчесності</c:v>
                </c:pt>
                <c:pt idx="5">
                  <c:v>Стиль та сучасність методів проведення навчальних занять</c:v>
                </c:pt>
                <c:pt idx="6">
                  <c:v>Відповідальність викладачів (проведення занять за розкладом, підготовка якісних матеріалів тощо)</c:v>
                </c:pt>
                <c:pt idx="8">
                  <c:v>Оцініть свій загальний рівень задоволеності навчанням у КАІ</c:v>
                </c:pt>
              </c:strCache>
            </c:strRef>
          </c:cat>
          <c:val>
            <c:numRef>
              <c:f>Лист1!$B$2:$B$10</c:f>
              <c:numCache>
                <c:formatCode>0</c:formatCode>
                <c:ptCount val="9"/>
                <c:pt idx="0">
                  <c:v>40.425531909999997</c:v>
                </c:pt>
                <c:pt idx="1">
                  <c:v>36.170212769999999</c:v>
                </c:pt>
                <c:pt idx="2">
                  <c:v>31.20567376</c:v>
                </c:pt>
                <c:pt idx="3">
                  <c:v>21.985815599999999</c:v>
                </c:pt>
                <c:pt idx="4">
                  <c:v>43.262411350000001</c:v>
                </c:pt>
                <c:pt idx="5">
                  <c:v>26.241134750000001</c:v>
                </c:pt>
                <c:pt idx="6">
                  <c:v>39.71631206</c:v>
                </c:pt>
                <c:pt idx="8">
                  <c:v>20.260000000000002</c:v>
                </c:pt>
              </c:numCache>
            </c:numRef>
          </c:val>
          <c:extLst>
            <c:ext xmlns:c16="http://schemas.microsoft.com/office/drawing/2014/chart" uri="{C3380CC4-5D6E-409C-BE32-E72D297353CC}">
              <c16:uniqueId val="{00000000-4AE8-482B-9597-9D44312A46DA}"/>
            </c:ext>
          </c:extLst>
        </c:ser>
        <c:ser>
          <c:idx val="1"/>
          <c:order val="1"/>
          <c:tx>
            <c:strRef>
              <c:f>Лист1!$C$1</c:f>
              <c:strCache>
                <c:ptCount val="1"/>
                <c:pt idx="0">
                  <c:v>Загалом добре</c:v>
                </c:pt>
              </c:strCache>
            </c:strRef>
          </c:tx>
          <c:spPr>
            <a:solidFill>
              <a:schemeClr val="accent2"/>
            </a:solidFill>
            <a:ln>
              <a:noFill/>
            </a:ln>
            <a:effectLst/>
          </c:spPr>
          <c:invertIfNegative val="0"/>
          <c:cat>
            <c:strRef>
              <c:f>Лист1!$A$2:$A$10</c:f>
              <c:strCache>
                <c:ptCount val="9"/>
                <c:pt idx="0">
                  <c:v>Простота взаємодії з викладачами під час та після аудиторних занят</c:v>
                </c:pt>
                <c:pt idx="1">
                  <c:v>На скільки викладачі Вам допомагають та залучені до вашого навчання (додаткові пояснення та заняття, наставництво)</c:v>
                </c:pt>
                <c:pt idx="2">
                  <c:v>Готовність викладачів підвищувати свою майстерність викладання</c:v>
                </c:pt>
                <c:pt idx="3">
                  <c:v>Наявність та якість підручників, навчальних посібників, методичок та інших супровідних матеріалів</c:v>
                </c:pt>
                <c:pt idx="4">
                  <c:v>Дотримання викладачами етичних принципів та академічної доброчесності</c:v>
                </c:pt>
                <c:pt idx="5">
                  <c:v>Стиль та сучасність методів проведення навчальних занять</c:v>
                </c:pt>
                <c:pt idx="6">
                  <c:v>Відповідальність викладачів (проведення занять за розкладом, підготовка якісних матеріалів тощо)</c:v>
                </c:pt>
                <c:pt idx="8">
                  <c:v>Оцініть свій загальний рівень задоволеності навчанням у КАІ</c:v>
                </c:pt>
              </c:strCache>
            </c:strRef>
          </c:cat>
          <c:val>
            <c:numRef>
              <c:f>Лист1!$C$2:$C$10</c:f>
              <c:numCache>
                <c:formatCode>0</c:formatCode>
                <c:ptCount val="9"/>
                <c:pt idx="0">
                  <c:v>29.787234040000001</c:v>
                </c:pt>
                <c:pt idx="1">
                  <c:v>31.914893620000001</c:v>
                </c:pt>
                <c:pt idx="2">
                  <c:v>31.914893620000001</c:v>
                </c:pt>
                <c:pt idx="3">
                  <c:v>29.07801418</c:v>
                </c:pt>
                <c:pt idx="4">
                  <c:v>33.333333330000002</c:v>
                </c:pt>
                <c:pt idx="5">
                  <c:v>34.04255319</c:v>
                </c:pt>
                <c:pt idx="6">
                  <c:v>26.950354610000002</c:v>
                </c:pt>
                <c:pt idx="8">
                  <c:v>36.200000000000003</c:v>
                </c:pt>
              </c:numCache>
            </c:numRef>
          </c:val>
          <c:extLst>
            <c:ext xmlns:c16="http://schemas.microsoft.com/office/drawing/2014/chart" uri="{C3380CC4-5D6E-409C-BE32-E72D297353CC}">
              <c16:uniqueId val="{00000001-4AE8-482B-9597-9D44312A46DA}"/>
            </c:ext>
          </c:extLst>
        </c:ser>
        <c:ser>
          <c:idx val="2"/>
          <c:order val="2"/>
          <c:tx>
            <c:strRef>
              <c:f>Лист1!$D$1</c:f>
              <c:strCache>
                <c:ptCount val="1"/>
                <c:pt idx="0">
                  <c:v>Задовільно</c:v>
                </c:pt>
              </c:strCache>
            </c:strRef>
          </c:tx>
          <c:spPr>
            <a:solidFill>
              <a:schemeClr val="accent3"/>
            </a:solidFill>
            <a:ln>
              <a:noFill/>
            </a:ln>
            <a:effectLst/>
          </c:spPr>
          <c:invertIfNegative val="0"/>
          <c:cat>
            <c:strRef>
              <c:f>Лист1!$A$2:$A$10</c:f>
              <c:strCache>
                <c:ptCount val="9"/>
                <c:pt idx="0">
                  <c:v>Простота взаємодії з викладачами під час та після аудиторних занят</c:v>
                </c:pt>
                <c:pt idx="1">
                  <c:v>На скільки викладачі Вам допомагають та залучені до вашого навчання (додаткові пояснення та заняття, наставництво)</c:v>
                </c:pt>
                <c:pt idx="2">
                  <c:v>Готовність викладачів підвищувати свою майстерність викладання</c:v>
                </c:pt>
                <c:pt idx="3">
                  <c:v>Наявність та якість підручників, навчальних посібників, методичок та інших супровідних матеріалів</c:v>
                </c:pt>
                <c:pt idx="4">
                  <c:v>Дотримання викладачами етичних принципів та академічної доброчесності</c:v>
                </c:pt>
                <c:pt idx="5">
                  <c:v>Стиль та сучасність методів проведення навчальних занять</c:v>
                </c:pt>
                <c:pt idx="6">
                  <c:v>Відповідальність викладачів (проведення занять за розкладом, підготовка якісних матеріалів тощо)</c:v>
                </c:pt>
                <c:pt idx="8">
                  <c:v>Оцініть свій загальний рівень задоволеності навчанням у КАІ</c:v>
                </c:pt>
              </c:strCache>
            </c:strRef>
          </c:cat>
          <c:val>
            <c:numRef>
              <c:f>Лист1!$D$2:$D$10</c:f>
              <c:numCache>
                <c:formatCode>0</c:formatCode>
                <c:ptCount val="9"/>
                <c:pt idx="0">
                  <c:v>16.312056739999999</c:v>
                </c:pt>
                <c:pt idx="1">
                  <c:v>16.312056739999999</c:v>
                </c:pt>
                <c:pt idx="2">
                  <c:v>13.4751773</c:v>
                </c:pt>
                <c:pt idx="3">
                  <c:v>24.113475179999998</c:v>
                </c:pt>
                <c:pt idx="4">
                  <c:v>14.18439716</c:v>
                </c:pt>
                <c:pt idx="5">
                  <c:v>22.69503546</c:v>
                </c:pt>
                <c:pt idx="6">
                  <c:v>17.0212766</c:v>
                </c:pt>
                <c:pt idx="8">
                  <c:v>24.8</c:v>
                </c:pt>
              </c:numCache>
            </c:numRef>
          </c:val>
          <c:extLst>
            <c:ext xmlns:c16="http://schemas.microsoft.com/office/drawing/2014/chart" uri="{C3380CC4-5D6E-409C-BE32-E72D297353CC}">
              <c16:uniqueId val="{00000002-4AE8-482B-9597-9D44312A46DA}"/>
            </c:ext>
          </c:extLst>
        </c:ser>
        <c:ser>
          <c:idx val="3"/>
          <c:order val="3"/>
          <c:tx>
            <c:strRef>
              <c:f>Лист1!$E$1</c:f>
              <c:strCache>
                <c:ptCount val="1"/>
                <c:pt idx="0">
                  <c:v>Загалом погано</c:v>
                </c:pt>
              </c:strCache>
            </c:strRef>
          </c:tx>
          <c:invertIfNegative val="0"/>
          <c:cat>
            <c:strRef>
              <c:f>Лист1!$A$2:$A$10</c:f>
              <c:strCache>
                <c:ptCount val="9"/>
                <c:pt idx="0">
                  <c:v>Простота взаємодії з викладачами під час та після аудиторних занят</c:v>
                </c:pt>
                <c:pt idx="1">
                  <c:v>На скільки викладачі Вам допомагають та залучені до вашого навчання (додаткові пояснення та заняття, наставництво)</c:v>
                </c:pt>
                <c:pt idx="2">
                  <c:v>Готовність викладачів підвищувати свою майстерність викладання</c:v>
                </c:pt>
                <c:pt idx="3">
                  <c:v>Наявність та якість підручників, навчальних посібників, методичок та інших супровідних матеріалів</c:v>
                </c:pt>
                <c:pt idx="4">
                  <c:v>Дотримання викладачами етичних принципів та академічної доброчесності</c:v>
                </c:pt>
                <c:pt idx="5">
                  <c:v>Стиль та сучасність методів проведення навчальних занять</c:v>
                </c:pt>
                <c:pt idx="6">
                  <c:v>Відповідальність викладачів (проведення занять за розкладом, підготовка якісних матеріалів тощо)</c:v>
                </c:pt>
                <c:pt idx="8">
                  <c:v>Оцініть свій загальний рівень задоволеності навчанням у КАІ</c:v>
                </c:pt>
              </c:strCache>
            </c:strRef>
          </c:cat>
          <c:val>
            <c:numRef>
              <c:f>Лист1!$E$2:$E$10</c:f>
              <c:numCache>
                <c:formatCode>0</c:formatCode>
                <c:ptCount val="9"/>
                <c:pt idx="0">
                  <c:v>7.092198582</c:v>
                </c:pt>
                <c:pt idx="1">
                  <c:v>7.80141844</c:v>
                </c:pt>
                <c:pt idx="2">
                  <c:v>10.638297870000001</c:v>
                </c:pt>
                <c:pt idx="3">
                  <c:v>12.056737589999999</c:v>
                </c:pt>
                <c:pt idx="4">
                  <c:v>4.255319149</c:v>
                </c:pt>
                <c:pt idx="5">
                  <c:v>8.5106382979999999</c:v>
                </c:pt>
                <c:pt idx="6">
                  <c:v>7.80141844</c:v>
                </c:pt>
                <c:pt idx="8">
                  <c:v>12.1</c:v>
                </c:pt>
              </c:numCache>
            </c:numRef>
          </c:val>
          <c:extLst>
            <c:ext xmlns:c16="http://schemas.microsoft.com/office/drawing/2014/chart" uri="{C3380CC4-5D6E-409C-BE32-E72D297353CC}">
              <c16:uniqueId val="{00000000-BD65-4588-AFC8-F5CF60D5D8CF}"/>
            </c:ext>
          </c:extLst>
        </c:ser>
        <c:ser>
          <c:idx val="4"/>
          <c:order val="4"/>
          <c:tx>
            <c:strRef>
              <c:f>Лист1!$F$1</c:f>
              <c:strCache>
                <c:ptCount val="1"/>
                <c:pt idx="0">
                  <c:v>Дуже погано</c:v>
                </c:pt>
              </c:strCache>
            </c:strRef>
          </c:tx>
          <c:invertIfNegative val="0"/>
          <c:cat>
            <c:strRef>
              <c:f>Лист1!$A$2:$A$10</c:f>
              <c:strCache>
                <c:ptCount val="9"/>
                <c:pt idx="0">
                  <c:v>Простота взаємодії з викладачами під час та після аудиторних занят</c:v>
                </c:pt>
                <c:pt idx="1">
                  <c:v>На скільки викладачі Вам допомагають та залучені до вашого навчання (додаткові пояснення та заняття, наставництво)</c:v>
                </c:pt>
                <c:pt idx="2">
                  <c:v>Готовність викладачів підвищувати свою майстерність викладання</c:v>
                </c:pt>
                <c:pt idx="3">
                  <c:v>Наявність та якість підручників, навчальних посібників, методичок та інших супровідних матеріалів</c:v>
                </c:pt>
                <c:pt idx="4">
                  <c:v>Дотримання викладачами етичних принципів та академічної доброчесності</c:v>
                </c:pt>
                <c:pt idx="5">
                  <c:v>Стиль та сучасність методів проведення навчальних занять</c:v>
                </c:pt>
                <c:pt idx="6">
                  <c:v>Відповідальність викладачів (проведення занять за розкладом, підготовка якісних матеріалів тощо)</c:v>
                </c:pt>
                <c:pt idx="8">
                  <c:v>Оцініть свій загальний рівень задоволеності навчанням у КАІ</c:v>
                </c:pt>
              </c:strCache>
            </c:strRef>
          </c:cat>
          <c:val>
            <c:numRef>
              <c:f>Лист1!$F$2:$F$10</c:f>
              <c:numCache>
                <c:formatCode>0</c:formatCode>
                <c:ptCount val="9"/>
                <c:pt idx="0">
                  <c:v>4.9645390069999999</c:v>
                </c:pt>
                <c:pt idx="1">
                  <c:v>5.6737588649999999</c:v>
                </c:pt>
                <c:pt idx="2">
                  <c:v>9.2198581560000008</c:v>
                </c:pt>
                <c:pt idx="3">
                  <c:v>9.9290780139999999</c:v>
                </c:pt>
                <c:pt idx="4">
                  <c:v>4.255319149</c:v>
                </c:pt>
                <c:pt idx="5">
                  <c:v>7.80141844</c:v>
                </c:pt>
                <c:pt idx="6">
                  <c:v>7.80141844</c:v>
                </c:pt>
                <c:pt idx="8" formatCode="General">
                  <c:v>19.100000000000001</c:v>
                </c:pt>
              </c:numCache>
            </c:numRef>
          </c:val>
          <c:extLst>
            <c:ext xmlns:c16="http://schemas.microsoft.com/office/drawing/2014/chart" uri="{C3380CC4-5D6E-409C-BE32-E72D297353CC}">
              <c16:uniqueId val="{00000001-BD65-4588-AFC8-F5CF60D5D8CF}"/>
            </c:ext>
          </c:extLst>
        </c:ser>
        <c:ser>
          <c:idx val="5"/>
          <c:order val="5"/>
          <c:tx>
            <c:strRef>
              <c:f>Лист1!#REF!</c:f>
              <c:strCache>
                <c:ptCount val="1"/>
                <c:pt idx="0">
                  <c:v>#REF!</c:v>
                </c:pt>
              </c:strCache>
            </c:strRef>
          </c:tx>
          <c:invertIfNegative val="0"/>
          <c:cat>
            <c:strRef>
              <c:f>Лист1!$A$2:$A$10</c:f>
              <c:strCache>
                <c:ptCount val="9"/>
                <c:pt idx="0">
                  <c:v>Простота взаємодії з викладачами під час та після аудиторних занят</c:v>
                </c:pt>
                <c:pt idx="1">
                  <c:v>На скільки викладачі Вам допомагають та залучені до вашого навчання (додаткові пояснення та заняття, наставництво)</c:v>
                </c:pt>
                <c:pt idx="2">
                  <c:v>Готовність викладачів підвищувати свою майстерність викладання</c:v>
                </c:pt>
                <c:pt idx="3">
                  <c:v>Наявність та якість підручників, навчальних посібників, методичок та інших супровідних матеріалів</c:v>
                </c:pt>
                <c:pt idx="4">
                  <c:v>Дотримання викладачами етичних принципів та академічної доброчесності</c:v>
                </c:pt>
                <c:pt idx="5">
                  <c:v>Стиль та сучасність методів проведення навчальних занять</c:v>
                </c:pt>
                <c:pt idx="6">
                  <c:v>Відповідальність викладачів (проведення занять за розкладом, підготовка якісних матеріалів тощо)</c:v>
                </c:pt>
                <c:pt idx="8">
                  <c:v>Оцініть свій загальний рівень задоволеності навчанням у КАІ</c:v>
                </c:pt>
              </c:strCache>
            </c:strRef>
          </c:cat>
          <c:val>
            <c:numRef>
              <c:f>Лист1!#REF!</c:f>
              <c:numCache>
                <c:formatCode>General</c:formatCode>
                <c:ptCount val="1"/>
                <c:pt idx="0">
                  <c:v>1</c:v>
                </c:pt>
              </c:numCache>
            </c:numRef>
          </c:val>
          <c:extLst>
            <c:ext xmlns:c16="http://schemas.microsoft.com/office/drawing/2014/chart" uri="{C3380CC4-5D6E-409C-BE32-E72D297353CC}">
              <c16:uniqueId val="{00000000-6A15-4C9A-8D1D-02186D493443}"/>
            </c:ext>
          </c:extLst>
        </c:ser>
        <c:dLbls>
          <c:showLegendKey val="0"/>
          <c:showVal val="0"/>
          <c:showCatName val="0"/>
          <c:showSerName val="0"/>
          <c:showPercent val="0"/>
          <c:showBubbleSize val="0"/>
        </c:dLbls>
        <c:gapWidth val="150"/>
        <c:overlap val="100"/>
        <c:axId val="303368336"/>
        <c:axId val="303374216"/>
      </c:barChart>
      <c:valAx>
        <c:axId val="303374216"/>
        <c:scaling>
          <c:orientation val="minMax"/>
        </c:scaling>
        <c:delete val="0"/>
        <c:axPos val="t"/>
        <c:majorGridlines>
          <c:spPr>
            <a:ln w="9525" cap="flat" cmpd="sng" algn="ctr">
              <a:solidFill>
                <a:schemeClr val="dk1">
                  <a:lumMod val="15000"/>
                  <a:lumOff val="85000"/>
                </a:schemeClr>
              </a:solidFill>
              <a:round/>
            </a:ln>
            <a:effectLst/>
          </c:spPr>
        </c:majorGridlines>
        <c:numFmt formatCode="0%" sourceLinked="1"/>
        <c:majorTickMark val="none"/>
        <c:minorTickMark val="none"/>
        <c:tickLblPos val="nextTo"/>
        <c:spPr>
          <a:noFill/>
          <a:ln w="9525" cap="flat" cmpd="sng" algn="ctr">
            <a:solidFill>
              <a:schemeClr val="dk1">
                <a:lumMod val="15000"/>
                <a:lumOff val="85000"/>
              </a:schemeClr>
            </a:solidFill>
            <a:round/>
          </a:ln>
          <a:effectLst/>
        </c:spPr>
        <c:txPr>
          <a:bodyPr rot="-60000000" vert="horz"/>
          <a:lstStyle/>
          <a:p>
            <a:pPr>
              <a:defRPr/>
            </a:pPr>
            <a:endParaRPr lang="uk-UA"/>
          </a:p>
        </c:txPr>
        <c:crossAx val="303368336"/>
        <c:crosses val="max"/>
        <c:crossBetween val="between"/>
      </c:valAx>
      <c:catAx>
        <c:axId val="303368336"/>
        <c:scaling>
          <c:orientation val="minMax"/>
        </c:scaling>
        <c:delete val="0"/>
        <c:axPos val="l"/>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vert="horz"/>
          <a:lstStyle/>
          <a:p>
            <a:pPr>
              <a:defRPr sz="1050" b="1" baseline="0"/>
            </a:pPr>
            <a:endParaRPr lang="uk-UA"/>
          </a:p>
        </c:txPr>
        <c:crossAx val="303374216"/>
        <c:crosses val="autoZero"/>
        <c:auto val="1"/>
        <c:lblAlgn val="ctr"/>
        <c:lblOffset val="100"/>
        <c:noMultiLvlLbl val="0"/>
      </c:catAx>
      <c:spPr>
        <a:pattFill prst="ltDnDiag">
          <a:fgClr>
            <a:schemeClr val="dk1">
              <a:lumMod val="15000"/>
              <a:lumOff val="85000"/>
            </a:schemeClr>
          </a:fgClr>
          <a:bgClr>
            <a:schemeClr val="lt1"/>
          </a:bgClr>
        </a:pattFill>
        <a:ln>
          <a:noFill/>
        </a:ln>
        <a:effectLst/>
      </c:spPr>
    </c:plotArea>
    <c:legend>
      <c:legendPos val="b"/>
      <c:legendEntry>
        <c:idx val="5"/>
        <c:delete val="1"/>
      </c:legendEntry>
      <c:layout/>
      <c:overlay val="0"/>
      <c:spPr>
        <a:noFill/>
        <a:ln>
          <a:noFill/>
        </a:ln>
        <a:effectLst/>
      </c:spPr>
      <c:txPr>
        <a:bodyPr rot="0" vert="horz"/>
        <a:lstStyle/>
        <a:p>
          <a:pPr>
            <a:defRPr/>
          </a:pPr>
          <a:endParaRPr lang="uk-UA"/>
        </a:p>
      </c:txPr>
    </c:legend>
    <c:plotVisOnly val="1"/>
    <c:dispBlanksAs val="gap"/>
    <c:showDLblsOverMax val="0"/>
  </c:chart>
  <c:spPr>
    <a:solidFill>
      <a:schemeClr val="lt1"/>
    </a:solidFill>
    <a:ln w="9525" cap="flat" cmpd="sng" algn="ctr">
      <a:solidFill>
        <a:schemeClr val="dk1">
          <a:lumMod val="15000"/>
          <a:lumOff val="85000"/>
        </a:schemeClr>
      </a:solidFill>
      <a:round/>
    </a:ln>
    <a:effectLst/>
  </c:spPr>
  <c:txPr>
    <a:bodyPr/>
    <a:lstStyle/>
    <a:p>
      <a:pPr>
        <a:defRPr sz="970" baseline="0"/>
      </a:pPr>
      <a:endParaRPr lang="uk-UA"/>
    </a:p>
  </c:txPr>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45057700012725765"/>
          <c:y val="6.7465111574787573E-2"/>
          <c:w val="0.51687180652675435"/>
          <c:h val="0.85862254831736395"/>
        </c:manualLayout>
      </c:layout>
      <c:barChart>
        <c:barDir val="bar"/>
        <c:grouping val="percentStacked"/>
        <c:varyColors val="0"/>
        <c:ser>
          <c:idx val="0"/>
          <c:order val="0"/>
          <c:tx>
            <c:strRef>
              <c:f>Лист1!$B$1</c:f>
              <c:strCache>
                <c:ptCount val="1"/>
                <c:pt idx="0">
                  <c:v>Дуже добре</c:v>
                </c:pt>
              </c:strCache>
            </c:strRef>
          </c:tx>
          <c:spPr>
            <a:solidFill>
              <a:schemeClr val="accent1"/>
            </a:solidFill>
            <a:ln>
              <a:noFill/>
            </a:ln>
            <a:effectLst/>
          </c:spPr>
          <c:invertIfNegative val="0"/>
          <c:cat>
            <c:strRef>
              <c:f>Лист1!$A$2:$A$9</c:f>
              <c:strCache>
                <c:ptCount val="8"/>
                <c:pt idx="0">
                  <c:v>Застосування викладачем новітніх інформаційних технологій на заняттях (презентації, онлайн-курси, відео- та аудіоматеріали)</c:v>
                </c:pt>
                <c:pt idx="1">
                  <c:v>Застосування проєктного/проблемно-орієнтованого навчання, кейсів, ділових ігор, інших інноваційних методик в навчальному процесі</c:v>
                </c:pt>
                <c:pt idx="2">
                  <c:v>Можливість обирати індивідуальні пріоритети навчання, в тому числі вибіркові дисципліни</c:v>
                </c:pt>
                <c:pt idx="3">
                  <c:v>Актуальність змісту дисциплін та врахування найновіших закордонних джерел (навчальна та наукова література)</c:v>
                </c:pt>
                <c:pt idx="4">
                  <c:v>Практична направленість навчальних дисциплін</c:v>
                </c:pt>
                <c:pt idx="5">
                  <c:v>Відповідність змісту навчальних дисциплін їх назвам</c:v>
                </c:pt>
                <c:pt idx="6">
                  <c:v>Різноманітність змісту (чи охоплює Ваша освітня програма всі аспекти Вашої спеціальності?)</c:v>
                </c:pt>
                <c:pt idx="7">
                  <c:v>Проведення онлайн-лекцій в відео-форматі</c:v>
                </c:pt>
              </c:strCache>
            </c:strRef>
          </c:cat>
          <c:val>
            <c:numRef>
              <c:f>Лист1!$B$2:$B$9</c:f>
              <c:numCache>
                <c:formatCode>0</c:formatCode>
                <c:ptCount val="8"/>
                <c:pt idx="0">
                  <c:v>38.297872339999998</c:v>
                </c:pt>
                <c:pt idx="1">
                  <c:v>25.531914889999999</c:v>
                </c:pt>
                <c:pt idx="2">
                  <c:v>27.659574469999999</c:v>
                </c:pt>
                <c:pt idx="3">
                  <c:v>26.241134750000001</c:v>
                </c:pt>
                <c:pt idx="4">
                  <c:v>26.241134750000001</c:v>
                </c:pt>
                <c:pt idx="5">
                  <c:v>37.58865248</c:v>
                </c:pt>
                <c:pt idx="6">
                  <c:v>31.914893620000001</c:v>
                </c:pt>
                <c:pt idx="7">
                  <c:v>47.517730499999999</c:v>
                </c:pt>
              </c:numCache>
            </c:numRef>
          </c:val>
          <c:extLst>
            <c:ext xmlns:c16="http://schemas.microsoft.com/office/drawing/2014/chart" uri="{C3380CC4-5D6E-409C-BE32-E72D297353CC}">
              <c16:uniqueId val="{00000000-4AE8-482B-9597-9D44312A46DA}"/>
            </c:ext>
          </c:extLst>
        </c:ser>
        <c:ser>
          <c:idx val="1"/>
          <c:order val="1"/>
          <c:tx>
            <c:strRef>
              <c:f>Лист1!$C$1</c:f>
              <c:strCache>
                <c:ptCount val="1"/>
                <c:pt idx="0">
                  <c:v>Загалом добре</c:v>
                </c:pt>
              </c:strCache>
            </c:strRef>
          </c:tx>
          <c:spPr>
            <a:solidFill>
              <a:schemeClr val="accent2"/>
            </a:solidFill>
            <a:ln>
              <a:noFill/>
            </a:ln>
            <a:effectLst/>
          </c:spPr>
          <c:invertIfNegative val="0"/>
          <c:cat>
            <c:strRef>
              <c:f>Лист1!$A$2:$A$9</c:f>
              <c:strCache>
                <c:ptCount val="8"/>
                <c:pt idx="0">
                  <c:v>Застосування викладачем новітніх інформаційних технологій на заняттях (презентації, онлайн-курси, відео- та аудіоматеріали)</c:v>
                </c:pt>
                <c:pt idx="1">
                  <c:v>Застосування проєктного/проблемно-орієнтованого навчання, кейсів, ділових ігор, інших інноваційних методик в навчальному процесі</c:v>
                </c:pt>
                <c:pt idx="2">
                  <c:v>Можливість обирати індивідуальні пріоритети навчання, в тому числі вибіркові дисципліни</c:v>
                </c:pt>
                <c:pt idx="3">
                  <c:v>Актуальність змісту дисциплін та врахування найновіших закордонних джерел (навчальна та наукова література)</c:v>
                </c:pt>
                <c:pt idx="4">
                  <c:v>Практична направленість навчальних дисциплін</c:v>
                </c:pt>
                <c:pt idx="5">
                  <c:v>Відповідність змісту навчальних дисциплін їх назвам</c:v>
                </c:pt>
                <c:pt idx="6">
                  <c:v>Різноманітність змісту (чи охоплює Ваша освітня програма всі аспекти Вашої спеціальності?)</c:v>
                </c:pt>
                <c:pt idx="7">
                  <c:v>Проведення онлайн-лекцій в відео-форматі</c:v>
                </c:pt>
              </c:strCache>
            </c:strRef>
          </c:cat>
          <c:val>
            <c:numRef>
              <c:f>Лист1!$C$2:$C$9</c:f>
              <c:numCache>
                <c:formatCode>0</c:formatCode>
                <c:ptCount val="8"/>
                <c:pt idx="0">
                  <c:v>27.659574469999999</c:v>
                </c:pt>
                <c:pt idx="1">
                  <c:v>26.241134750000001</c:v>
                </c:pt>
                <c:pt idx="2">
                  <c:v>33.333333330000002</c:v>
                </c:pt>
                <c:pt idx="3">
                  <c:v>27.659574469999999</c:v>
                </c:pt>
                <c:pt idx="4">
                  <c:v>28.36879433</c:v>
                </c:pt>
                <c:pt idx="5">
                  <c:v>31.914893620000001</c:v>
                </c:pt>
                <c:pt idx="6">
                  <c:v>30.496453899999999</c:v>
                </c:pt>
                <c:pt idx="7">
                  <c:v>26.241134750000001</c:v>
                </c:pt>
              </c:numCache>
            </c:numRef>
          </c:val>
          <c:extLst>
            <c:ext xmlns:c16="http://schemas.microsoft.com/office/drawing/2014/chart" uri="{C3380CC4-5D6E-409C-BE32-E72D297353CC}">
              <c16:uniqueId val="{00000001-4AE8-482B-9597-9D44312A46DA}"/>
            </c:ext>
          </c:extLst>
        </c:ser>
        <c:ser>
          <c:idx val="2"/>
          <c:order val="2"/>
          <c:tx>
            <c:strRef>
              <c:f>Лист1!$D$1</c:f>
              <c:strCache>
                <c:ptCount val="1"/>
                <c:pt idx="0">
                  <c:v>Задовільно</c:v>
                </c:pt>
              </c:strCache>
            </c:strRef>
          </c:tx>
          <c:spPr>
            <a:solidFill>
              <a:schemeClr val="accent3"/>
            </a:solidFill>
            <a:ln>
              <a:noFill/>
            </a:ln>
            <a:effectLst/>
          </c:spPr>
          <c:invertIfNegative val="0"/>
          <c:cat>
            <c:strRef>
              <c:f>Лист1!$A$2:$A$9</c:f>
              <c:strCache>
                <c:ptCount val="8"/>
                <c:pt idx="0">
                  <c:v>Застосування викладачем новітніх інформаційних технологій на заняттях (презентації, онлайн-курси, відео- та аудіоматеріали)</c:v>
                </c:pt>
                <c:pt idx="1">
                  <c:v>Застосування проєктного/проблемно-орієнтованого навчання, кейсів, ділових ігор, інших інноваційних методик в навчальному процесі</c:v>
                </c:pt>
                <c:pt idx="2">
                  <c:v>Можливість обирати індивідуальні пріоритети навчання, в тому числі вибіркові дисципліни</c:v>
                </c:pt>
                <c:pt idx="3">
                  <c:v>Актуальність змісту дисциплін та врахування найновіших закордонних джерел (навчальна та наукова література)</c:v>
                </c:pt>
                <c:pt idx="4">
                  <c:v>Практична направленість навчальних дисциплін</c:v>
                </c:pt>
                <c:pt idx="5">
                  <c:v>Відповідність змісту навчальних дисциплін їх назвам</c:v>
                </c:pt>
                <c:pt idx="6">
                  <c:v>Різноманітність змісту (чи охоплює Ваша освітня програма всі аспекти Вашої спеціальності?)</c:v>
                </c:pt>
                <c:pt idx="7">
                  <c:v>Проведення онлайн-лекцій в відео-форматі</c:v>
                </c:pt>
              </c:strCache>
            </c:strRef>
          </c:cat>
          <c:val>
            <c:numRef>
              <c:f>Лист1!$D$2:$D$9</c:f>
              <c:numCache>
                <c:formatCode>0</c:formatCode>
                <c:ptCount val="8"/>
                <c:pt idx="0">
                  <c:v>18.439716310000001</c:v>
                </c:pt>
                <c:pt idx="1">
                  <c:v>16.312056739999999</c:v>
                </c:pt>
                <c:pt idx="2">
                  <c:v>16.312056739999999</c:v>
                </c:pt>
                <c:pt idx="3">
                  <c:v>19.148936169999999</c:v>
                </c:pt>
                <c:pt idx="4">
                  <c:v>21.985815599999999</c:v>
                </c:pt>
                <c:pt idx="5">
                  <c:v>21.276595740000001</c:v>
                </c:pt>
                <c:pt idx="6">
                  <c:v>18.439716310000001</c:v>
                </c:pt>
                <c:pt idx="7">
                  <c:v>13.4751773</c:v>
                </c:pt>
              </c:numCache>
            </c:numRef>
          </c:val>
          <c:extLst>
            <c:ext xmlns:c16="http://schemas.microsoft.com/office/drawing/2014/chart" uri="{C3380CC4-5D6E-409C-BE32-E72D297353CC}">
              <c16:uniqueId val="{00000002-4AE8-482B-9597-9D44312A46DA}"/>
            </c:ext>
          </c:extLst>
        </c:ser>
        <c:ser>
          <c:idx val="3"/>
          <c:order val="3"/>
          <c:tx>
            <c:strRef>
              <c:f>Лист1!$E$1</c:f>
              <c:strCache>
                <c:ptCount val="1"/>
                <c:pt idx="0">
                  <c:v>Загалом погано</c:v>
                </c:pt>
              </c:strCache>
            </c:strRef>
          </c:tx>
          <c:invertIfNegative val="0"/>
          <c:cat>
            <c:strRef>
              <c:f>Лист1!$A$2:$A$9</c:f>
              <c:strCache>
                <c:ptCount val="8"/>
                <c:pt idx="0">
                  <c:v>Застосування викладачем новітніх інформаційних технологій на заняттях (презентації, онлайн-курси, відео- та аудіоматеріали)</c:v>
                </c:pt>
                <c:pt idx="1">
                  <c:v>Застосування проєктного/проблемно-орієнтованого навчання, кейсів, ділових ігор, інших інноваційних методик в навчальному процесі</c:v>
                </c:pt>
                <c:pt idx="2">
                  <c:v>Можливість обирати індивідуальні пріоритети навчання, в тому числі вибіркові дисципліни</c:v>
                </c:pt>
                <c:pt idx="3">
                  <c:v>Актуальність змісту дисциплін та врахування найновіших закордонних джерел (навчальна та наукова література)</c:v>
                </c:pt>
                <c:pt idx="4">
                  <c:v>Практична направленість навчальних дисциплін</c:v>
                </c:pt>
                <c:pt idx="5">
                  <c:v>Відповідність змісту навчальних дисциплін їх назвам</c:v>
                </c:pt>
                <c:pt idx="6">
                  <c:v>Різноманітність змісту (чи охоплює Ваша освітня програма всі аспекти Вашої спеціальності?)</c:v>
                </c:pt>
                <c:pt idx="7">
                  <c:v>Проведення онлайн-лекцій в відео-форматі</c:v>
                </c:pt>
              </c:strCache>
            </c:strRef>
          </c:cat>
          <c:val>
            <c:numRef>
              <c:f>Лист1!$E$2:$E$9</c:f>
              <c:numCache>
                <c:formatCode>0</c:formatCode>
                <c:ptCount val="8"/>
                <c:pt idx="0">
                  <c:v>9.9290780139999999</c:v>
                </c:pt>
                <c:pt idx="1">
                  <c:v>10.638297870000001</c:v>
                </c:pt>
                <c:pt idx="2">
                  <c:v>9.2198581560000008</c:v>
                </c:pt>
                <c:pt idx="3">
                  <c:v>11.34751773</c:v>
                </c:pt>
                <c:pt idx="4">
                  <c:v>12.056737589999999</c:v>
                </c:pt>
                <c:pt idx="5">
                  <c:v>3.546099291</c:v>
                </c:pt>
                <c:pt idx="6">
                  <c:v>9.2198581560000008</c:v>
                </c:pt>
                <c:pt idx="7">
                  <c:v>4.9645390069999999</c:v>
                </c:pt>
              </c:numCache>
            </c:numRef>
          </c:val>
          <c:extLst>
            <c:ext xmlns:c16="http://schemas.microsoft.com/office/drawing/2014/chart" uri="{C3380CC4-5D6E-409C-BE32-E72D297353CC}">
              <c16:uniqueId val="{00000000-BD65-4588-AFC8-F5CF60D5D8CF}"/>
            </c:ext>
          </c:extLst>
        </c:ser>
        <c:ser>
          <c:idx val="4"/>
          <c:order val="4"/>
          <c:tx>
            <c:strRef>
              <c:f>Лист1!$F$1</c:f>
              <c:strCache>
                <c:ptCount val="1"/>
                <c:pt idx="0">
                  <c:v>Дуже погано</c:v>
                </c:pt>
              </c:strCache>
            </c:strRef>
          </c:tx>
          <c:invertIfNegative val="0"/>
          <c:cat>
            <c:strRef>
              <c:f>Лист1!$A$2:$A$9</c:f>
              <c:strCache>
                <c:ptCount val="8"/>
                <c:pt idx="0">
                  <c:v>Застосування викладачем новітніх інформаційних технологій на заняттях (презентації, онлайн-курси, відео- та аудіоматеріали)</c:v>
                </c:pt>
                <c:pt idx="1">
                  <c:v>Застосування проєктного/проблемно-орієнтованого навчання, кейсів, ділових ігор, інших інноваційних методик в навчальному процесі</c:v>
                </c:pt>
                <c:pt idx="2">
                  <c:v>Можливість обирати індивідуальні пріоритети навчання, в тому числі вибіркові дисципліни</c:v>
                </c:pt>
                <c:pt idx="3">
                  <c:v>Актуальність змісту дисциплін та врахування найновіших закордонних джерел (навчальна та наукова література)</c:v>
                </c:pt>
                <c:pt idx="4">
                  <c:v>Практична направленість навчальних дисциплін</c:v>
                </c:pt>
                <c:pt idx="5">
                  <c:v>Відповідність змісту навчальних дисциплін їх назвам</c:v>
                </c:pt>
                <c:pt idx="6">
                  <c:v>Різноманітність змісту (чи охоплює Ваша освітня програма всі аспекти Вашої спеціальності?)</c:v>
                </c:pt>
                <c:pt idx="7">
                  <c:v>Проведення онлайн-лекцій в відео-форматі</c:v>
                </c:pt>
              </c:strCache>
            </c:strRef>
          </c:cat>
          <c:val>
            <c:numRef>
              <c:f>Лист1!$F$2:$F$9</c:f>
              <c:numCache>
                <c:formatCode>0</c:formatCode>
                <c:ptCount val="8"/>
                <c:pt idx="0">
                  <c:v>5.6737588649999999</c:v>
                </c:pt>
                <c:pt idx="1">
                  <c:v>18.439716310000001</c:v>
                </c:pt>
                <c:pt idx="2">
                  <c:v>10.638297870000001</c:v>
                </c:pt>
                <c:pt idx="3">
                  <c:v>12.76595745</c:v>
                </c:pt>
                <c:pt idx="4">
                  <c:v>9.2198581560000008</c:v>
                </c:pt>
                <c:pt idx="5">
                  <c:v>4.9645390069999999</c:v>
                </c:pt>
                <c:pt idx="6">
                  <c:v>8.5106382979999999</c:v>
                </c:pt>
                <c:pt idx="7">
                  <c:v>5.6737587999999999</c:v>
                </c:pt>
              </c:numCache>
            </c:numRef>
          </c:val>
          <c:extLst>
            <c:ext xmlns:c16="http://schemas.microsoft.com/office/drawing/2014/chart" uri="{C3380CC4-5D6E-409C-BE32-E72D297353CC}">
              <c16:uniqueId val="{00000001-BD65-4588-AFC8-F5CF60D5D8CF}"/>
            </c:ext>
          </c:extLst>
        </c:ser>
        <c:ser>
          <c:idx val="5"/>
          <c:order val="5"/>
          <c:tx>
            <c:strRef>
              <c:f>Лист1!$G$1</c:f>
              <c:strCache>
                <c:ptCount val="1"/>
                <c:pt idx="0">
                  <c:v>Утримуюсь від відповіді</c:v>
                </c:pt>
              </c:strCache>
            </c:strRef>
          </c:tx>
          <c:invertIfNegative val="0"/>
          <c:cat>
            <c:strRef>
              <c:f>Лист1!$A$2:$A$9</c:f>
              <c:strCache>
                <c:ptCount val="8"/>
                <c:pt idx="0">
                  <c:v>Застосування викладачем новітніх інформаційних технологій на заняттях (презентації, онлайн-курси, відео- та аудіоматеріали)</c:v>
                </c:pt>
                <c:pt idx="1">
                  <c:v>Застосування проєктного/проблемно-орієнтованого навчання, кейсів, ділових ігор, інших інноваційних методик в навчальному процесі</c:v>
                </c:pt>
                <c:pt idx="2">
                  <c:v>Можливість обирати індивідуальні пріоритети навчання, в тому числі вибіркові дисципліни</c:v>
                </c:pt>
                <c:pt idx="3">
                  <c:v>Актуальність змісту дисциплін та врахування найновіших закордонних джерел (навчальна та наукова література)</c:v>
                </c:pt>
                <c:pt idx="4">
                  <c:v>Практична направленість навчальних дисциплін</c:v>
                </c:pt>
                <c:pt idx="5">
                  <c:v>Відповідність змісту навчальних дисциплін їх назвам</c:v>
                </c:pt>
                <c:pt idx="6">
                  <c:v>Різноманітність змісту (чи охоплює Ваша освітня програма всі аспекти Вашої спеціальності?)</c:v>
                </c:pt>
                <c:pt idx="7">
                  <c:v>Проведення онлайн-лекцій в відео-форматі</c:v>
                </c:pt>
              </c:strCache>
            </c:strRef>
          </c:cat>
          <c:val>
            <c:numRef>
              <c:f>Лист1!$G$2:$G$9</c:f>
              <c:numCache>
                <c:formatCode>0</c:formatCode>
                <c:ptCount val="8"/>
                <c:pt idx="0">
                  <c:v>0</c:v>
                </c:pt>
                <c:pt idx="1">
                  <c:v>2.836879433</c:v>
                </c:pt>
                <c:pt idx="2">
                  <c:v>2.836879433</c:v>
                </c:pt>
                <c:pt idx="3">
                  <c:v>2.836879433</c:v>
                </c:pt>
                <c:pt idx="4">
                  <c:v>2.1276595739999999</c:v>
                </c:pt>
                <c:pt idx="5">
                  <c:v>0.70921985799999998</c:v>
                </c:pt>
                <c:pt idx="6">
                  <c:v>1.418439716</c:v>
                </c:pt>
                <c:pt idx="7">
                  <c:v>2.1276595739999999</c:v>
                </c:pt>
              </c:numCache>
            </c:numRef>
          </c:val>
          <c:extLst>
            <c:ext xmlns:c16="http://schemas.microsoft.com/office/drawing/2014/chart" uri="{C3380CC4-5D6E-409C-BE32-E72D297353CC}">
              <c16:uniqueId val="{00000000-E478-42EC-8765-2487EF333BA0}"/>
            </c:ext>
          </c:extLst>
        </c:ser>
        <c:dLbls>
          <c:showLegendKey val="0"/>
          <c:showVal val="0"/>
          <c:showCatName val="0"/>
          <c:showSerName val="0"/>
          <c:showPercent val="0"/>
          <c:showBubbleSize val="0"/>
        </c:dLbls>
        <c:gapWidth val="150"/>
        <c:overlap val="100"/>
        <c:axId val="358608640"/>
        <c:axId val="358620792"/>
      </c:barChart>
      <c:valAx>
        <c:axId val="358620792"/>
        <c:scaling>
          <c:orientation val="minMax"/>
        </c:scaling>
        <c:delete val="0"/>
        <c:axPos val="t"/>
        <c:majorGridlines>
          <c:spPr>
            <a:ln w="9525" cap="flat" cmpd="sng" algn="ctr">
              <a:solidFill>
                <a:schemeClr val="dk1">
                  <a:lumMod val="15000"/>
                  <a:lumOff val="85000"/>
                </a:schemeClr>
              </a:solidFill>
              <a:round/>
            </a:ln>
            <a:effectLst/>
          </c:spPr>
        </c:majorGridlines>
        <c:numFmt formatCode="0%" sourceLinked="1"/>
        <c:majorTickMark val="none"/>
        <c:minorTickMark val="none"/>
        <c:tickLblPos val="nextTo"/>
        <c:spPr>
          <a:noFill/>
          <a:ln w="9525" cap="flat" cmpd="sng" algn="ctr">
            <a:solidFill>
              <a:schemeClr val="dk1">
                <a:lumMod val="15000"/>
                <a:lumOff val="85000"/>
              </a:schemeClr>
            </a:solidFill>
            <a:round/>
          </a:ln>
          <a:effectLst/>
        </c:spPr>
        <c:txPr>
          <a:bodyPr rot="-60000000" vert="horz"/>
          <a:lstStyle/>
          <a:p>
            <a:pPr>
              <a:defRPr/>
            </a:pPr>
            <a:endParaRPr lang="uk-UA"/>
          </a:p>
        </c:txPr>
        <c:crossAx val="358608640"/>
        <c:crosses val="max"/>
        <c:crossBetween val="between"/>
      </c:valAx>
      <c:catAx>
        <c:axId val="358608640"/>
        <c:scaling>
          <c:orientation val="minMax"/>
        </c:scaling>
        <c:delete val="0"/>
        <c:axPos val="l"/>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vert="horz"/>
          <a:lstStyle/>
          <a:p>
            <a:pPr>
              <a:defRPr sz="1050" b="1" baseline="0"/>
            </a:pPr>
            <a:endParaRPr lang="uk-UA"/>
          </a:p>
        </c:txPr>
        <c:crossAx val="358620792"/>
        <c:crosses val="autoZero"/>
        <c:auto val="1"/>
        <c:lblAlgn val="ctr"/>
        <c:lblOffset val="100"/>
        <c:noMultiLvlLbl val="0"/>
      </c:catAx>
      <c:spPr>
        <a:pattFill prst="ltDnDiag">
          <a:fgClr>
            <a:schemeClr val="dk1">
              <a:lumMod val="15000"/>
              <a:lumOff val="85000"/>
            </a:schemeClr>
          </a:fgClr>
          <a:bgClr>
            <a:schemeClr val="lt1"/>
          </a:bgClr>
        </a:pattFill>
        <a:ln>
          <a:noFill/>
        </a:ln>
        <a:effectLst/>
      </c:spPr>
    </c:plotArea>
    <c:legend>
      <c:legendPos val="b"/>
      <c:layout/>
      <c:overlay val="0"/>
      <c:spPr>
        <a:noFill/>
        <a:ln>
          <a:noFill/>
        </a:ln>
        <a:effectLst/>
      </c:spPr>
      <c:txPr>
        <a:bodyPr rot="0" vert="horz"/>
        <a:lstStyle/>
        <a:p>
          <a:pPr>
            <a:defRPr/>
          </a:pPr>
          <a:endParaRPr lang="uk-UA"/>
        </a:p>
      </c:txPr>
    </c:legend>
    <c:plotVisOnly val="1"/>
    <c:dispBlanksAs val="gap"/>
    <c:showDLblsOverMax val="0"/>
  </c:chart>
  <c:spPr>
    <a:solidFill>
      <a:schemeClr val="lt1"/>
    </a:solidFill>
    <a:ln w="9525" cap="flat" cmpd="sng" algn="ctr">
      <a:solidFill>
        <a:schemeClr val="dk1">
          <a:lumMod val="15000"/>
          <a:lumOff val="85000"/>
        </a:schemeClr>
      </a:solidFill>
      <a:round/>
    </a:ln>
    <a:effectLst/>
  </c:spPr>
  <c:txPr>
    <a:bodyPr/>
    <a:lstStyle/>
    <a:p>
      <a:pPr>
        <a:defRPr sz="970" baseline="0"/>
      </a:pPr>
      <a:endParaRPr lang="uk-UA"/>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1963501639914411"/>
          <c:y val="2.657619473026589E-2"/>
          <c:w val="0.44298242224293916"/>
          <c:h val="0.84013039647040744"/>
        </c:manualLayout>
      </c:layout>
      <c:barChart>
        <c:barDir val="bar"/>
        <c:grouping val="percentStacked"/>
        <c:varyColors val="0"/>
        <c:ser>
          <c:idx val="0"/>
          <c:order val="0"/>
          <c:tx>
            <c:strRef>
              <c:f>Аркуш1!$B$1</c:f>
              <c:strCache>
                <c:ptCount val="1"/>
                <c:pt idx="0">
                  <c:v>Дуже добре</c:v>
                </c:pt>
              </c:strCache>
            </c:strRef>
          </c:tx>
          <c:spPr>
            <a:solidFill>
              <a:schemeClr val="accent1"/>
            </a:solidFill>
            <a:ln>
              <a:noFill/>
            </a:ln>
            <a:effectLst/>
          </c:spPr>
          <c:invertIfNegative val="0"/>
          <c:cat>
            <c:strRef>
              <c:f>Аркуш1!$A$2:$A$17</c:f>
              <c:strCache>
                <c:ptCount val="16"/>
                <c:pt idx="0">
                  <c:v>Визнання та перезарахування результатів неформальної освіти (наприклад, курси Prometheus, Coursera)</c:v>
                </c:pt>
                <c:pt idx="1">
                  <c:v>Прозорість оцінювання знань з боку викладача під час аудиторних занять</c:v>
                </c:pt>
                <c:pt idx="2">
                  <c:v>Достатність часу для самостійного опрацювання матеріалу</c:v>
                </c:pt>
                <c:pt idx="3">
                  <c:v>Взаємоузгодженість та логічна послідовність навчальних дисциплін протягом навчання</c:v>
                </c:pt>
                <c:pt idx="4">
                  <c:v>Прозорість екзаменаційної системи (критерії оцінювання, процедури тощо)</c:v>
                </c:pt>
                <c:pt idx="5">
                  <c:v>Відповідність змісту викладених дисциплін екзаменаційним запитанням</c:v>
                </c:pt>
                <c:pt idx="6">
                  <c:v>Доступність аудиторій (завжди є вільні місця, відсутні накладки в розкладі)</c:v>
                </c:pt>
                <c:pt idx="7">
                  <c:v>Прозорість правил прийому та вимог до абітурієнтів</c:v>
                </c:pt>
                <c:pt idx="9">
                  <c:v>Залучення студентів до наукової роботи</c:v>
                </c:pt>
                <c:pt idx="10">
                  <c:v>Розвиток критичного та наукового мислення взагалі</c:v>
                </c:pt>
                <c:pt idx="11">
                  <c:v>Заохочення до участі в науково-практичних конференціях</c:v>
                </c:pt>
                <c:pt idx="12">
                  <c:v>Включення до навчальної програми базових та новітніх даних наукових досліджень</c:v>
                </c:pt>
                <c:pt idx="14">
                  <c:v>Ознайомлення з методами науково-дослідної роботи</c:v>
                </c:pt>
                <c:pt idx="15">
                  <c:v>Достатність технічної бази для проведення наукових досліджень</c:v>
                </c:pt>
              </c:strCache>
            </c:strRef>
          </c:cat>
          <c:val>
            <c:numRef>
              <c:f>Аркуш1!$B$2:$B$17</c:f>
              <c:numCache>
                <c:formatCode>General</c:formatCode>
                <c:ptCount val="16"/>
                <c:pt idx="0">
                  <c:v>33.333333330000002</c:v>
                </c:pt>
                <c:pt idx="1">
                  <c:v>39.71631206</c:v>
                </c:pt>
                <c:pt idx="2">
                  <c:v>31.914893620000001</c:v>
                </c:pt>
                <c:pt idx="3">
                  <c:v>32.624113479999998</c:v>
                </c:pt>
                <c:pt idx="4">
                  <c:v>43.262411350000001</c:v>
                </c:pt>
                <c:pt idx="5">
                  <c:v>42.553191490000003</c:v>
                </c:pt>
                <c:pt idx="6">
                  <c:v>40.425531909999997</c:v>
                </c:pt>
                <c:pt idx="7">
                  <c:v>42.553191490000003</c:v>
                </c:pt>
                <c:pt idx="9">
                  <c:v>34.751773049999997</c:v>
                </c:pt>
                <c:pt idx="10">
                  <c:v>35.460992910000002</c:v>
                </c:pt>
                <c:pt idx="11">
                  <c:v>39.007092200000002</c:v>
                </c:pt>
                <c:pt idx="12">
                  <c:v>31.20567376</c:v>
                </c:pt>
                <c:pt idx="14">
                  <c:v>29.787234040000001</c:v>
                </c:pt>
                <c:pt idx="15">
                  <c:v>29.787234040000001</c:v>
                </c:pt>
              </c:numCache>
            </c:numRef>
          </c:val>
          <c:extLst>
            <c:ext xmlns:c16="http://schemas.microsoft.com/office/drawing/2014/chart" uri="{C3380CC4-5D6E-409C-BE32-E72D297353CC}">
              <c16:uniqueId val="{00000000-672B-4955-AE0D-5179670B896B}"/>
            </c:ext>
          </c:extLst>
        </c:ser>
        <c:ser>
          <c:idx val="1"/>
          <c:order val="1"/>
          <c:tx>
            <c:strRef>
              <c:f>Аркуш1!$C$1</c:f>
              <c:strCache>
                <c:ptCount val="1"/>
                <c:pt idx="0">
                  <c:v>Загалом добре</c:v>
                </c:pt>
              </c:strCache>
            </c:strRef>
          </c:tx>
          <c:spPr>
            <a:solidFill>
              <a:schemeClr val="accent2"/>
            </a:solidFill>
            <a:ln>
              <a:noFill/>
            </a:ln>
            <a:effectLst/>
          </c:spPr>
          <c:invertIfNegative val="0"/>
          <c:cat>
            <c:strRef>
              <c:f>Аркуш1!$A$2:$A$17</c:f>
              <c:strCache>
                <c:ptCount val="16"/>
                <c:pt idx="0">
                  <c:v>Визнання та перезарахування результатів неформальної освіти (наприклад, курси Prometheus, Coursera)</c:v>
                </c:pt>
                <c:pt idx="1">
                  <c:v>Прозорість оцінювання знань з боку викладача під час аудиторних занять</c:v>
                </c:pt>
                <c:pt idx="2">
                  <c:v>Достатність часу для самостійного опрацювання матеріалу</c:v>
                </c:pt>
                <c:pt idx="3">
                  <c:v>Взаємоузгодженість та логічна послідовність навчальних дисциплін протягом навчання</c:v>
                </c:pt>
                <c:pt idx="4">
                  <c:v>Прозорість екзаменаційної системи (критерії оцінювання, процедури тощо)</c:v>
                </c:pt>
                <c:pt idx="5">
                  <c:v>Відповідність змісту викладених дисциплін екзаменаційним запитанням</c:v>
                </c:pt>
                <c:pt idx="6">
                  <c:v>Доступність аудиторій (завжди є вільні місця, відсутні накладки в розкладі)</c:v>
                </c:pt>
                <c:pt idx="7">
                  <c:v>Прозорість правил прийому та вимог до абітурієнтів</c:v>
                </c:pt>
                <c:pt idx="9">
                  <c:v>Залучення студентів до наукової роботи</c:v>
                </c:pt>
                <c:pt idx="10">
                  <c:v>Розвиток критичного та наукового мислення взагалі</c:v>
                </c:pt>
                <c:pt idx="11">
                  <c:v>Заохочення до участі в науково-практичних конференціях</c:v>
                </c:pt>
                <c:pt idx="12">
                  <c:v>Включення до навчальної програми базових та новітніх даних наукових досліджень</c:v>
                </c:pt>
                <c:pt idx="14">
                  <c:v>Ознайомлення з методами науково-дослідної роботи</c:v>
                </c:pt>
                <c:pt idx="15">
                  <c:v>Достатність технічної бази для проведення наукових досліджень</c:v>
                </c:pt>
              </c:strCache>
            </c:strRef>
          </c:cat>
          <c:val>
            <c:numRef>
              <c:f>Аркуш1!$C$2:$C$17</c:f>
              <c:numCache>
                <c:formatCode>General</c:formatCode>
                <c:ptCount val="16"/>
                <c:pt idx="0">
                  <c:v>25.531914889999999</c:v>
                </c:pt>
                <c:pt idx="1">
                  <c:v>31.914893620000001</c:v>
                </c:pt>
                <c:pt idx="2">
                  <c:v>29.787234040000001</c:v>
                </c:pt>
                <c:pt idx="3">
                  <c:v>33.333333330000002</c:v>
                </c:pt>
                <c:pt idx="4">
                  <c:v>29.07801418</c:v>
                </c:pt>
                <c:pt idx="5">
                  <c:v>35.460992910000002</c:v>
                </c:pt>
                <c:pt idx="6">
                  <c:v>30.496453899999999</c:v>
                </c:pt>
                <c:pt idx="7">
                  <c:v>36.879432620000003</c:v>
                </c:pt>
                <c:pt idx="9">
                  <c:v>26.241134750000001</c:v>
                </c:pt>
                <c:pt idx="10">
                  <c:v>29.787234040000001</c:v>
                </c:pt>
                <c:pt idx="11">
                  <c:v>20.567375890000001</c:v>
                </c:pt>
                <c:pt idx="12">
                  <c:v>28.36879433</c:v>
                </c:pt>
                <c:pt idx="14">
                  <c:v>36.879432620000003</c:v>
                </c:pt>
                <c:pt idx="15">
                  <c:v>25.531914889999999</c:v>
                </c:pt>
              </c:numCache>
            </c:numRef>
          </c:val>
          <c:extLst>
            <c:ext xmlns:c16="http://schemas.microsoft.com/office/drawing/2014/chart" uri="{C3380CC4-5D6E-409C-BE32-E72D297353CC}">
              <c16:uniqueId val="{00000001-672B-4955-AE0D-5179670B896B}"/>
            </c:ext>
          </c:extLst>
        </c:ser>
        <c:ser>
          <c:idx val="2"/>
          <c:order val="2"/>
          <c:tx>
            <c:strRef>
              <c:f>Аркуш1!$D$1</c:f>
              <c:strCache>
                <c:ptCount val="1"/>
                <c:pt idx="0">
                  <c:v>Задовільно</c:v>
                </c:pt>
              </c:strCache>
            </c:strRef>
          </c:tx>
          <c:spPr>
            <a:solidFill>
              <a:schemeClr val="accent3"/>
            </a:solidFill>
            <a:ln>
              <a:noFill/>
            </a:ln>
            <a:effectLst/>
          </c:spPr>
          <c:invertIfNegative val="0"/>
          <c:cat>
            <c:strRef>
              <c:f>Аркуш1!$A$2:$A$17</c:f>
              <c:strCache>
                <c:ptCount val="16"/>
                <c:pt idx="0">
                  <c:v>Визнання та перезарахування результатів неформальної освіти (наприклад, курси Prometheus, Coursera)</c:v>
                </c:pt>
                <c:pt idx="1">
                  <c:v>Прозорість оцінювання знань з боку викладача під час аудиторних занять</c:v>
                </c:pt>
                <c:pt idx="2">
                  <c:v>Достатність часу для самостійного опрацювання матеріалу</c:v>
                </c:pt>
                <c:pt idx="3">
                  <c:v>Взаємоузгодженість та логічна послідовність навчальних дисциплін протягом навчання</c:v>
                </c:pt>
                <c:pt idx="4">
                  <c:v>Прозорість екзаменаційної системи (критерії оцінювання, процедури тощо)</c:v>
                </c:pt>
                <c:pt idx="5">
                  <c:v>Відповідність змісту викладених дисциплін екзаменаційним запитанням</c:v>
                </c:pt>
                <c:pt idx="6">
                  <c:v>Доступність аудиторій (завжди є вільні місця, відсутні накладки в розкладі)</c:v>
                </c:pt>
                <c:pt idx="7">
                  <c:v>Прозорість правил прийому та вимог до абітурієнтів</c:v>
                </c:pt>
                <c:pt idx="9">
                  <c:v>Залучення студентів до наукової роботи</c:v>
                </c:pt>
                <c:pt idx="10">
                  <c:v>Розвиток критичного та наукового мислення взагалі</c:v>
                </c:pt>
                <c:pt idx="11">
                  <c:v>Заохочення до участі в науково-практичних конференціях</c:v>
                </c:pt>
                <c:pt idx="12">
                  <c:v>Включення до навчальної програми базових та новітніх даних наукових досліджень</c:v>
                </c:pt>
                <c:pt idx="14">
                  <c:v>Ознайомлення з методами науково-дослідної роботи</c:v>
                </c:pt>
                <c:pt idx="15">
                  <c:v>Достатність технічної бази для проведення наукових досліджень</c:v>
                </c:pt>
              </c:strCache>
            </c:strRef>
          </c:cat>
          <c:val>
            <c:numRef>
              <c:f>Аркуш1!$D$2:$D$17</c:f>
              <c:numCache>
                <c:formatCode>General</c:formatCode>
                <c:ptCount val="16"/>
                <c:pt idx="0">
                  <c:v>11.34751773</c:v>
                </c:pt>
                <c:pt idx="1">
                  <c:v>14.893617020000001</c:v>
                </c:pt>
                <c:pt idx="2">
                  <c:v>20.567375890000001</c:v>
                </c:pt>
                <c:pt idx="3">
                  <c:v>14.893617020000001</c:v>
                </c:pt>
                <c:pt idx="4">
                  <c:v>19.148936169999999</c:v>
                </c:pt>
                <c:pt idx="5">
                  <c:v>14.18439716</c:v>
                </c:pt>
                <c:pt idx="6">
                  <c:v>9.9290780139999999</c:v>
                </c:pt>
                <c:pt idx="7">
                  <c:v>12.76595745</c:v>
                </c:pt>
                <c:pt idx="9">
                  <c:v>15.60283688</c:v>
                </c:pt>
                <c:pt idx="10">
                  <c:v>9.9290780139999999</c:v>
                </c:pt>
                <c:pt idx="11">
                  <c:v>19.148936169999999</c:v>
                </c:pt>
                <c:pt idx="12">
                  <c:v>15.60283688</c:v>
                </c:pt>
                <c:pt idx="14">
                  <c:v>15.60283688</c:v>
                </c:pt>
                <c:pt idx="15">
                  <c:v>14.18439716</c:v>
                </c:pt>
              </c:numCache>
            </c:numRef>
          </c:val>
          <c:extLst>
            <c:ext xmlns:c16="http://schemas.microsoft.com/office/drawing/2014/chart" uri="{C3380CC4-5D6E-409C-BE32-E72D297353CC}">
              <c16:uniqueId val="{00000002-672B-4955-AE0D-5179670B896B}"/>
            </c:ext>
          </c:extLst>
        </c:ser>
        <c:ser>
          <c:idx val="3"/>
          <c:order val="3"/>
          <c:tx>
            <c:strRef>
              <c:f>Аркуш1!$E$1</c:f>
              <c:strCache>
                <c:ptCount val="1"/>
                <c:pt idx="0">
                  <c:v>Загалом погано</c:v>
                </c:pt>
              </c:strCache>
            </c:strRef>
          </c:tx>
          <c:spPr>
            <a:solidFill>
              <a:schemeClr val="accent4"/>
            </a:solidFill>
            <a:ln>
              <a:noFill/>
            </a:ln>
            <a:effectLst/>
          </c:spPr>
          <c:invertIfNegative val="0"/>
          <c:cat>
            <c:strRef>
              <c:f>Аркуш1!$A$2:$A$17</c:f>
              <c:strCache>
                <c:ptCount val="16"/>
                <c:pt idx="0">
                  <c:v>Визнання та перезарахування результатів неформальної освіти (наприклад, курси Prometheus, Coursera)</c:v>
                </c:pt>
                <c:pt idx="1">
                  <c:v>Прозорість оцінювання знань з боку викладача під час аудиторних занять</c:v>
                </c:pt>
                <c:pt idx="2">
                  <c:v>Достатність часу для самостійного опрацювання матеріалу</c:v>
                </c:pt>
                <c:pt idx="3">
                  <c:v>Взаємоузгодженість та логічна послідовність навчальних дисциплін протягом навчання</c:v>
                </c:pt>
                <c:pt idx="4">
                  <c:v>Прозорість екзаменаційної системи (критерії оцінювання, процедури тощо)</c:v>
                </c:pt>
                <c:pt idx="5">
                  <c:v>Відповідність змісту викладених дисциплін екзаменаційним запитанням</c:v>
                </c:pt>
                <c:pt idx="6">
                  <c:v>Доступність аудиторій (завжди є вільні місця, відсутні накладки в розкладі)</c:v>
                </c:pt>
                <c:pt idx="7">
                  <c:v>Прозорість правил прийому та вимог до абітурієнтів</c:v>
                </c:pt>
                <c:pt idx="9">
                  <c:v>Залучення студентів до наукової роботи</c:v>
                </c:pt>
                <c:pt idx="10">
                  <c:v>Розвиток критичного та наукового мислення взагалі</c:v>
                </c:pt>
                <c:pt idx="11">
                  <c:v>Заохочення до участі в науково-практичних конференціях</c:v>
                </c:pt>
                <c:pt idx="12">
                  <c:v>Включення до навчальної програми базових та новітніх даних наукових досліджень</c:v>
                </c:pt>
                <c:pt idx="14">
                  <c:v>Ознайомлення з методами науково-дослідної роботи</c:v>
                </c:pt>
                <c:pt idx="15">
                  <c:v>Достатність технічної бази для проведення наукових досліджень</c:v>
                </c:pt>
              </c:strCache>
            </c:strRef>
          </c:cat>
          <c:val>
            <c:numRef>
              <c:f>Аркуш1!$E$2:$E$17</c:f>
              <c:numCache>
                <c:formatCode>General</c:formatCode>
                <c:ptCount val="16"/>
                <c:pt idx="0">
                  <c:v>2.836879433</c:v>
                </c:pt>
                <c:pt idx="1">
                  <c:v>4.9645390069999999</c:v>
                </c:pt>
                <c:pt idx="2">
                  <c:v>9.2198581560000008</c:v>
                </c:pt>
                <c:pt idx="3">
                  <c:v>10.638297870000001</c:v>
                </c:pt>
                <c:pt idx="4">
                  <c:v>3.546099291</c:v>
                </c:pt>
                <c:pt idx="5">
                  <c:v>2.836879433</c:v>
                </c:pt>
                <c:pt idx="6">
                  <c:v>3.546099291</c:v>
                </c:pt>
                <c:pt idx="7">
                  <c:v>2.836879433</c:v>
                </c:pt>
                <c:pt idx="9">
                  <c:v>5.6737588649999999</c:v>
                </c:pt>
                <c:pt idx="10">
                  <c:v>7.80141844</c:v>
                </c:pt>
                <c:pt idx="11">
                  <c:v>6.3829787229999999</c:v>
                </c:pt>
                <c:pt idx="12">
                  <c:v>10.638297870000001</c:v>
                </c:pt>
                <c:pt idx="14">
                  <c:v>4.9645390069999999</c:v>
                </c:pt>
                <c:pt idx="15">
                  <c:v>8.5106382979999999</c:v>
                </c:pt>
              </c:numCache>
            </c:numRef>
          </c:val>
          <c:extLst>
            <c:ext xmlns:c16="http://schemas.microsoft.com/office/drawing/2014/chart" uri="{C3380CC4-5D6E-409C-BE32-E72D297353CC}">
              <c16:uniqueId val="{00000004-672B-4955-AE0D-5179670B896B}"/>
            </c:ext>
          </c:extLst>
        </c:ser>
        <c:ser>
          <c:idx val="4"/>
          <c:order val="4"/>
          <c:tx>
            <c:strRef>
              <c:f>Аркуш1!$F$1</c:f>
              <c:strCache>
                <c:ptCount val="1"/>
                <c:pt idx="0">
                  <c:v>Дуже погано</c:v>
                </c:pt>
              </c:strCache>
            </c:strRef>
          </c:tx>
          <c:spPr>
            <a:solidFill>
              <a:schemeClr val="accent5"/>
            </a:solidFill>
            <a:ln>
              <a:noFill/>
            </a:ln>
            <a:effectLst/>
          </c:spPr>
          <c:invertIfNegative val="0"/>
          <c:cat>
            <c:strRef>
              <c:f>Аркуш1!$A$2:$A$17</c:f>
              <c:strCache>
                <c:ptCount val="16"/>
                <c:pt idx="0">
                  <c:v>Визнання та перезарахування результатів неформальної освіти (наприклад, курси Prometheus, Coursera)</c:v>
                </c:pt>
                <c:pt idx="1">
                  <c:v>Прозорість оцінювання знань з боку викладача під час аудиторних занять</c:v>
                </c:pt>
                <c:pt idx="2">
                  <c:v>Достатність часу для самостійного опрацювання матеріалу</c:v>
                </c:pt>
                <c:pt idx="3">
                  <c:v>Взаємоузгодженість та логічна послідовність навчальних дисциплін протягом навчання</c:v>
                </c:pt>
                <c:pt idx="4">
                  <c:v>Прозорість екзаменаційної системи (критерії оцінювання, процедури тощо)</c:v>
                </c:pt>
                <c:pt idx="5">
                  <c:v>Відповідність змісту викладених дисциплін екзаменаційним запитанням</c:v>
                </c:pt>
                <c:pt idx="6">
                  <c:v>Доступність аудиторій (завжди є вільні місця, відсутні накладки в розкладі)</c:v>
                </c:pt>
                <c:pt idx="7">
                  <c:v>Прозорість правил прийому та вимог до абітурієнтів</c:v>
                </c:pt>
                <c:pt idx="9">
                  <c:v>Залучення студентів до наукової роботи</c:v>
                </c:pt>
                <c:pt idx="10">
                  <c:v>Розвиток критичного та наукового мислення взагалі</c:v>
                </c:pt>
                <c:pt idx="11">
                  <c:v>Заохочення до участі в науково-практичних конференціях</c:v>
                </c:pt>
                <c:pt idx="12">
                  <c:v>Включення до навчальної програми базових та новітніх даних наукових досліджень</c:v>
                </c:pt>
                <c:pt idx="14">
                  <c:v>Ознайомлення з методами науково-дослідної роботи</c:v>
                </c:pt>
                <c:pt idx="15">
                  <c:v>Достатність технічної бази для проведення наукових досліджень</c:v>
                </c:pt>
              </c:strCache>
            </c:strRef>
          </c:cat>
          <c:val>
            <c:numRef>
              <c:f>Аркуш1!$F$2:$F$17</c:f>
              <c:numCache>
                <c:formatCode>General</c:formatCode>
                <c:ptCount val="16"/>
                <c:pt idx="0">
                  <c:v>6.3829787229999999</c:v>
                </c:pt>
                <c:pt idx="1">
                  <c:v>4.255319149</c:v>
                </c:pt>
                <c:pt idx="2">
                  <c:v>6.3829787229999999</c:v>
                </c:pt>
                <c:pt idx="3">
                  <c:v>8.5106382979999999</c:v>
                </c:pt>
                <c:pt idx="4">
                  <c:v>4.255319149</c:v>
                </c:pt>
                <c:pt idx="5">
                  <c:v>4.255319149</c:v>
                </c:pt>
                <c:pt idx="6">
                  <c:v>4.9645390069999999</c:v>
                </c:pt>
                <c:pt idx="7">
                  <c:v>2.1276595739999999</c:v>
                </c:pt>
                <c:pt idx="9">
                  <c:v>9.9290780139999999</c:v>
                </c:pt>
                <c:pt idx="10">
                  <c:v>12.056737589999999</c:v>
                </c:pt>
                <c:pt idx="11">
                  <c:v>9.9290780139999999</c:v>
                </c:pt>
                <c:pt idx="12">
                  <c:v>9.2198581560000008</c:v>
                </c:pt>
                <c:pt idx="14">
                  <c:v>9.2198581560000008</c:v>
                </c:pt>
                <c:pt idx="15">
                  <c:v>14.893617020000001</c:v>
                </c:pt>
              </c:numCache>
            </c:numRef>
          </c:val>
          <c:extLst>
            <c:ext xmlns:c16="http://schemas.microsoft.com/office/drawing/2014/chart" uri="{C3380CC4-5D6E-409C-BE32-E72D297353CC}">
              <c16:uniqueId val="{00000007-672B-4955-AE0D-5179670B896B}"/>
            </c:ext>
          </c:extLst>
        </c:ser>
        <c:ser>
          <c:idx val="5"/>
          <c:order val="5"/>
          <c:tx>
            <c:strRef>
              <c:f>Аркуш1!$G$1</c:f>
              <c:strCache>
                <c:ptCount val="1"/>
                <c:pt idx="0">
                  <c:v>Утримуюсь від відповіді</c:v>
                </c:pt>
              </c:strCache>
            </c:strRef>
          </c:tx>
          <c:spPr>
            <a:solidFill>
              <a:schemeClr val="accent6"/>
            </a:solidFill>
            <a:ln>
              <a:noFill/>
            </a:ln>
            <a:effectLst/>
          </c:spPr>
          <c:invertIfNegative val="0"/>
          <c:cat>
            <c:strRef>
              <c:f>Аркуш1!$A$2:$A$17</c:f>
              <c:strCache>
                <c:ptCount val="16"/>
                <c:pt idx="0">
                  <c:v>Визнання та перезарахування результатів неформальної освіти (наприклад, курси Prometheus, Coursera)</c:v>
                </c:pt>
                <c:pt idx="1">
                  <c:v>Прозорість оцінювання знань з боку викладача під час аудиторних занять</c:v>
                </c:pt>
                <c:pt idx="2">
                  <c:v>Достатність часу для самостійного опрацювання матеріалу</c:v>
                </c:pt>
                <c:pt idx="3">
                  <c:v>Взаємоузгодженість та логічна послідовність навчальних дисциплін протягом навчання</c:v>
                </c:pt>
                <c:pt idx="4">
                  <c:v>Прозорість екзаменаційної системи (критерії оцінювання, процедури тощо)</c:v>
                </c:pt>
                <c:pt idx="5">
                  <c:v>Відповідність змісту викладених дисциплін екзаменаційним запитанням</c:v>
                </c:pt>
                <c:pt idx="6">
                  <c:v>Доступність аудиторій (завжди є вільні місця, відсутні накладки в розкладі)</c:v>
                </c:pt>
                <c:pt idx="7">
                  <c:v>Прозорість правил прийому та вимог до абітурієнтів</c:v>
                </c:pt>
                <c:pt idx="9">
                  <c:v>Залучення студентів до наукової роботи</c:v>
                </c:pt>
                <c:pt idx="10">
                  <c:v>Розвиток критичного та наукового мислення взагалі</c:v>
                </c:pt>
                <c:pt idx="11">
                  <c:v>Заохочення до участі в науково-практичних конференціях</c:v>
                </c:pt>
                <c:pt idx="12">
                  <c:v>Включення до навчальної програми базових та новітніх даних наукових досліджень</c:v>
                </c:pt>
                <c:pt idx="14">
                  <c:v>Ознайомлення з методами науково-дослідної роботи</c:v>
                </c:pt>
                <c:pt idx="15">
                  <c:v>Достатність технічної бази для проведення наукових досліджень</c:v>
                </c:pt>
              </c:strCache>
            </c:strRef>
          </c:cat>
          <c:val>
            <c:numRef>
              <c:f>Аркуш1!$G$2:$G$17</c:f>
              <c:numCache>
                <c:formatCode>General</c:formatCode>
                <c:ptCount val="16"/>
                <c:pt idx="0">
                  <c:v>20.567375890000001</c:v>
                </c:pt>
                <c:pt idx="1">
                  <c:v>4.255319149</c:v>
                </c:pt>
                <c:pt idx="2">
                  <c:v>2.1276595739999999</c:v>
                </c:pt>
                <c:pt idx="3">
                  <c:v>0</c:v>
                </c:pt>
                <c:pt idx="4">
                  <c:v>0.70921985799999998</c:v>
                </c:pt>
                <c:pt idx="5">
                  <c:v>0.70921985799999998</c:v>
                </c:pt>
                <c:pt idx="6">
                  <c:v>10.638297870000001</c:v>
                </c:pt>
                <c:pt idx="7">
                  <c:v>2.836879433</c:v>
                </c:pt>
                <c:pt idx="9">
                  <c:v>7.80141844</c:v>
                </c:pt>
                <c:pt idx="10">
                  <c:v>4.9645390069999999</c:v>
                </c:pt>
                <c:pt idx="11">
                  <c:v>4.9645390069999999</c:v>
                </c:pt>
                <c:pt idx="12">
                  <c:v>4.9645390069999999</c:v>
                </c:pt>
                <c:pt idx="14">
                  <c:v>3.546099291</c:v>
                </c:pt>
                <c:pt idx="15">
                  <c:v>7.092198582</c:v>
                </c:pt>
              </c:numCache>
            </c:numRef>
          </c:val>
          <c:extLst>
            <c:ext xmlns:c16="http://schemas.microsoft.com/office/drawing/2014/chart" uri="{C3380CC4-5D6E-409C-BE32-E72D297353CC}">
              <c16:uniqueId val="{00000008-672B-4955-AE0D-5179670B896B}"/>
            </c:ext>
          </c:extLst>
        </c:ser>
        <c:dLbls>
          <c:showLegendKey val="0"/>
          <c:showVal val="0"/>
          <c:showCatName val="0"/>
          <c:showSerName val="0"/>
          <c:showPercent val="0"/>
          <c:showBubbleSize val="0"/>
        </c:dLbls>
        <c:gapWidth val="150"/>
        <c:overlap val="100"/>
        <c:axId val="753603744"/>
        <c:axId val="753591264"/>
      </c:barChart>
      <c:catAx>
        <c:axId val="75360374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t" anchorCtr="1"/>
          <a:lstStyle/>
          <a:p>
            <a:pPr algn="just">
              <a:defRPr lang="en-US" sz="920" b="1" i="0" u="none" strike="noStrike" kern="1200" baseline="0">
                <a:solidFill>
                  <a:schemeClr val="tx1"/>
                </a:solidFill>
                <a:latin typeface="+mn-lt"/>
                <a:ea typeface="+mn-ea"/>
                <a:cs typeface="+mn-cs"/>
              </a:defRPr>
            </a:pPr>
            <a:endParaRPr lang="uk-UA"/>
          </a:p>
        </c:txPr>
        <c:crossAx val="753591264"/>
        <c:crosses val="autoZero"/>
        <c:auto val="1"/>
        <c:lblAlgn val="l"/>
        <c:lblOffset val="100"/>
        <c:noMultiLvlLbl val="0"/>
      </c:catAx>
      <c:valAx>
        <c:axId val="75359126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uk-UA"/>
          </a:p>
        </c:txPr>
        <c:crossAx val="75360374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uk-UA"/>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uk-UA"/>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45057700012725765"/>
          <c:y val="6.7465111574787573E-2"/>
          <c:w val="0.51687180652675435"/>
          <c:h val="0.85862254831736395"/>
        </c:manualLayout>
      </c:layout>
      <c:barChart>
        <c:barDir val="bar"/>
        <c:grouping val="percentStacked"/>
        <c:varyColors val="0"/>
        <c:ser>
          <c:idx val="0"/>
          <c:order val="0"/>
          <c:tx>
            <c:strRef>
              <c:f>Лист1!$B$1</c:f>
              <c:strCache>
                <c:ptCount val="1"/>
                <c:pt idx="0">
                  <c:v>Дуже добре</c:v>
                </c:pt>
              </c:strCache>
            </c:strRef>
          </c:tx>
          <c:spPr>
            <a:solidFill>
              <a:schemeClr val="accent1"/>
            </a:solidFill>
            <a:ln>
              <a:noFill/>
            </a:ln>
            <a:effectLst/>
          </c:spPr>
          <c:invertIfNegative val="0"/>
          <c:cat>
            <c:strRef>
              <c:f>Лист1!$A$2:$A$15</c:f>
              <c:strCache>
                <c:ptCount val="14"/>
                <c:pt idx="0">
                  <c:v>Стан укриттів</c:v>
                </c:pt>
                <c:pt idx="1">
                  <c:v>Безпека в університеті / університетському містечку</c:v>
                </c:pt>
                <c:pt idx="2">
                  <c:v>Культурне забезпечення життя в університеті / університетському містечку (студентська творчість, елементи дозвілля)</c:v>
                </c:pt>
                <c:pt idx="3">
                  <c:v>Стан приміщень та меблів у гуртожитку</c:v>
                </c:pt>
                <c:pt idx="4">
                  <c:v>Санітарний стан у гуртожитках</c:v>
                </c:pt>
                <c:pt idx="5">
                  <c:v>Загальні умови проживання в університетському містечку</c:v>
                </c:pt>
                <c:pt idx="9">
                  <c:v>Якість роботи (допомоги) Вашого куратора групи в аспекті вирішення освітніх проблем</c:v>
                </c:pt>
                <c:pt idx="10">
                  <c:v>Якість консультацій під час підготовки курсових, дипломних робіт, доповідей.</c:v>
                </c:pt>
                <c:pt idx="11">
                  <c:v>Відгуки та пояснення викладача щодо виконаних домашніх робіт, завдань та екзаменів</c:v>
                </c:pt>
                <c:pt idx="12">
                  <c:v>Оцініть соціальний клімат взаємин між студентами та викладачами</c:v>
                </c:pt>
                <c:pt idx="13">
                  <c:v>Якість роботи (допомоги) Вашого куратора групи в аспекті вирішення особистих проблем</c:v>
                </c:pt>
              </c:strCache>
            </c:strRef>
          </c:cat>
          <c:val>
            <c:numRef>
              <c:f>Лист1!$B$2:$B$15</c:f>
              <c:numCache>
                <c:formatCode>0</c:formatCode>
                <c:ptCount val="14"/>
                <c:pt idx="0">
                  <c:v>9.9290780139999999</c:v>
                </c:pt>
                <c:pt idx="1">
                  <c:v>24.113475179999998</c:v>
                </c:pt>
                <c:pt idx="2">
                  <c:v>24.113475179999998</c:v>
                </c:pt>
                <c:pt idx="3" formatCode="General">
                  <c:v>7.092198582</c:v>
                </c:pt>
                <c:pt idx="4">
                  <c:v>7.092198582</c:v>
                </c:pt>
                <c:pt idx="5">
                  <c:v>12.056737589999999</c:v>
                </c:pt>
                <c:pt idx="8">
                  <c:v>44.7</c:v>
                </c:pt>
                <c:pt idx="9">
                  <c:v>38.297872339999998</c:v>
                </c:pt>
                <c:pt idx="10">
                  <c:v>39.71631206</c:v>
                </c:pt>
                <c:pt idx="11">
                  <c:v>36.879432620000003</c:v>
                </c:pt>
                <c:pt idx="12">
                  <c:v>36.879432620000003</c:v>
                </c:pt>
                <c:pt idx="13">
                  <c:v>39.71631206</c:v>
                </c:pt>
              </c:numCache>
            </c:numRef>
          </c:val>
          <c:extLst>
            <c:ext xmlns:c16="http://schemas.microsoft.com/office/drawing/2014/chart" uri="{C3380CC4-5D6E-409C-BE32-E72D297353CC}">
              <c16:uniqueId val="{00000000-4AE8-482B-9597-9D44312A46DA}"/>
            </c:ext>
          </c:extLst>
        </c:ser>
        <c:ser>
          <c:idx val="1"/>
          <c:order val="1"/>
          <c:tx>
            <c:strRef>
              <c:f>Лист1!$C$1</c:f>
              <c:strCache>
                <c:ptCount val="1"/>
                <c:pt idx="0">
                  <c:v>Загалом добре</c:v>
                </c:pt>
              </c:strCache>
            </c:strRef>
          </c:tx>
          <c:spPr>
            <a:solidFill>
              <a:schemeClr val="accent2"/>
            </a:solidFill>
            <a:ln>
              <a:noFill/>
            </a:ln>
            <a:effectLst/>
          </c:spPr>
          <c:invertIfNegative val="0"/>
          <c:cat>
            <c:strRef>
              <c:f>Лист1!$A$2:$A$15</c:f>
              <c:strCache>
                <c:ptCount val="14"/>
                <c:pt idx="0">
                  <c:v>Стан укриттів</c:v>
                </c:pt>
                <c:pt idx="1">
                  <c:v>Безпека в університеті / університетському містечку</c:v>
                </c:pt>
                <c:pt idx="2">
                  <c:v>Культурне забезпечення життя в університеті / університетському містечку (студентська творчість, елементи дозвілля)</c:v>
                </c:pt>
                <c:pt idx="3">
                  <c:v>Стан приміщень та меблів у гуртожитку</c:v>
                </c:pt>
                <c:pt idx="4">
                  <c:v>Санітарний стан у гуртожитках</c:v>
                </c:pt>
                <c:pt idx="5">
                  <c:v>Загальні умови проживання в університетському містечку</c:v>
                </c:pt>
                <c:pt idx="9">
                  <c:v>Якість роботи (допомоги) Вашого куратора групи в аспекті вирішення освітніх проблем</c:v>
                </c:pt>
                <c:pt idx="10">
                  <c:v>Якість консультацій під час підготовки курсових, дипломних робіт, доповідей.</c:v>
                </c:pt>
                <c:pt idx="11">
                  <c:v>Відгуки та пояснення викладача щодо виконаних домашніх робіт, завдань та екзаменів</c:v>
                </c:pt>
                <c:pt idx="12">
                  <c:v>Оцініть соціальний клімат взаємин між студентами та викладачами</c:v>
                </c:pt>
                <c:pt idx="13">
                  <c:v>Якість роботи (допомоги) Вашого куратора групи в аспекті вирішення особистих проблем</c:v>
                </c:pt>
              </c:strCache>
            </c:strRef>
          </c:cat>
          <c:val>
            <c:numRef>
              <c:f>Лист1!$C$2:$C$15</c:f>
              <c:numCache>
                <c:formatCode>0</c:formatCode>
                <c:ptCount val="14"/>
                <c:pt idx="0">
                  <c:v>19.85815603</c:v>
                </c:pt>
                <c:pt idx="1">
                  <c:v>21.276595740000001</c:v>
                </c:pt>
                <c:pt idx="2">
                  <c:v>24.822695039999999</c:v>
                </c:pt>
                <c:pt idx="3" formatCode="General">
                  <c:v>16.312056739999999</c:v>
                </c:pt>
                <c:pt idx="4">
                  <c:v>16.312056739999999</c:v>
                </c:pt>
                <c:pt idx="5">
                  <c:v>17.0212766</c:v>
                </c:pt>
                <c:pt idx="8">
                  <c:v>32.6</c:v>
                </c:pt>
                <c:pt idx="9">
                  <c:v>24.822695039999999</c:v>
                </c:pt>
                <c:pt idx="10">
                  <c:v>29.07801418</c:v>
                </c:pt>
                <c:pt idx="11">
                  <c:v>30.496453899999999</c:v>
                </c:pt>
                <c:pt idx="12">
                  <c:v>35.460992910000002</c:v>
                </c:pt>
                <c:pt idx="13">
                  <c:v>21.276595740000001</c:v>
                </c:pt>
              </c:numCache>
            </c:numRef>
          </c:val>
          <c:extLst>
            <c:ext xmlns:c16="http://schemas.microsoft.com/office/drawing/2014/chart" uri="{C3380CC4-5D6E-409C-BE32-E72D297353CC}">
              <c16:uniqueId val="{00000001-4AE8-482B-9597-9D44312A46DA}"/>
            </c:ext>
          </c:extLst>
        </c:ser>
        <c:ser>
          <c:idx val="2"/>
          <c:order val="2"/>
          <c:tx>
            <c:strRef>
              <c:f>Лист1!$D$1</c:f>
              <c:strCache>
                <c:ptCount val="1"/>
                <c:pt idx="0">
                  <c:v>Задовільно</c:v>
                </c:pt>
              </c:strCache>
            </c:strRef>
          </c:tx>
          <c:spPr>
            <a:solidFill>
              <a:schemeClr val="accent3"/>
            </a:solidFill>
            <a:ln>
              <a:noFill/>
            </a:ln>
            <a:effectLst/>
          </c:spPr>
          <c:invertIfNegative val="0"/>
          <c:cat>
            <c:strRef>
              <c:f>Лист1!$A$2:$A$15</c:f>
              <c:strCache>
                <c:ptCount val="14"/>
                <c:pt idx="0">
                  <c:v>Стан укриттів</c:v>
                </c:pt>
                <c:pt idx="1">
                  <c:v>Безпека в університеті / університетському містечку</c:v>
                </c:pt>
                <c:pt idx="2">
                  <c:v>Культурне забезпечення життя в університеті / університетському містечку (студентська творчість, елементи дозвілля)</c:v>
                </c:pt>
                <c:pt idx="3">
                  <c:v>Стан приміщень та меблів у гуртожитку</c:v>
                </c:pt>
                <c:pt idx="4">
                  <c:v>Санітарний стан у гуртожитках</c:v>
                </c:pt>
                <c:pt idx="5">
                  <c:v>Загальні умови проживання в університетському містечку</c:v>
                </c:pt>
                <c:pt idx="9">
                  <c:v>Якість роботи (допомоги) Вашого куратора групи в аспекті вирішення освітніх проблем</c:v>
                </c:pt>
                <c:pt idx="10">
                  <c:v>Якість консультацій під час підготовки курсових, дипломних робіт, доповідей.</c:v>
                </c:pt>
                <c:pt idx="11">
                  <c:v>Відгуки та пояснення викладача щодо виконаних домашніх робіт, завдань та екзаменів</c:v>
                </c:pt>
                <c:pt idx="12">
                  <c:v>Оцініть соціальний клімат взаємин між студентами та викладачами</c:v>
                </c:pt>
                <c:pt idx="13">
                  <c:v>Якість роботи (допомоги) Вашого куратора групи в аспекті вирішення особистих проблем</c:v>
                </c:pt>
              </c:strCache>
            </c:strRef>
          </c:cat>
          <c:val>
            <c:numRef>
              <c:f>Лист1!$D$2:$D$15</c:f>
              <c:numCache>
                <c:formatCode>0</c:formatCode>
                <c:ptCount val="14"/>
                <c:pt idx="0">
                  <c:v>16.312056739999999</c:v>
                </c:pt>
                <c:pt idx="1">
                  <c:v>19.85815603</c:v>
                </c:pt>
                <c:pt idx="2">
                  <c:v>16.312056739999999</c:v>
                </c:pt>
                <c:pt idx="3" formatCode="General">
                  <c:v>22.69503546</c:v>
                </c:pt>
                <c:pt idx="4">
                  <c:v>22.69503546</c:v>
                </c:pt>
                <c:pt idx="5">
                  <c:v>17.73049645</c:v>
                </c:pt>
                <c:pt idx="8">
                  <c:v>17</c:v>
                </c:pt>
                <c:pt idx="9">
                  <c:v>12.056737589999999</c:v>
                </c:pt>
                <c:pt idx="10">
                  <c:v>13.4751773</c:v>
                </c:pt>
                <c:pt idx="11">
                  <c:v>23.404255320000001</c:v>
                </c:pt>
                <c:pt idx="12">
                  <c:v>19.148936169999999</c:v>
                </c:pt>
                <c:pt idx="13">
                  <c:v>12.056737589999999</c:v>
                </c:pt>
              </c:numCache>
            </c:numRef>
          </c:val>
          <c:extLst>
            <c:ext xmlns:c16="http://schemas.microsoft.com/office/drawing/2014/chart" uri="{C3380CC4-5D6E-409C-BE32-E72D297353CC}">
              <c16:uniqueId val="{00000002-4AE8-482B-9597-9D44312A46DA}"/>
            </c:ext>
          </c:extLst>
        </c:ser>
        <c:ser>
          <c:idx val="3"/>
          <c:order val="3"/>
          <c:tx>
            <c:strRef>
              <c:f>Лист1!$E$1</c:f>
              <c:strCache>
                <c:ptCount val="1"/>
                <c:pt idx="0">
                  <c:v>Загалом погано</c:v>
                </c:pt>
              </c:strCache>
            </c:strRef>
          </c:tx>
          <c:invertIfNegative val="0"/>
          <c:cat>
            <c:strRef>
              <c:f>Лист1!$A$2:$A$15</c:f>
              <c:strCache>
                <c:ptCount val="14"/>
                <c:pt idx="0">
                  <c:v>Стан укриттів</c:v>
                </c:pt>
                <c:pt idx="1">
                  <c:v>Безпека в університеті / університетському містечку</c:v>
                </c:pt>
                <c:pt idx="2">
                  <c:v>Культурне забезпечення життя в університеті / університетському містечку (студентська творчість, елементи дозвілля)</c:v>
                </c:pt>
                <c:pt idx="3">
                  <c:v>Стан приміщень та меблів у гуртожитку</c:v>
                </c:pt>
                <c:pt idx="4">
                  <c:v>Санітарний стан у гуртожитках</c:v>
                </c:pt>
                <c:pt idx="5">
                  <c:v>Загальні умови проживання в університетському містечку</c:v>
                </c:pt>
                <c:pt idx="9">
                  <c:v>Якість роботи (допомоги) Вашого куратора групи в аспекті вирішення освітніх проблем</c:v>
                </c:pt>
                <c:pt idx="10">
                  <c:v>Якість консультацій під час підготовки курсових, дипломних робіт, доповідей.</c:v>
                </c:pt>
                <c:pt idx="11">
                  <c:v>Відгуки та пояснення викладача щодо виконаних домашніх робіт, завдань та екзаменів</c:v>
                </c:pt>
                <c:pt idx="12">
                  <c:v>Оцініть соціальний клімат взаємин між студентами та викладачами</c:v>
                </c:pt>
                <c:pt idx="13">
                  <c:v>Якість роботи (допомоги) Вашого куратора групи в аспекті вирішення особистих проблем</c:v>
                </c:pt>
              </c:strCache>
            </c:strRef>
          </c:cat>
          <c:val>
            <c:numRef>
              <c:f>Лист1!$E$2:$E$15</c:f>
              <c:numCache>
                <c:formatCode>0</c:formatCode>
                <c:ptCount val="14"/>
                <c:pt idx="0">
                  <c:v>9.2198581560000008</c:v>
                </c:pt>
                <c:pt idx="1">
                  <c:v>5.6737588649999999</c:v>
                </c:pt>
                <c:pt idx="2">
                  <c:v>4.9645390069999999</c:v>
                </c:pt>
                <c:pt idx="3" formatCode="General">
                  <c:v>14.893617020000001</c:v>
                </c:pt>
                <c:pt idx="4">
                  <c:v>14.893617020000001</c:v>
                </c:pt>
                <c:pt idx="5">
                  <c:v>13.4751773</c:v>
                </c:pt>
                <c:pt idx="8">
                  <c:v>2.8</c:v>
                </c:pt>
                <c:pt idx="9">
                  <c:v>5.6737588649999999</c:v>
                </c:pt>
                <c:pt idx="10">
                  <c:v>5.6737588649999999</c:v>
                </c:pt>
                <c:pt idx="11">
                  <c:v>5.6737588649999999</c:v>
                </c:pt>
                <c:pt idx="12">
                  <c:v>4.255319149</c:v>
                </c:pt>
                <c:pt idx="13">
                  <c:v>4.255319149</c:v>
                </c:pt>
              </c:numCache>
            </c:numRef>
          </c:val>
          <c:extLst>
            <c:ext xmlns:c16="http://schemas.microsoft.com/office/drawing/2014/chart" uri="{C3380CC4-5D6E-409C-BE32-E72D297353CC}">
              <c16:uniqueId val="{00000000-98A7-413E-A5DA-94FF58606E48}"/>
            </c:ext>
          </c:extLst>
        </c:ser>
        <c:ser>
          <c:idx val="4"/>
          <c:order val="4"/>
          <c:tx>
            <c:strRef>
              <c:f>Лист1!$F$1</c:f>
              <c:strCache>
                <c:ptCount val="1"/>
                <c:pt idx="0">
                  <c:v>Дуже погано</c:v>
                </c:pt>
              </c:strCache>
            </c:strRef>
          </c:tx>
          <c:invertIfNegative val="0"/>
          <c:cat>
            <c:strRef>
              <c:f>Лист1!$A$2:$A$15</c:f>
              <c:strCache>
                <c:ptCount val="14"/>
                <c:pt idx="0">
                  <c:v>Стан укриттів</c:v>
                </c:pt>
                <c:pt idx="1">
                  <c:v>Безпека в університеті / університетському містечку</c:v>
                </c:pt>
                <c:pt idx="2">
                  <c:v>Культурне забезпечення життя в університеті / університетському містечку (студентська творчість, елементи дозвілля)</c:v>
                </c:pt>
                <c:pt idx="3">
                  <c:v>Стан приміщень та меблів у гуртожитку</c:v>
                </c:pt>
                <c:pt idx="4">
                  <c:v>Санітарний стан у гуртожитках</c:v>
                </c:pt>
                <c:pt idx="5">
                  <c:v>Загальні умови проживання в університетському містечку</c:v>
                </c:pt>
                <c:pt idx="9">
                  <c:v>Якість роботи (допомоги) Вашого куратора групи в аспекті вирішення освітніх проблем</c:v>
                </c:pt>
                <c:pt idx="10">
                  <c:v>Якість консультацій під час підготовки курсових, дипломних робіт, доповідей.</c:v>
                </c:pt>
                <c:pt idx="11">
                  <c:v>Відгуки та пояснення викладача щодо виконаних домашніх робіт, завдань та екзаменів</c:v>
                </c:pt>
                <c:pt idx="12">
                  <c:v>Оцініть соціальний клімат взаємин між студентами та викладачами</c:v>
                </c:pt>
                <c:pt idx="13">
                  <c:v>Якість роботи (допомоги) Вашого куратора групи в аспекті вирішення особистих проблем</c:v>
                </c:pt>
              </c:strCache>
            </c:strRef>
          </c:cat>
          <c:val>
            <c:numRef>
              <c:f>Лист1!$F$2:$F$15</c:f>
              <c:numCache>
                <c:formatCode>0</c:formatCode>
                <c:ptCount val="14"/>
                <c:pt idx="0">
                  <c:v>14.893617020000001</c:v>
                </c:pt>
                <c:pt idx="1">
                  <c:v>8.5106382979999999</c:v>
                </c:pt>
                <c:pt idx="2">
                  <c:v>4.255319149</c:v>
                </c:pt>
                <c:pt idx="3" formatCode="General">
                  <c:v>11.34751773</c:v>
                </c:pt>
                <c:pt idx="4">
                  <c:v>11.34751773</c:v>
                </c:pt>
                <c:pt idx="5">
                  <c:v>10.638297870000001</c:v>
                </c:pt>
                <c:pt idx="8">
                  <c:v>2.8</c:v>
                </c:pt>
                <c:pt idx="9">
                  <c:v>12.056737589999999</c:v>
                </c:pt>
                <c:pt idx="10">
                  <c:v>7.092198582</c:v>
                </c:pt>
                <c:pt idx="11">
                  <c:v>2.836879433</c:v>
                </c:pt>
                <c:pt idx="12">
                  <c:v>3.546099291</c:v>
                </c:pt>
                <c:pt idx="13" formatCode="General">
                  <c:v>9.2198581560000008</c:v>
                </c:pt>
              </c:numCache>
            </c:numRef>
          </c:val>
          <c:extLst>
            <c:ext xmlns:c16="http://schemas.microsoft.com/office/drawing/2014/chart" uri="{C3380CC4-5D6E-409C-BE32-E72D297353CC}">
              <c16:uniqueId val="{00000001-98A7-413E-A5DA-94FF58606E48}"/>
            </c:ext>
          </c:extLst>
        </c:ser>
        <c:ser>
          <c:idx val="5"/>
          <c:order val="5"/>
          <c:tx>
            <c:strRef>
              <c:f>Лист1!$G$1</c:f>
              <c:strCache>
                <c:ptCount val="1"/>
                <c:pt idx="0">
                  <c:v>Утримуюсь від відповіді</c:v>
                </c:pt>
              </c:strCache>
            </c:strRef>
          </c:tx>
          <c:invertIfNegative val="0"/>
          <c:cat>
            <c:strRef>
              <c:f>Лист1!$A$2:$A$15</c:f>
              <c:strCache>
                <c:ptCount val="14"/>
                <c:pt idx="0">
                  <c:v>Стан укриттів</c:v>
                </c:pt>
                <c:pt idx="1">
                  <c:v>Безпека в університеті / університетському містечку</c:v>
                </c:pt>
                <c:pt idx="2">
                  <c:v>Культурне забезпечення життя в університеті / університетському містечку (студентська творчість, елементи дозвілля)</c:v>
                </c:pt>
                <c:pt idx="3">
                  <c:v>Стан приміщень та меблів у гуртожитку</c:v>
                </c:pt>
                <c:pt idx="4">
                  <c:v>Санітарний стан у гуртожитках</c:v>
                </c:pt>
                <c:pt idx="5">
                  <c:v>Загальні умови проживання в університетському містечку</c:v>
                </c:pt>
                <c:pt idx="9">
                  <c:v>Якість роботи (допомоги) Вашого куратора групи в аспекті вирішення освітніх проблем</c:v>
                </c:pt>
                <c:pt idx="10">
                  <c:v>Якість консультацій під час підготовки курсових, дипломних робіт, доповідей.</c:v>
                </c:pt>
                <c:pt idx="11">
                  <c:v>Відгуки та пояснення викладача щодо виконаних домашніх робіт, завдань та екзаменів</c:v>
                </c:pt>
                <c:pt idx="12">
                  <c:v>Оцініть соціальний клімат взаємин між студентами та викладачами</c:v>
                </c:pt>
                <c:pt idx="13">
                  <c:v>Якість роботи (допомоги) Вашого куратора групи в аспекті вирішення особистих проблем</c:v>
                </c:pt>
              </c:strCache>
            </c:strRef>
          </c:cat>
          <c:val>
            <c:numRef>
              <c:f>Лист1!$G$2:$G$15</c:f>
              <c:numCache>
                <c:formatCode>0</c:formatCode>
                <c:ptCount val="14"/>
                <c:pt idx="0">
                  <c:v>29.787234040000001</c:v>
                </c:pt>
                <c:pt idx="1">
                  <c:v>20.567375890000001</c:v>
                </c:pt>
                <c:pt idx="2">
                  <c:v>25.531914889999999</c:v>
                </c:pt>
                <c:pt idx="3" formatCode="General">
                  <c:v>27.659574469999999</c:v>
                </c:pt>
                <c:pt idx="4">
                  <c:v>27.659574469999999</c:v>
                </c:pt>
                <c:pt idx="5">
                  <c:v>29.07801418</c:v>
                </c:pt>
                <c:pt idx="8">
                  <c:v>0</c:v>
                </c:pt>
                <c:pt idx="9">
                  <c:v>7.092198582</c:v>
                </c:pt>
                <c:pt idx="10">
                  <c:v>4.9645390069999999</c:v>
                </c:pt>
                <c:pt idx="11">
                  <c:v>0.70921985799999998</c:v>
                </c:pt>
                <c:pt idx="12" formatCode="General">
                  <c:v>0.70921985799999998</c:v>
                </c:pt>
                <c:pt idx="13" formatCode="General">
                  <c:v>13.4751773</c:v>
                </c:pt>
              </c:numCache>
            </c:numRef>
          </c:val>
          <c:extLst>
            <c:ext xmlns:c16="http://schemas.microsoft.com/office/drawing/2014/chart" uri="{C3380CC4-5D6E-409C-BE32-E72D297353CC}">
              <c16:uniqueId val="{00000000-8F6D-4655-9916-A9DDB859D665}"/>
            </c:ext>
          </c:extLst>
        </c:ser>
        <c:dLbls>
          <c:showLegendKey val="0"/>
          <c:showVal val="0"/>
          <c:showCatName val="0"/>
          <c:showSerName val="0"/>
          <c:showPercent val="0"/>
          <c:showBubbleSize val="0"/>
        </c:dLbls>
        <c:gapWidth val="150"/>
        <c:overlap val="100"/>
        <c:axId val="303371080"/>
        <c:axId val="303375000"/>
      </c:barChart>
      <c:valAx>
        <c:axId val="303375000"/>
        <c:scaling>
          <c:orientation val="minMax"/>
        </c:scaling>
        <c:delete val="0"/>
        <c:axPos val="t"/>
        <c:majorGridlines>
          <c:spPr>
            <a:ln w="9525" cap="flat" cmpd="sng" algn="ctr">
              <a:solidFill>
                <a:schemeClr val="dk1">
                  <a:lumMod val="15000"/>
                  <a:lumOff val="85000"/>
                </a:schemeClr>
              </a:solidFill>
              <a:round/>
            </a:ln>
            <a:effectLst/>
          </c:spPr>
        </c:majorGridlines>
        <c:numFmt formatCode="0%" sourceLinked="1"/>
        <c:majorTickMark val="none"/>
        <c:minorTickMark val="none"/>
        <c:tickLblPos val="nextTo"/>
        <c:spPr>
          <a:noFill/>
          <a:ln w="9525" cap="flat" cmpd="sng" algn="ctr">
            <a:solidFill>
              <a:schemeClr val="dk1">
                <a:lumMod val="15000"/>
                <a:lumOff val="85000"/>
              </a:schemeClr>
            </a:solidFill>
            <a:round/>
          </a:ln>
          <a:effectLst/>
        </c:spPr>
        <c:txPr>
          <a:bodyPr rot="-60000000" vert="horz"/>
          <a:lstStyle/>
          <a:p>
            <a:pPr>
              <a:defRPr/>
            </a:pPr>
            <a:endParaRPr lang="uk-UA"/>
          </a:p>
        </c:txPr>
        <c:crossAx val="303371080"/>
        <c:crosses val="max"/>
        <c:crossBetween val="between"/>
      </c:valAx>
      <c:catAx>
        <c:axId val="303371080"/>
        <c:scaling>
          <c:orientation val="minMax"/>
        </c:scaling>
        <c:delete val="0"/>
        <c:axPos val="l"/>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vert="horz"/>
          <a:lstStyle/>
          <a:p>
            <a:pPr>
              <a:defRPr sz="900" b="1" baseline="0"/>
            </a:pPr>
            <a:endParaRPr lang="uk-UA"/>
          </a:p>
        </c:txPr>
        <c:crossAx val="303375000"/>
        <c:crosses val="autoZero"/>
        <c:auto val="0"/>
        <c:lblAlgn val="ctr"/>
        <c:lblOffset val="100"/>
        <c:noMultiLvlLbl val="0"/>
      </c:catAx>
      <c:spPr>
        <a:pattFill prst="ltDnDiag">
          <a:fgClr>
            <a:schemeClr val="dk1">
              <a:lumMod val="15000"/>
              <a:lumOff val="85000"/>
            </a:schemeClr>
          </a:fgClr>
          <a:bgClr>
            <a:schemeClr val="lt1"/>
          </a:bgClr>
        </a:pattFill>
        <a:ln>
          <a:noFill/>
        </a:ln>
        <a:effectLst/>
      </c:spPr>
    </c:plotArea>
    <c:legend>
      <c:legendPos val="b"/>
      <c:layout>
        <c:manualLayout>
          <c:xMode val="edge"/>
          <c:yMode val="edge"/>
          <c:x val="0.14931615908223084"/>
          <c:y val="0.91985196089323407"/>
          <c:w val="0.78039683265818272"/>
          <c:h val="6.2511109876680376E-2"/>
        </c:manualLayout>
      </c:layout>
      <c:overlay val="0"/>
      <c:spPr>
        <a:noFill/>
        <a:ln>
          <a:noFill/>
        </a:ln>
        <a:effectLst/>
      </c:spPr>
      <c:txPr>
        <a:bodyPr rot="0" vert="horz"/>
        <a:lstStyle/>
        <a:p>
          <a:pPr>
            <a:defRPr/>
          </a:pPr>
          <a:endParaRPr lang="uk-UA"/>
        </a:p>
      </c:txPr>
    </c:legend>
    <c:plotVisOnly val="1"/>
    <c:dispBlanksAs val="gap"/>
    <c:showDLblsOverMax val="0"/>
  </c:chart>
  <c:spPr>
    <a:noFill/>
    <a:ln w="9525" cap="flat" cmpd="sng" algn="ctr">
      <a:noFill/>
      <a:round/>
    </a:ln>
    <a:effectLst/>
  </c:spPr>
  <c:txPr>
    <a:bodyPr/>
    <a:lstStyle/>
    <a:p>
      <a:pPr>
        <a:defRPr sz="970" baseline="0"/>
      </a:pPr>
      <a:endParaRPr lang="uk-UA"/>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26579122526511"/>
          <c:y val="2.7141200445003826E-2"/>
          <c:w val="0.64282619998376034"/>
          <c:h val="0.12448217321363078"/>
        </c:manualLayout>
      </c:layout>
      <c:barChart>
        <c:barDir val="bar"/>
        <c:grouping val="stacked"/>
        <c:varyColors val="0"/>
        <c:ser>
          <c:idx val="0"/>
          <c:order val="0"/>
          <c:tx>
            <c:strRef>
              <c:f>Лист1!$B$1</c:f>
              <c:strCache>
                <c:ptCount val="1"/>
                <c:pt idx="0">
                  <c:v>Так, я навчався (навчалась)/ проходив (проходила) стажування за кордоном, що є обов’язковою частиною мого навчання.</c:v>
                </c:pt>
              </c:strCache>
            </c:strRef>
          </c:tx>
          <c:spPr>
            <a:solidFill>
              <a:schemeClr val="accent1"/>
            </a:solidFill>
            <a:ln>
              <a:noFill/>
            </a:ln>
            <a:effectLst/>
          </c:spPr>
          <c:invertIfNegative val="0"/>
          <c:cat>
            <c:strRef>
              <c:f>Лист1!$A$2</c:f>
              <c:strCache>
                <c:ptCount val="1"/>
                <c:pt idx="0">
                  <c:v>Ви вже навчались / проходили стажування, пов’язане з предметом Вашого навчання, за кордоном?</c:v>
                </c:pt>
              </c:strCache>
            </c:strRef>
          </c:cat>
          <c:val>
            <c:numRef>
              <c:f>Лист1!$B$2</c:f>
              <c:numCache>
                <c:formatCode>General</c:formatCode>
                <c:ptCount val="1"/>
                <c:pt idx="0">
                  <c:v>2.1</c:v>
                </c:pt>
              </c:numCache>
            </c:numRef>
          </c:val>
          <c:extLst>
            <c:ext xmlns:c16="http://schemas.microsoft.com/office/drawing/2014/chart" uri="{C3380CC4-5D6E-409C-BE32-E72D297353CC}">
              <c16:uniqueId val="{00000000-F625-4F0B-84AF-BD29C01947BC}"/>
            </c:ext>
          </c:extLst>
        </c:ser>
        <c:ser>
          <c:idx val="1"/>
          <c:order val="1"/>
          <c:tx>
            <c:strRef>
              <c:f>Лист1!$C$1</c:f>
              <c:strCache>
                <c:ptCount val="1"/>
                <c:pt idx="0">
                  <c:v>Так, я навчався (навчалась)/ проходив (проходила) стажування за кордоном, що не є обов’язковою частиною мого навчання.</c:v>
                </c:pt>
              </c:strCache>
            </c:strRef>
          </c:tx>
          <c:spPr>
            <a:solidFill>
              <a:schemeClr val="accent2"/>
            </a:solidFill>
            <a:ln>
              <a:noFill/>
            </a:ln>
            <a:effectLst/>
          </c:spPr>
          <c:invertIfNegative val="0"/>
          <c:cat>
            <c:strRef>
              <c:f>Лист1!$A$2</c:f>
              <c:strCache>
                <c:ptCount val="1"/>
                <c:pt idx="0">
                  <c:v>Ви вже навчались / проходили стажування, пов’язане з предметом Вашого навчання, за кордоном?</c:v>
                </c:pt>
              </c:strCache>
            </c:strRef>
          </c:cat>
          <c:val>
            <c:numRef>
              <c:f>Лист1!$C$2</c:f>
              <c:numCache>
                <c:formatCode>General</c:formatCode>
                <c:ptCount val="1"/>
                <c:pt idx="0">
                  <c:v>3.5</c:v>
                </c:pt>
              </c:numCache>
            </c:numRef>
          </c:val>
          <c:extLst>
            <c:ext xmlns:c16="http://schemas.microsoft.com/office/drawing/2014/chart" uri="{C3380CC4-5D6E-409C-BE32-E72D297353CC}">
              <c16:uniqueId val="{00000001-F625-4F0B-84AF-BD29C01947BC}"/>
            </c:ext>
          </c:extLst>
        </c:ser>
        <c:ser>
          <c:idx val="2"/>
          <c:order val="2"/>
          <c:tx>
            <c:strRef>
              <c:f>Лист1!$D$1</c:f>
              <c:strCache>
                <c:ptCount val="1"/>
                <c:pt idx="0">
                  <c:v>Ні, я не навчався (навчалась)/ не проходив (проходила) стажування, за кордоном.</c:v>
                </c:pt>
              </c:strCache>
            </c:strRef>
          </c:tx>
          <c:spPr>
            <a:solidFill>
              <a:schemeClr val="accent3"/>
            </a:solidFill>
            <a:ln>
              <a:noFill/>
            </a:ln>
            <a:effectLst/>
          </c:spPr>
          <c:invertIfNegative val="0"/>
          <c:cat>
            <c:strRef>
              <c:f>Лист1!$A$2</c:f>
              <c:strCache>
                <c:ptCount val="1"/>
                <c:pt idx="0">
                  <c:v>Ви вже навчались / проходили стажування, пов’язане з предметом Вашого навчання, за кордоном?</c:v>
                </c:pt>
              </c:strCache>
            </c:strRef>
          </c:cat>
          <c:val>
            <c:numRef>
              <c:f>Лист1!$D$2</c:f>
              <c:numCache>
                <c:formatCode>General</c:formatCode>
                <c:ptCount val="1"/>
                <c:pt idx="0">
                  <c:v>94.3</c:v>
                </c:pt>
              </c:numCache>
            </c:numRef>
          </c:val>
          <c:extLst>
            <c:ext xmlns:c16="http://schemas.microsoft.com/office/drawing/2014/chart" uri="{C3380CC4-5D6E-409C-BE32-E72D297353CC}">
              <c16:uniqueId val="{00000000-E7EB-4AF0-8F4F-A43DE1C22C78}"/>
            </c:ext>
          </c:extLst>
        </c:ser>
        <c:dLbls>
          <c:showLegendKey val="0"/>
          <c:showVal val="0"/>
          <c:showCatName val="0"/>
          <c:showSerName val="0"/>
          <c:showPercent val="0"/>
          <c:showBubbleSize val="0"/>
        </c:dLbls>
        <c:gapWidth val="150"/>
        <c:overlap val="100"/>
        <c:axId val="303369904"/>
        <c:axId val="303371472"/>
      </c:barChart>
      <c:valAx>
        <c:axId val="303371472"/>
        <c:scaling>
          <c:orientation val="minMax"/>
          <c:max val="100"/>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880" b="0" i="0" u="none" strike="noStrike" kern="1200" baseline="0">
                <a:solidFill>
                  <a:schemeClr val="tx1">
                    <a:lumMod val="65000"/>
                    <a:lumOff val="35000"/>
                  </a:schemeClr>
                </a:solidFill>
                <a:latin typeface="+mn-lt"/>
                <a:ea typeface="+mn-ea"/>
                <a:cs typeface="+mn-cs"/>
              </a:defRPr>
            </a:pPr>
            <a:endParaRPr lang="uk-UA"/>
          </a:p>
        </c:txPr>
        <c:crossAx val="303369904"/>
        <c:crosses val="autoZero"/>
        <c:crossBetween val="between"/>
      </c:valAx>
      <c:catAx>
        <c:axId val="303369904"/>
        <c:scaling>
          <c:orientation val="minMax"/>
        </c:scaling>
        <c:delete val="0"/>
        <c:axPos val="l"/>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1" i="0" u="none" strike="noStrike" kern="1200" baseline="0">
                <a:solidFill>
                  <a:schemeClr val="tx1">
                    <a:lumMod val="65000"/>
                    <a:lumOff val="35000"/>
                  </a:schemeClr>
                </a:solidFill>
                <a:latin typeface="+mn-lt"/>
                <a:ea typeface="+mn-ea"/>
                <a:cs typeface="+mn-cs"/>
              </a:defRPr>
            </a:pPr>
            <a:endParaRPr lang="uk-UA"/>
          </a:p>
        </c:txPr>
        <c:crossAx val="303371472"/>
        <c:crosses val="autoZero"/>
        <c:auto val="1"/>
        <c:lblAlgn val="ctr"/>
        <c:lblOffset val="100"/>
        <c:noMultiLvlLbl val="0"/>
      </c:catAx>
      <c:spPr>
        <a:noFill/>
        <a:ln>
          <a:noFill/>
        </a:ln>
        <a:effectLst/>
      </c:spPr>
    </c:plotArea>
    <c:legend>
      <c:legendPos val="b"/>
      <c:legendEntry>
        <c:idx val="1"/>
        <c:txPr>
          <a:bodyPr rot="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uk-UA"/>
          </a:p>
        </c:txPr>
      </c:legendEntry>
      <c:layout>
        <c:manualLayout>
          <c:xMode val="edge"/>
          <c:yMode val="edge"/>
          <c:x val="6.3517057759939599E-2"/>
          <c:y val="0.19809628068246743"/>
          <c:w val="0.89303086122954323"/>
          <c:h val="0.27619847794689478"/>
        </c:manualLayout>
      </c:layout>
      <c:overlay val="0"/>
      <c:spPr>
        <a:noFill/>
        <a:ln>
          <a:noFill/>
        </a:ln>
        <a:effectLst/>
      </c:spPr>
      <c:txPr>
        <a:bodyPr rot="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uk-UA"/>
        </a:p>
      </c:txPr>
    </c:legend>
    <c:plotVisOnly val="1"/>
    <c:dispBlanksAs val="gap"/>
    <c:showDLblsOverMax val="0"/>
  </c:chart>
  <c:spPr>
    <a:noFill/>
    <a:ln>
      <a:noFill/>
    </a:ln>
    <a:effectLst/>
  </c:spPr>
  <c:txPr>
    <a:bodyPr/>
    <a:lstStyle/>
    <a:p>
      <a:pPr>
        <a:defRPr/>
      </a:pPr>
      <a:endParaRPr lang="uk-UA"/>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45057700012725765"/>
          <c:y val="6.7465111574787573E-2"/>
          <c:w val="0.48457912415513232"/>
          <c:h val="0.83721363961807993"/>
        </c:manualLayout>
      </c:layout>
      <c:barChart>
        <c:barDir val="bar"/>
        <c:grouping val="percentStacked"/>
        <c:varyColors val="0"/>
        <c:ser>
          <c:idx val="0"/>
          <c:order val="0"/>
          <c:tx>
            <c:strRef>
              <c:f>Лист1!$B$1</c:f>
              <c:strCache>
                <c:ptCount val="1"/>
                <c:pt idx="0">
                  <c:v>Дуже добре</c:v>
                </c:pt>
              </c:strCache>
            </c:strRef>
          </c:tx>
          <c:spPr>
            <a:solidFill>
              <a:schemeClr val="accent1"/>
            </a:solidFill>
            <a:ln>
              <a:noFill/>
            </a:ln>
            <a:effectLst/>
          </c:spPr>
          <c:invertIfNegative val="0"/>
          <c:cat>
            <c:strRef>
              <c:f>Лист1!$A$2:$A$15</c:f>
              <c:strCache>
                <c:ptCount val="14"/>
                <c:pt idx="0">
                  <c:v>Доступність та якість медичних послуг</c:v>
                </c:pt>
                <c:pt idx="1">
                  <c:v>Доступність та якість послуг харчування</c:v>
                </c:pt>
                <c:pt idx="2">
                  <c:v>Доступність та якість послуг зв'язку та Інтернет</c:v>
                </c:pt>
                <c:pt idx="3">
                  <c:v>Наявність місць проведення дозвілля та їх облаштованість</c:v>
                </c:pt>
                <c:pt idx="4">
                  <c:v>Оснащення технічними засобами навчання</c:v>
                </c:pt>
                <c:pt idx="5">
                  <c:v>Кількість місць в аудиторіях відносно кількості студентів</c:v>
                </c:pt>
                <c:pt idx="6">
                  <c:v>Ремонт, загальний стан корпусів</c:v>
                </c:pt>
                <c:pt idx="7">
                  <c:v>Лекційні та семінарські аудиторії (зручність, комфорт, мікрокліматичні умови)</c:v>
                </c:pt>
                <c:pt idx="9">
                  <c:v>Надання підтримки у пошуку стажування за кордоном</c:v>
                </c:pt>
                <c:pt idx="10">
                  <c:v>Визнання (зарахування) результатів навчання, здобутих під час навчання / проходження стажування за кордоном</c:v>
                </c:pt>
                <c:pt idx="11">
                  <c:v>Фінансова підтримка щодо навчання / проходження стажування за кордоном</c:v>
                </c:pt>
                <c:pt idx="12">
                  <c:v>Підтримка та поради щодо навчання / проходження стажування за кордоном</c:v>
                </c:pt>
                <c:pt idx="13">
                  <c:v>Привабливість запропонованих Університетом програм обміну та університетів-партнерів</c:v>
                </c:pt>
              </c:strCache>
            </c:strRef>
          </c:cat>
          <c:val>
            <c:numRef>
              <c:f>Лист1!$B$2:$B$15</c:f>
              <c:numCache>
                <c:formatCode>General</c:formatCode>
                <c:ptCount val="14"/>
                <c:pt idx="0" formatCode="0">
                  <c:v>10.79</c:v>
                </c:pt>
                <c:pt idx="1">
                  <c:v>14.47</c:v>
                </c:pt>
                <c:pt idx="2" formatCode="0">
                  <c:v>14.9</c:v>
                </c:pt>
                <c:pt idx="3">
                  <c:v>13.3</c:v>
                </c:pt>
                <c:pt idx="4" formatCode="0">
                  <c:v>10.58</c:v>
                </c:pt>
                <c:pt idx="5" formatCode="0">
                  <c:v>22.89</c:v>
                </c:pt>
                <c:pt idx="6" formatCode="0">
                  <c:v>9.7100000000000009</c:v>
                </c:pt>
                <c:pt idx="7" formatCode="0">
                  <c:v>14.68</c:v>
                </c:pt>
                <c:pt idx="9" formatCode="0">
                  <c:v>16.63</c:v>
                </c:pt>
                <c:pt idx="10" formatCode="0">
                  <c:v>17.489999999999998</c:v>
                </c:pt>
                <c:pt idx="11" formatCode="0">
                  <c:v>15.76</c:v>
                </c:pt>
                <c:pt idx="13" formatCode="0">
                  <c:v>23.404255320000001</c:v>
                </c:pt>
              </c:numCache>
            </c:numRef>
          </c:val>
          <c:extLst>
            <c:ext xmlns:c16="http://schemas.microsoft.com/office/drawing/2014/chart" uri="{C3380CC4-5D6E-409C-BE32-E72D297353CC}">
              <c16:uniqueId val="{00000000-4AE8-482B-9597-9D44312A46DA}"/>
            </c:ext>
          </c:extLst>
        </c:ser>
        <c:ser>
          <c:idx val="1"/>
          <c:order val="1"/>
          <c:tx>
            <c:strRef>
              <c:f>Лист1!$C$1</c:f>
              <c:strCache>
                <c:ptCount val="1"/>
                <c:pt idx="0">
                  <c:v>Загалом добре</c:v>
                </c:pt>
              </c:strCache>
            </c:strRef>
          </c:tx>
          <c:spPr>
            <a:solidFill>
              <a:schemeClr val="accent2"/>
            </a:solidFill>
            <a:ln>
              <a:noFill/>
            </a:ln>
            <a:effectLst/>
          </c:spPr>
          <c:invertIfNegative val="0"/>
          <c:cat>
            <c:strRef>
              <c:f>Лист1!$A$2:$A$15</c:f>
              <c:strCache>
                <c:ptCount val="14"/>
                <c:pt idx="0">
                  <c:v>Доступність та якість медичних послуг</c:v>
                </c:pt>
                <c:pt idx="1">
                  <c:v>Доступність та якість послуг харчування</c:v>
                </c:pt>
                <c:pt idx="2">
                  <c:v>Доступність та якість послуг зв'язку та Інтернет</c:v>
                </c:pt>
                <c:pt idx="3">
                  <c:v>Наявність місць проведення дозвілля та їх облаштованість</c:v>
                </c:pt>
                <c:pt idx="4">
                  <c:v>Оснащення технічними засобами навчання</c:v>
                </c:pt>
                <c:pt idx="5">
                  <c:v>Кількість місць в аудиторіях відносно кількості студентів</c:v>
                </c:pt>
                <c:pt idx="6">
                  <c:v>Ремонт, загальний стан корпусів</c:v>
                </c:pt>
                <c:pt idx="7">
                  <c:v>Лекційні та семінарські аудиторії (зручність, комфорт, мікрокліматичні умови)</c:v>
                </c:pt>
                <c:pt idx="9">
                  <c:v>Надання підтримки у пошуку стажування за кордоном</c:v>
                </c:pt>
                <c:pt idx="10">
                  <c:v>Визнання (зарахування) результатів навчання, здобутих під час навчання / проходження стажування за кордоном</c:v>
                </c:pt>
                <c:pt idx="11">
                  <c:v>Фінансова підтримка щодо навчання / проходження стажування за кордоном</c:v>
                </c:pt>
                <c:pt idx="12">
                  <c:v>Підтримка та поради щодо навчання / проходження стажування за кордоном</c:v>
                </c:pt>
                <c:pt idx="13">
                  <c:v>Привабливість запропонованих Університетом програм обміну та університетів-партнерів</c:v>
                </c:pt>
              </c:strCache>
            </c:strRef>
          </c:cat>
          <c:val>
            <c:numRef>
              <c:f>Лист1!$C$2:$C$15</c:f>
              <c:numCache>
                <c:formatCode>General</c:formatCode>
                <c:ptCount val="14"/>
                <c:pt idx="0" formatCode="0">
                  <c:v>14.47</c:v>
                </c:pt>
                <c:pt idx="1">
                  <c:v>21.16</c:v>
                </c:pt>
                <c:pt idx="2" formatCode="0">
                  <c:v>22.89</c:v>
                </c:pt>
                <c:pt idx="3">
                  <c:v>21.59</c:v>
                </c:pt>
                <c:pt idx="4" formatCode="0">
                  <c:v>20.73</c:v>
                </c:pt>
                <c:pt idx="5" formatCode="0">
                  <c:v>32.61</c:v>
                </c:pt>
                <c:pt idx="6" formatCode="0">
                  <c:v>19.649999999999999</c:v>
                </c:pt>
                <c:pt idx="7" formatCode="0">
                  <c:v>25.053999999999998</c:v>
                </c:pt>
                <c:pt idx="9" formatCode="0">
                  <c:v>15.76</c:v>
                </c:pt>
                <c:pt idx="10" formatCode="0">
                  <c:v>15.76</c:v>
                </c:pt>
                <c:pt idx="11" formatCode="0">
                  <c:v>14.47</c:v>
                </c:pt>
                <c:pt idx="13" formatCode="0">
                  <c:v>24.822695039999999</c:v>
                </c:pt>
              </c:numCache>
            </c:numRef>
          </c:val>
          <c:extLst>
            <c:ext xmlns:c16="http://schemas.microsoft.com/office/drawing/2014/chart" uri="{C3380CC4-5D6E-409C-BE32-E72D297353CC}">
              <c16:uniqueId val="{00000001-4AE8-482B-9597-9D44312A46DA}"/>
            </c:ext>
          </c:extLst>
        </c:ser>
        <c:ser>
          <c:idx val="2"/>
          <c:order val="2"/>
          <c:tx>
            <c:strRef>
              <c:f>Лист1!$D$1</c:f>
              <c:strCache>
                <c:ptCount val="1"/>
                <c:pt idx="0">
                  <c:v>Задовільно</c:v>
                </c:pt>
              </c:strCache>
            </c:strRef>
          </c:tx>
          <c:spPr>
            <a:solidFill>
              <a:schemeClr val="accent3"/>
            </a:solidFill>
            <a:ln>
              <a:noFill/>
            </a:ln>
            <a:effectLst/>
          </c:spPr>
          <c:invertIfNegative val="0"/>
          <c:cat>
            <c:strRef>
              <c:f>Лист1!$A$2:$A$15</c:f>
              <c:strCache>
                <c:ptCount val="14"/>
                <c:pt idx="0">
                  <c:v>Доступність та якість медичних послуг</c:v>
                </c:pt>
                <c:pt idx="1">
                  <c:v>Доступність та якість послуг харчування</c:v>
                </c:pt>
                <c:pt idx="2">
                  <c:v>Доступність та якість послуг зв'язку та Інтернет</c:v>
                </c:pt>
                <c:pt idx="3">
                  <c:v>Наявність місць проведення дозвілля та їх облаштованість</c:v>
                </c:pt>
                <c:pt idx="4">
                  <c:v>Оснащення технічними засобами навчання</c:v>
                </c:pt>
                <c:pt idx="5">
                  <c:v>Кількість місць в аудиторіях відносно кількості студентів</c:v>
                </c:pt>
                <c:pt idx="6">
                  <c:v>Ремонт, загальний стан корпусів</c:v>
                </c:pt>
                <c:pt idx="7">
                  <c:v>Лекційні та семінарські аудиторії (зручність, комфорт, мікрокліматичні умови)</c:v>
                </c:pt>
                <c:pt idx="9">
                  <c:v>Надання підтримки у пошуку стажування за кордоном</c:v>
                </c:pt>
                <c:pt idx="10">
                  <c:v>Визнання (зарахування) результатів навчання, здобутих під час навчання / проходження стажування за кордоном</c:v>
                </c:pt>
                <c:pt idx="11">
                  <c:v>Фінансова підтримка щодо навчання / проходження стажування за кордоном</c:v>
                </c:pt>
                <c:pt idx="12">
                  <c:v>Підтримка та поради щодо навчання / проходження стажування за кордоном</c:v>
                </c:pt>
                <c:pt idx="13">
                  <c:v>Привабливість запропонованих Університетом програм обміну та університетів-партнерів</c:v>
                </c:pt>
              </c:strCache>
            </c:strRef>
          </c:cat>
          <c:val>
            <c:numRef>
              <c:f>Лист1!$D$2:$D$15</c:f>
              <c:numCache>
                <c:formatCode>General</c:formatCode>
                <c:ptCount val="14"/>
                <c:pt idx="0" formatCode="0">
                  <c:v>24.4</c:v>
                </c:pt>
                <c:pt idx="1">
                  <c:v>24.19</c:v>
                </c:pt>
                <c:pt idx="2" formatCode="0">
                  <c:v>25.91</c:v>
                </c:pt>
                <c:pt idx="3">
                  <c:v>29.15</c:v>
                </c:pt>
                <c:pt idx="4" formatCode="0">
                  <c:v>26.13</c:v>
                </c:pt>
                <c:pt idx="5" formatCode="0">
                  <c:v>27.21</c:v>
                </c:pt>
                <c:pt idx="6" formatCode="0">
                  <c:v>30.45</c:v>
                </c:pt>
                <c:pt idx="7" formatCode="0">
                  <c:v>26.78</c:v>
                </c:pt>
                <c:pt idx="9" formatCode="0">
                  <c:v>14.68</c:v>
                </c:pt>
                <c:pt idx="10" formatCode="0">
                  <c:v>16.190000000000001</c:v>
                </c:pt>
                <c:pt idx="11" formatCode="0">
                  <c:v>15.76</c:v>
                </c:pt>
                <c:pt idx="13" formatCode="0">
                  <c:v>9.2198581560000008</c:v>
                </c:pt>
              </c:numCache>
            </c:numRef>
          </c:val>
          <c:extLst>
            <c:ext xmlns:c16="http://schemas.microsoft.com/office/drawing/2014/chart" uri="{C3380CC4-5D6E-409C-BE32-E72D297353CC}">
              <c16:uniqueId val="{00000002-4AE8-482B-9597-9D44312A46DA}"/>
            </c:ext>
          </c:extLst>
        </c:ser>
        <c:ser>
          <c:idx val="3"/>
          <c:order val="3"/>
          <c:tx>
            <c:strRef>
              <c:f>Лист1!$E$1</c:f>
              <c:strCache>
                <c:ptCount val="1"/>
                <c:pt idx="0">
                  <c:v>Загалом погано</c:v>
                </c:pt>
              </c:strCache>
            </c:strRef>
          </c:tx>
          <c:invertIfNegative val="0"/>
          <c:cat>
            <c:strRef>
              <c:f>Лист1!$A$2:$A$15</c:f>
              <c:strCache>
                <c:ptCount val="14"/>
                <c:pt idx="0">
                  <c:v>Доступність та якість медичних послуг</c:v>
                </c:pt>
                <c:pt idx="1">
                  <c:v>Доступність та якість послуг харчування</c:v>
                </c:pt>
                <c:pt idx="2">
                  <c:v>Доступність та якість послуг зв'язку та Інтернет</c:v>
                </c:pt>
                <c:pt idx="3">
                  <c:v>Наявність місць проведення дозвілля та їх облаштованість</c:v>
                </c:pt>
                <c:pt idx="4">
                  <c:v>Оснащення технічними засобами навчання</c:v>
                </c:pt>
                <c:pt idx="5">
                  <c:v>Кількість місць в аудиторіях відносно кількості студентів</c:v>
                </c:pt>
                <c:pt idx="6">
                  <c:v>Ремонт, загальний стан корпусів</c:v>
                </c:pt>
                <c:pt idx="7">
                  <c:v>Лекційні та семінарські аудиторії (зручність, комфорт, мікрокліматичні умови)</c:v>
                </c:pt>
                <c:pt idx="9">
                  <c:v>Надання підтримки у пошуку стажування за кордоном</c:v>
                </c:pt>
                <c:pt idx="10">
                  <c:v>Визнання (зарахування) результатів навчання, здобутих під час навчання / проходження стажування за кордоном</c:v>
                </c:pt>
                <c:pt idx="11">
                  <c:v>Фінансова підтримка щодо навчання / проходження стажування за кордоном</c:v>
                </c:pt>
                <c:pt idx="12">
                  <c:v>Підтримка та поради щодо навчання / проходження стажування за кордоном</c:v>
                </c:pt>
                <c:pt idx="13">
                  <c:v>Привабливість запропонованих Університетом програм обміну та університетів-партнерів</c:v>
                </c:pt>
              </c:strCache>
            </c:strRef>
          </c:cat>
          <c:val>
            <c:numRef>
              <c:f>Лист1!$E$2:$E$15</c:f>
              <c:numCache>
                <c:formatCode>General</c:formatCode>
                <c:ptCount val="14"/>
                <c:pt idx="0" formatCode="0">
                  <c:v>5.8</c:v>
                </c:pt>
                <c:pt idx="1">
                  <c:v>7.55</c:v>
                </c:pt>
                <c:pt idx="2" formatCode="0">
                  <c:v>11.015000000000001</c:v>
                </c:pt>
                <c:pt idx="3">
                  <c:v>10.36</c:v>
                </c:pt>
                <c:pt idx="4" formatCode="0">
                  <c:v>14.03</c:v>
                </c:pt>
                <c:pt idx="5" formatCode="0">
                  <c:v>2.59</c:v>
                </c:pt>
                <c:pt idx="6" formatCode="0">
                  <c:v>19.22</c:v>
                </c:pt>
                <c:pt idx="7" formatCode="0">
                  <c:v>13.82</c:v>
                </c:pt>
                <c:pt idx="9" formatCode="0">
                  <c:v>8.1999999999999993</c:v>
                </c:pt>
                <c:pt idx="10" formatCode="0">
                  <c:v>4.75</c:v>
                </c:pt>
                <c:pt idx="11" formatCode="0">
                  <c:v>7.55</c:v>
                </c:pt>
                <c:pt idx="13" formatCode="0">
                  <c:v>6.3829787229999999</c:v>
                </c:pt>
              </c:numCache>
            </c:numRef>
          </c:val>
          <c:extLst>
            <c:ext xmlns:c16="http://schemas.microsoft.com/office/drawing/2014/chart" uri="{C3380CC4-5D6E-409C-BE32-E72D297353CC}">
              <c16:uniqueId val="{00000000-156E-4557-B954-8A558C458388}"/>
            </c:ext>
          </c:extLst>
        </c:ser>
        <c:ser>
          <c:idx val="4"/>
          <c:order val="4"/>
          <c:tx>
            <c:strRef>
              <c:f>Лист1!$F$1</c:f>
              <c:strCache>
                <c:ptCount val="1"/>
                <c:pt idx="0">
                  <c:v>Дуже погано</c:v>
                </c:pt>
              </c:strCache>
            </c:strRef>
          </c:tx>
          <c:invertIfNegative val="0"/>
          <c:cat>
            <c:strRef>
              <c:f>Лист1!$A$2:$A$15</c:f>
              <c:strCache>
                <c:ptCount val="14"/>
                <c:pt idx="0">
                  <c:v>Доступність та якість медичних послуг</c:v>
                </c:pt>
                <c:pt idx="1">
                  <c:v>Доступність та якість послуг харчування</c:v>
                </c:pt>
                <c:pt idx="2">
                  <c:v>Доступність та якість послуг зв'язку та Інтернет</c:v>
                </c:pt>
                <c:pt idx="3">
                  <c:v>Наявність місць проведення дозвілля та їх облаштованість</c:v>
                </c:pt>
                <c:pt idx="4">
                  <c:v>Оснащення технічними засобами навчання</c:v>
                </c:pt>
                <c:pt idx="5">
                  <c:v>Кількість місць в аудиторіях відносно кількості студентів</c:v>
                </c:pt>
                <c:pt idx="6">
                  <c:v>Ремонт, загальний стан корпусів</c:v>
                </c:pt>
                <c:pt idx="7">
                  <c:v>Лекційні та семінарські аудиторії (зручність, комфорт, мікрокліматичні умови)</c:v>
                </c:pt>
                <c:pt idx="9">
                  <c:v>Надання підтримки у пошуку стажування за кордоном</c:v>
                </c:pt>
                <c:pt idx="10">
                  <c:v>Визнання (зарахування) результатів навчання, здобутих під час навчання / проходження стажування за кордоном</c:v>
                </c:pt>
                <c:pt idx="11">
                  <c:v>Фінансова підтримка щодо навчання / проходження стажування за кордоном</c:v>
                </c:pt>
                <c:pt idx="12">
                  <c:v>Підтримка та поради щодо навчання / проходження стажування за кордоном</c:v>
                </c:pt>
                <c:pt idx="13">
                  <c:v>Привабливість запропонованих Університетом програм обміну та університетів-партнерів</c:v>
                </c:pt>
              </c:strCache>
            </c:strRef>
          </c:cat>
          <c:val>
            <c:numRef>
              <c:f>Лист1!$F$2:$F$15</c:f>
              <c:numCache>
                <c:formatCode>General</c:formatCode>
                <c:ptCount val="14"/>
                <c:pt idx="0" formatCode="0">
                  <c:v>8.6300000000000008</c:v>
                </c:pt>
                <c:pt idx="1">
                  <c:v>9.5</c:v>
                </c:pt>
                <c:pt idx="2" formatCode="0">
                  <c:v>9.07</c:v>
                </c:pt>
                <c:pt idx="3">
                  <c:v>7.99</c:v>
                </c:pt>
                <c:pt idx="4" formatCode="0">
                  <c:v>14.03</c:v>
                </c:pt>
                <c:pt idx="5" formatCode="0">
                  <c:v>3.59</c:v>
                </c:pt>
                <c:pt idx="6" formatCode="0">
                  <c:v>10.15</c:v>
                </c:pt>
                <c:pt idx="7" formatCode="0">
                  <c:v>7.99</c:v>
                </c:pt>
                <c:pt idx="9" formatCode="0">
                  <c:v>10.15</c:v>
                </c:pt>
                <c:pt idx="10" formatCode="0">
                  <c:v>5.33</c:v>
                </c:pt>
                <c:pt idx="11" formatCode="0">
                  <c:v>9.7100000000000009</c:v>
                </c:pt>
                <c:pt idx="13" formatCode="0">
                  <c:v>6.3829787229999999</c:v>
                </c:pt>
              </c:numCache>
            </c:numRef>
          </c:val>
          <c:extLst>
            <c:ext xmlns:c16="http://schemas.microsoft.com/office/drawing/2014/chart" uri="{C3380CC4-5D6E-409C-BE32-E72D297353CC}">
              <c16:uniqueId val="{00000001-156E-4557-B954-8A558C458388}"/>
            </c:ext>
          </c:extLst>
        </c:ser>
        <c:ser>
          <c:idx val="5"/>
          <c:order val="5"/>
          <c:tx>
            <c:strRef>
              <c:f>Лист1!$G$1</c:f>
              <c:strCache>
                <c:ptCount val="1"/>
                <c:pt idx="0">
                  <c:v>Утримуюсь від відповіді</c:v>
                </c:pt>
              </c:strCache>
            </c:strRef>
          </c:tx>
          <c:invertIfNegative val="0"/>
          <c:cat>
            <c:strRef>
              <c:f>Лист1!$A$2:$A$15</c:f>
              <c:strCache>
                <c:ptCount val="14"/>
                <c:pt idx="0">
                  <c:v>Доступність та якість медичних послуг</c:v>
                </c:pt>
                <c:pt idx="1">
                  <c:v>Доступність та якість послуг харчування</c:v>
                </c:pt>
                <c:pt idx="2">
                  <c:v>Доступність та якість послуг зв'язку та Інтернет</c:v>
                </c:pt>
                <c:pt idx="3">
                  <c:v>Наявність місць проведення дозвілля та їх облаштованість</c:v>
                </c:pt>
                <c:pt idx="4">
                  <c:v>Оснащення технічними засобами навчання</c:v>
                </c:pt>
                <c:pt idx="5">
                  <c:v>Кількість місць в аудиторіях відносно кількості студентів</c:v>
                </c:pt>
                <c:pt idx="6">
                  <c:v>Ремонт, загальний стан корпусів</c:v>
                </c:pt>
                <c:pt idx="7">
                  <c:v>Лекційні та семінарські аудиторії (зручність, комфорт, мікрокліматичні умови)</c:v>
                </c:pt>
                <c:pt idx="9">
                  <c:v>Надання підтримки у пошуку стажування за кордоном</c:v>
                </c:pt>
                <c:pt idx="10">
                  <c:v>Визнання (зарахування) результатів навчання, здобутих під час навчання / проходження стажування за кордоном</c:v>
                </c:pt>
                <c:pt idx="11">
                  <c:v>Фінансова підтримка щодо навчання / проходження стажування за кордоном</c:v>
                </c:pt>
                <c:pt idx="12">
                  <c:v>Підтримка та поради щодо навчання / проходження стажування за кордоном</c:v>
                </c:pt>
                <c:pt idx="13">
                  <c:v>Привабливість запропонованих Університетом програм обміну та університетів-партнерів</c:v>
                </c:pt>
              </c:strCache>
            </c:strRef>
          </c:cat>
          <c:val>
            <c:numRef>
              <c:f>Лист1!$G$2:$G$15</c:f>
              <c:numCache>
                <c:formatCode>General</c:formatCode>
                <c:ptCount val="14"/>
                <c:pt idx="0" formatCode="0">
                  <c:v>11.015000000000001</c:v>
                </c:pt>
                <c:pt idx="1">
                  <c:v>7.12</c:v>
                </c:pt>
                <c:pt idx="2" formatCode="0">
                  <c:v>2.15</c:v>
                </c:pt>
                <c:pt idx="3">
                  <c:v>2.8</c:v>
                </c:pt>
                <c:pt idx="4" formatCode="0">
                  <c:v>2.15</c:v>
                </c:pt>
                <c:pt idx="5" formatCode="0">
                  <c:v>0</c:v>
                </c:pt>
                <c:pt idx="6" formatCode="0">
                  <c:v>0.64</c:v>
                </c:pt>
                <c:pt idx="7" formatCode="0">
                  <c:v>0.43</c:v>
                </c:pt>
                <c:pt idx="9" formatCode="0">
                  <c:v>34.770000000000003</c:v>
                </c:pt>
                <c:pt idx="10" formatCode="0">
                  <c:v>40.6</c:v>
                </c:pt>
                <c:pt idx="11" formatCode="0">
                  <c:v>36.93</c:v>
                </c:pt>
                <c:pt idx="13" formatCode="0">
                  <c:v>29.787234040000001</c:v>
                </c:pt>
              </c:numCache>
            </c:numRef>
          </c:val>
          <c:extLst>
            <c:ext xmlns:c16="http://schemas.microsoft.com/office/drawing/2014/chart" uri="{C3380CC4-5D6E-409C-BE32-E72D297353CC}">
              <c16:uniqueId val="{00000000-3610-41EC-8E72-DCAC50461197}"/>
            </c:ext>
          </c:extLst>
        </c:ser>
        <c:ser>
          <c:idx val="6"/>
          <c:order val="6"/>
          <c:tx>
            <c:strRef>
              <c:f>Лист1!$H$1</c:f>
              <c:strCache>
                <c:ptCount val="1"/>
                <c:pt idx="0">
                  <c:v>Не мав можливості оцінити через дистанційне навчання</c:v>
                </c:pt>
              </c:strCache>
            </c:strRef>
          </c:tx>
          <c:invertIfNegative val="0"/>
          <c:cat>
            <c:strRef>
              <c:f>Лист1!$A$2:$A$15</c:f>
              <c:strCache>
                <c:ptCount val="14"/>
                <c:pt idx="0">
                  <c:v>Доступність та якість медичних послуг</c:v>
                </c:pt>
                <c:pt idx="1">
                  <c:v>Доступність та якість послуг харчування</c:v>
                </c:pt>
                <c:pt idx="2">
                  <c:v>Доступність та якість послуг зв'язку та Інтернет</c:v>
                </c:pt>
                <c:pt idx="3">
                  <c:v>Наявність місць проведення дозвілля та їх облаштованість</c:v>
                </c:pt>
                <c:pt idx="4">
                  <c:v>Оснащення технічними засобами навчання</c:v>
                </c:pt>
                <c:pt idx="5">
                  <c:v>Кількість місць в аудиторіях відносно кількості студентів</c:v>
                </c:pt>
                <c:pt idx="6">
                  <c:v>Ремонт, загальний стан корпусів</c:v>
                </c:pt>
                <c:pt idx="7">
                  <c:v>Лекційні та семінарські аудиторії (зручність, комфорт, мікрокліматичні умови)</c:v>
                </c:pt>
                <c:pt idx="9">
                  <c:v>Надання підтримки у пошуку стажування за кордоном</c:v>
                </c:pt>
                <c:pt idx="10">
                  <c:v>Визнання (зарахування) результатів навчання, здобутих під час навчання / проходження стажування за кордоном</c:v>
                </c:pt>
                <c:pt idx="11">
                  <c:v>Фінансова підтримка щодо навчання / проходження стажування за кордоном</c:v>
                </c:pt>
                <c:pt idx="12">
                  <c:v>Підтримка та поради щодо навчання / проходження стажування за кордоном</c:v>
                </c:pt>
                <c:pt idx="13">
                  <c:v>Привабливість запропонованих Університетом програм обміну та університетів-партнерів</c:v>
                </c:pt>
              </c:strCache>
            </c:strRef>
          </c:cat>
          <c:val>
            <c:numRef>
              <c:f>Лист1!$H$2:$H$15</c:f>
              <c:numCache>
                <c:formatCode>0</c:formatCode>
                <c:ptCount val="14"/>
                <c:pt idx="0">
                  <c:v>25.053999999999998</c:v>
                </c:pt>
                <c:pt idx="1">
                  <c:v>16.190000000000001</c:v>
                </c:pt>
                <c:pt idx="2">
                  <c:v>14.25</c:v>
                </c:pt>
                <c:pt idx="3">
                  <c:v>14.9</c:v>
                </c:pt>
                <c:pt idx="4">
                  <c:v>12.52</c:v>
                </c:pt>
                <c:pt idx="5">
                  <c:v>11.66</c:v>
                </c:pt>
                <c:pt idx="6">
                  <c:v>10.36</c:v>
                </c:pt>
                <c:pt idx="7">
                  <c:v>11.44</c:v>
                </c:pt>
              </c:numCache>
            </c:numRef>
          </c:val>
          <c:extLst>
            <c:ext xmlns:c16="http://schemas.microsoft.com/office/drawing/2014/chart" uri="{C3380CC4-5D6E-409C-BE32-E72D297353CC}">
              <c16:uniqueId val="{00000001-3610-41EC-8E72-DCAC50461197}"/>
            </c:ext>
          </c:extLst>
        </c:ser>
        <c:dLbls>
          <c:showLegendKey val="0"/>
          <c:showVal val="0"/>
          <c:showCatName val="0"/>
          <c:showSerName val="0"/>
          <c:showPercent val="0"/>
          <c:showBubbleSize val="0"/>
        </c:dLbls>
        <c:gapWidth val="150"/>
        <c:overlap val="100"/>
        <c:axId val="303371864"/>
        <c:axId val="303368728"/>
      </c:barChart>
      <c:valAx>
        <c:axId val="303368728"/>
        <c:scaling>
          <c:orientation val="minMax"/>
        </c:scaling>
        <c:delete val="0"/>
        <c:axPos val="t"/>
        <c:majorGridlines>
          <c:spPr>
            <a:ln w="9525" cap="flat" cmpd="sng" algn="ctr">
              <a:solidFill>
                <a:schemeClr val="dk1">
                  <a:lumMod val="15000"/>
                  <a:lumOff val="85000"/>
                </a:schemeClr>
              </a:solidFill>
              <a:round/>
            </a:ln>
            <a:effectLst/>
          </c:spPr>
        </c:majorGridlines>
        <c:numFmt formatCode="0%" sourceLinked="1"/>
        <c:majorTickMark val="none"/>
        <c:minorTickMark val="none"/>
        <c:tickLblPos val="nextTo"/>
        <c:spPr>
          <a:noFill/>
          <a:ln w="9525" cap="flat" cmpd="sng" algn="ctr">
            <a:solidFill>
              <a:schemeClr val="dk1">
                <a:lumMod val="15000"/>
                <a:lumOff val="85000"/>
              </a:schemeClr>
            </a:solidFill>
            <a:round/>
          </a:ln>
          <a:effectLst/>
        </c:spPr>
        <c:txPr>
          <a:bodyPr rot="-60000000" vert="horz"/>
          <a:lstStyle/>
          <a:p>
            <a:pPr>
              <a:defRPr/>
            </a:pPr>
            <a:endParaRPr lang="uk-UA"/>
          </a:p>
        </c:txPr>
        <c:crossAx val="303371864"/>
        <c:crosses val="max"/>
        <c:crossBetween val="between"/>
      </c:valAx>
      <c:catAx>
        <c:axId val="303371864"/>
        <c:scaling>
          <c:orientation val="minMax"/>
        </c:scaling>
        <c:delete val="0"/>
        <c:axPos val="l"/>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vert="horz"/>
          <a:lstStyle/>
          <a:p>
            <a:pPr>
              <a:defRPr sz="900" b="1" baseline="0"/>
            </a:pPr>
            <a:endParaRPr lang="uk-UA"/>
          </a:p>
        </c:txPr>
        <c:crossAx val="303368728"/>
        <c:crosses val="autoZero"/>
        <c:auto val="1"/>
        <c:lblAlgn val="ctr"/>
        <c:lblOffset val="100"/>
        <c:noMultiLvlLbl val="0"/>
      </c:catAx>
      <c:spPr>
        <a:pattFill prst="ltDnDiag">
          <a:fgClr>
            <a:schemeClr val="dk1">
              <a:lumMod val="15000"/>
              <a:lumOff val="85000"/>
            </a:schemeClr>
          </a:fgClr>
          <a:bgClr>
            <a:schemeClr val="lt1"/>
          </a:bgClr>
        </a:pattFill>
        <a:ln>
          <a:noFill/>
        </a:ln>
        <a:effectLst/>
      </c:spPr>
    </c:plotArea>
    <c:legend>
      <c:legendPos val="b"/>
      <c:layout>
        <c:manualLayout>
          <c:xMode val="edge"/>
          <c:yMode val="edge"/>
          <c:x val="0"/>
          <c:y val="0.91589822697470047"/>
          <c:w val="1"/>
          <c:h val="8.4101773025299489E-2"/>
        </c:manualLayout>
      </c:layout>
      <c:overlay val="1"/>
      <c:spPr>
        <a:noFill/>
        <a:ln>
          <a:noFill/>
        </a:ln>
        <a:effectLst/>
      </c:spPr>
      <c:txPr>
        <a:bodyPr rot="0" vert="horz" anchor="b" anchorCtr="1"/>
        <a:lstStyle/>
        <a:p>
          <a:pPr>
            <a:defRPr/>
          </a:pPr>
          <a:endParaRPr lang="uk-UA"/>
        </a:p>
      </c:txPr>
    </c:legend>
    <c:plotVisOnly val="1"/>
    <c:dispBlanksAs val="gap"/>
    <c:showDLblsOverMax val="0"/>
  </c:chart>
  <c:spPr>
    <a:solidFill>
      <a:schemeClr val="lt1">
        <a:alpha val="0"/>
      </a:schemeClr>
    </a:solidFill>
    <a:ln w="9525" cap="flat" cmpd="sng" algn="ctr">
      <a:noFill/>
      <a:round/>
    </a:ln>
    <a:effectLst/>
  </c:spPr>
  <c:txPr>
    <a:bodyPr/>
    <a:lstStyle/>
    <a:p>
      <a:pPr>
        <a:defRPr sz="970" baseline="0"/>
      </a:pPr>
      <a:endParaRPr lang="uk-UA"/>
    </a:p>
  </c:txPr>
  <c:externalData r:id="rId1">
    <c:autoUpdate val="0"/>
  </c:externalData>
</c: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66F2B40-EADB-4ECB-A5F9-4620A35AC4D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6A968CDA-7204-4364-9CE4-4829AEBF56E7}" type="pres">
      <dgm:prSet presAssocID="{C66F2B40-EADB-4ECB-A5F9-4620A35AC4DB}" presName="linear" presStyleCnt="0">
        <dgm:presLayoutVars>
          <dgm:dir/>
          <dgm:animLvl val="lvl"/>
          <dgm:resizeHandles val="exact"/>
        </dgm:presLayoutVars>
      </dgm:prSet>
      <dgm:spPr/>
      <dgm:t>
        <a:bodyPr/>
        <a:lstStyle/>
        <a:p>
          <a:endParaRPr lang="ru-RU"/>
        </a:p>
      </dgm:t>
    </dgm:pt>
  </dgm:ptLst>
  <dgm:cxnLst>
    <dgm:cxn modelId="{D72CD3A1-5467-4E46-93C0-05C5E57662FF}" type="presOf" srcId="{C66F2B40-EADB-4ECB-A5F9-4620A35AC4DB}" destId="{6A968CDA-7204-4364-9CE4-4829AEBF56E7}" srcOrd="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66F2B40-EADB-4ECB-A5F9-4620A35AC4D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6A968CDA-7204-4364-9CE4-4829AEBF56E7}" type="pres">
      <dgm:prSet presAssocID="{C66F2B40-EADB-4ECB-A5F9-4620A35AC4DB}" presName="linear" presStyleCnt="0">
        <dgm:presLayoutVars>
          <dgm:dir/>
          <dgm:animLvl val="lvl"/>
          <dgm:resizeHandles val="exact"/>
        </dgm:presLayoutVars>
      </dgm:prSet>
      <dgm:spPr/>
      <dgm:t>
        <a:bodyPr/>
        <a:lstStyle/>
        <a:p>
          <a:endParaRPr lang="ru-RU"/>
        </a:p>
      </dgm:t>
    </dgm:pt>
  </dgm:ptLst>
  <dgm:cxnLst>
    <dgm:cxn modelId="{1D5E952D-7540-49B1-A148-6DAB9C8FC2E3}" type="presOf" srcId="{C66F2B40-EADB-4ECB-A5F9-4620A35AC4DB}" destId="{6A968CDA-7204-4364-9CE4-4829AEBF56E7}" srcOrd="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66F2B40-EADB-4ECB-A5F9-4620A35AC4D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6A968CDA-7204-4364-9CE4-4829AEBF56E7}" type="pres">
      <dgm:prSet presAssocID="{C66F2B40-EADB-4ECB-A5F9-4620A35AC4DB}" presName="linear" presStyleCnt="0">
        <dgm:presLayoutVars>
          <dgm:dir/>
          <dgm:animLvl val="lvl"/>
          <dgm:resizeHandles val="exact"/>
        </dgm:presLayoutVars>
      </dgm:prSet>
      <dgm:spPr/>
      <dgm:t>
        <a:bodyPr/>
        <a:lstStyle/>
        <a:p>
          <a:endParaRPr lang="ru-RU"/>
        </a:p>
      </dgm:t>
    </dgm:pt>
  </dgm:ptLst>
  <dgm:cxnLst>
    <dgm:cxn modelId="{7CC54D12-70E0-4BB6-A68E-854F6D7AA59B}" type="presOf" srcId="{C66F2B40-EADB-4ECB-A5F9-4620A35AC4DB}" destId="{6A968CDA-7204-4364-9CE4-4829AEBF56E7}" srcOrd="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0.21797</cdr:x>
      <cdr:y>0.93888</cdr:y>
    </cdr:from>
    <cdr:to>
      <cdr:x>0.33132</cdr:x>
      <cdr:y>0.97912</cdr:y>
    </cdr:to>
    <cdr:sp macro="" textlink="">
      <cdr:nvSpPr>
        <cdr:cNvPr id="2" name="TextBox 1"/>
        <cdr:cNvSpPr txBox="1"/>
      </cdr:nvSpPr>
      <cdr:spPr>
        <a:xfrm xmlns:a="http://schemas.openxmlformats.org/drawingml/2006/main">
          <a:off x="1800200" y="5040560"/>
          <a:ext cx="936104" cy="216024"/>
        </a:xfrm>
        <a:prstGeom xmlns:a="http://schemas.openxmlformats.org/drawingml/2006/main" prst="rect">
          <a:avLst/>
        </a:prstGeom>
        <a:solidFill xmlns:a="http://schemas.openxmlformats.org/drawingml/2006/main">
          <a:schemeClr val="bg1"/>
        </a:solidFill>
      </cdr:spPr>
      <cdr:txBody>
        <a:bodyPr xmlns:a="http://schemas.openxmlformats.org/drawingml/2006/main" vertOverflow="clip" wrap="square" rtlCol="0"/>
        <a:lstStyle xmlns:a="http://schemas.openxmlformats.org/drawingml/2006/main"/>
        <a:p xmlns:a="http://schemas.openxmlformats.org/drawingml/2006/main">
          <a:r>
            <a:rPr lang="uk-UA" sz="1100" dirty="0" smtClean="0"/>
            <a:t>Дуже добре</a:t>
          </a:r>
          <a:endParaRPr lang="uk-UA" sz="11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19694B-1554-4433-A10C-8B6BE68C7757}" type="datetimeFigureOut">
              <a:rPr lang="ru-RU" smtClean="0"/>
              <a:t>24.09.2025</a:t>
            </a:fld>
            <a:endParaRPr lang="ru-RU"/>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E05084-C595-434F-9FCC-048347423578}" type="slidenum">
              <a:rPr lang="ru-RU" smtClean="0"/>
              <a:t>‹#›</a:t>
            </a:fld>
            <a:endParaRPr lang="ru-RU"/>
          </a:p>
        </p:txBody>
      </p:sp>
    </p:spTree>
    <p:extLst>
      <p:ext uri="{BB962C8B-B14F-4D97-AF65-F5344CB8AC3E}">
        <p14:creationId xmlns:p14="http://schemas.microsoft.com/office/powerpoint/2010/main" val="8222383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941910" y="2514601"/>
            <a:ext cx="6686549" cy="2262781"/>
          </a:xfrm>
        </p:spPr>
        <p:txBody>
          <a:bodyPr anchor="b">
            <a:normAutofit/>
          </a:bodyPr>
          <a:lstStyle>
            <a:lvl1pPr>
              <a:defRPr sz="4050"/>
            </a:lvl1pPr>
          </a:lstStyle>
          <a:p>
            <a:r>
              <a:rPr lang="ru-RU"/>
              <a:t>Образец заголовка</a:t>
            </a:r>
            <a:endParaRPr lang="en-US" dirty="0"/>
          </a:p>
        </p:txBody>
      </p:sp>
      <p:sp>
        <p:nvSpPr>
          <p:cNvPr id="3" name="Subtitle 2"/>
          <p:cNvSpPr>
            <a:spLocks noGrp="1"/>
          </p:cNvSpPr>
          <p:nvPr>
            <p:ph type="subTitle" idx="1"/>
          </p:nvPr>
        </p:nvSpPr>
        <p:spPr>
          <a:xfrm>
            <a:off x="1941910" y="4777380"/>
            <a:ext cx="6686549" cy="1126283"/>
          </a:xfrm>
        </p:spPr>
        <p:txBody>
          <a:bodyPr anchor="t"/>
          <a:lstStyle>
            <a:lvl1pPr marL="0" indent="0" algn="l">
              <a:buNone/>
              <a:defRPr>
                <a:solidFill>
                  <a:schemeClr val="tx1">
                    <a:lumMod val="65000"/>
                    <a:lumOff val="3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9EA388A9-0F4D-4499-A438-90C39AFF4487}" type="datetimeFigureOut">
              <a:rPr lang="uk-UA" smtClean="0"/>
              <a:t>24.09.2025</a:t>
            </a:fld>
            <a:endParaRPr lang="uk-UA"/>
          </a:p>
        </p:txBody>
      </p:sp>
      <p:sp>
        <p:nvSpPr>
          <p:cNvPr id="5" name="Footer Placeholder 4"/>
          <p:cNvSpPr>
            <a:spLocks noGrp="1"/>
          </p:cNvSpPr>
          <p:nvPr>
            <p:ph type="ftr" sz="quarter" idx="11"/>
          </p:nvPr>
        </p:nvSpPr>
        <p:spPr/>
        <p:txBody>
          <a:bodyPr/>
          <a:lstStyle/>
          <a:p>
            <a:endParaRPr lang="uk-UA"/>
          </a:p>
        </p:txBody>
      </p:sp>
      <p:sp>
        <p:nvSpPr>
          <p:cNvPr id="7" name="Freeform 6"/>
          <p:cNvSpPr/>
          <p:nvPr/>
        </p:nvSpPr>
        <p:spPr bwMode="auto">
          <a:xfrm>
            <a:off x="0" y="4381190"/>
            <a:ext cx="1050966" cy="663826"/>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233071" y="4530542"/>
            <a:ext cx="584825" cy="365125"/>
          </a:xfrm>
        </p:spPr>
        <p:txBody>
          <a:bodyPr/>
          <a:lstStyle/>
          <a:p>
            <a:fld id="{6CACE40B-0183-48C5-BC35-18BE2841A535}" type="slidenum">
              <a:rPr lang="uk-UA" smtClean="0"/>
              <a:t>‹#›</a:t>
            </a:fld>
            <a:endParaRPr lang="uk-UA"/>
          </a:p>
        </p:txBody>
      </p:sp>
    </p:spTree>
    <p:extLst>
      <p:ext uri="{BB962C8B-B14F-4D97-AF65-F5344CB8AC3E}">
        <p14:creationId xmlns:p14="http://schemas.microsoft.com/office/powerpoint/2010/main" val="10673900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941910" y="609600"/>
            <a:ext cx="6686549" cy="3117040"/>
          </a:xfrm>
        </p:spPr>
        <p:txBody>
          <a:bodyPr anchor="ctr">
            <a:normAutofit/>
          </a:bodyPr>
          <a:lstStyle>
            <a:lvl1pPr algn="l">
              <a:defRPr sz="3600" b="0" cap="none"/>
            </a:lvl1pPr>
          </a:lstStyle>
          <a:p>
            <a:r>
              <a:rPr lang="ru-RU"/>
              <a:t>Образец заголовка</a:t>
            </a:r>
            <a:endParaRPr lang="en-US" dirty="0"/>
          </a:p>
        </p:txBody>
      </p:sp>
      <p:sp>
        <p:nvSpPr>
          <p:cNvPr id="3" name="Text Placeholder 2"/>
          <p:cNvSpPr>
            <a:spLocks noGrp="1"/>
          </p:cNvSpPr>
          <p:nvPr>
            <p:ph type="body" idx="1"/>
          </p:nvPr>
        </p:nvSpPr>
        <p:spPr>
          <a:xfrm>
            <a:off x="1941910" y="4354046"/>
            <a:ext cx="6686549" cy="1555864"/>
          </a:xfrm>
        </p:spPr>
        <p:txBody>
          <a:bodyPr anchor="ctr">
            <a:normAutofit/>
          </a:bodyPr>
          <a:lstStyle>
            <a:lvl1pPr marL="0" indent="0" algn="l">
              <a:buNone/>
              <a:defRPr sz="135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9EA388A9-0F4D-4499-A438-90C39AFF4487}" type="datetimeFigureOut">
              <a:rPr lang="uk-UA" smtClean="0"/>
              <a:t>24.09.2025</a:t>
            </a:fld>
            <a:endParaRPr lang="uk-UA"/>
          </a:p>
        </p:txBody>
      </p:sp>
      <p:sp>
        <p:nvSpPr>
          <p:cNvPr id="5" name="Footer Placeholder 4"/>
          <p:cNvSpPr>
            <a:spLocks noGrp="1"/>
          </p:cNvSpPr>
          <p:nvPr>
            <p:ph type="ftr" sz="quarter" idx="11"/>
          </p:nvPr>
        </p:nvSpPr>
        <p:spPr/>
        <p:txBody>
          <a:bodyPr/>
          <a:lstStyle/>
          <a:p>
            <a:endParaRPr lang="uk-UA"/>
          </a:p>
        </p:txBody>
      </p:sp>
      <p:sp>
        <p:nvSpPr>
          <p:cNvPr id="9"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6CACE40B-0183-48C5-BC35-18BE2841A535}" type="slidenum">
              <a:rPr lang="uk-UA" smtClean="0"/>
              <a:t>‹#›</a:t>
            </a:fld>
            <a:endParaRPr lang="uk-UA"/>
          </a:p>
        </p:txBody>
      </p:sp>
    </p:spTree>
    <p:extLst>
      <p:ext uri="{BB962C8B-B14F-4D97-AF65-F5344CB8AC3E}">
        <p14:creationId xmlns:p14="http://schemas.microsoft.com/office/powerpoint/2010/main" val="42862132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137462" y="609600"/>
            <a:ext cx="6295445" cy="2895600"/>
          </a:xfrm>
        </p:spPr>
        <p:txBody>
          <a:bodyPr anchor="ctr">
            <a:normAutofit/>
          </a:bodyPr>
          <a:lstStyle>
            <a:lvl1pPr algn="l">
              <a:defRPr sz="36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2456259" y="3505200"/>
            <a:ext cx="5652416" cy="381000"/>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ru-RU"/>
              <a:t>Образец текста</a:t>
            </a:r>
          </a:p>
        </p:txBody>
      </p:sp>
      <p:sp>
        <p:nvSpPr>
          <p:cNvPr id="3" name="Text Placeholder 2"/>
          <p:cNvSpPr>
            <a:spLocks noGrp="1"/>
          </p:cNvSpPr>
          <p:nvPr>
            <p:ph type="body" idx="1"/>
          </p:nvPr>
        </p:nvSpPr>
        <p:spPr>
          <a:xfrm>
            <a:off x="1941910" y="4354046"/>
            <a:ext cx="6686549" cy="1555864"/>
          </a:xfrm>
        </p:spPr>
        <p:txBody>
          <a:bodyPr anchor="ctr">
            <a:normAutofit/>
          </a:bodyPr>
          <a:lstStyle>
            <a:lvl1pPr marL="0" indent="0" algn="l">
              <a:buNone/>
              <a:defRPr sz="135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9EA388A9-0F4D-4499-A438-90C39AFF4487}" type="datetimeFigureOut">
              <a:rPr lang="uk-UA" smtClean="0"/>
              <a:t>24.09.2025</a:t>
            </a:fld>
            <a:endParaRPr lang="uk-UA"/>
          </a:p>
        </p:txBody>
      </p:sp>
      <p:sp>
        <p:nvSpPr>
          <p:cNvPr id="5" name="Footer Placeholder 4"/>
          <p:cNvSpPr>
            <a:spLocks noGrp="1"/>
          </p:cNvSpPr>
          <p:nvPr>
            <p:ph type="ftr" sz="quarter" idx="11"/>
          </p:nvPr>
        </p:nvSpPr>
        <p:spPr/>
        <p:txBody>
          <a:bodyPr/>
          <a:lstStyle/>
          <a:p>
            <a:endParaRPr lang="uk-UA"/>
          </a:p>
        </p:txBody>
      </p:sp>
      <p:sp>
        <p:nvSpPr>
          <p:cNvPr id="11"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6CACE40B-0183-48C5-BC35-18BE2841A535}" type="slidenum">
              <a:rPr lang="uk-UA" smtClean="0"/>
              <a:t>‹#›</a:t>
            </a:fld>
            <a:endParaRPr lang="uk-UA"/>
          </a:p>
        </p:txBody>
      </p:sp>
      <p:sp>
        <p:nvSpPr>
          <p:cNvPr id="14" name="TextBox 13"/>
          <p:cNvSpPr txBox="1"/>
          <p:nvPr/>
        </p:nvSpPr>
        <p:spPr>
          <a:xfrm>
            <a:off x="1850739" y="648005"/>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
        <p:nvSpPr>
          <p:cNvPr id="15" name="TextBox 14"/>
          <p:cNvSpPr txBox="1"/>
          <p:nvPr/>
        </p:nvSpPr>
        <p:spPr>
          <a:xfrm>
            <a:off x="8336139" y="2905306"/>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899068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941910" y="2438401"/>
            <a:ext cx="6686550" cy="2724845"/>
          </a:xfrm>
        </p:spPr>
        <p:txBody>
          <a:bodyPr anchor="b">
            <a:normAutofit/>
          </a:bodyPr>
          <a:lstStyle>
            <a:lvl1pPr algn="l">
              <a:defRPr sz="3600" b="0"/>
            </a:lvl1pPr>
          </a:lstStyle>
          <a:p>
            <a:r>
              <a:rPr lang="ru-RU"/>
              <a:t>Образец заголовка</a:t>
            </a:r>
            <a:endParaRPr lang="en-US" dirty="0"/>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9EA388A9-0F4D-4499-A438-90C39AFF4487}" type="datetimeFigureOut">
              <a:rPr lang="uk-UA" smtClean="0"/>
              <a:t>24.09.2025</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6CACE40B-0183-48C5-BC35-18BE2841A535}" type="slidenum">
              <a:rPr lang="uk-UA" smtClean="0"/>
              <a:t>‹#›</a:t>
            </a:fld>
            <a:endParaRPr lang="uk-UA"/>
          </a:p>
        </p:txBody>
      </p:sp>
    </p:spTree>
    <p:extLst>
      <p:ext uri="{BB962C8B-B14F-4D97-AF65-F5344CB8AC3E}">
        <p14:creationId xmlns:p14="http://schemas.microsoft.com/office/powerpoint/2010/main" val="21087296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137462" y="609600"/>
            <a:ext cx="6295445" cy="2895600"/>
          </a:xfrm>
        </p:spPr>
        <p:txBody>
          <a:bodyPr anchor="ctr">
            <a:normAutofit/>
          </a:bodyPr>
          <a:lstStyle>
            <a:lvl1pPr algn="l">
              <a:defRPr sz="36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1941909" y="4343400"/>
            <a:ext cx="6686550" cy="838200"/>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ru-RU"/>
              <a:t>Образец текста</a:t>
            </a:r>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9EA388A9-0F4D-4499-A438-90C39AFF4487}" type="datetimeFigureOut">
              <a:rPr lang="uk-UA" smtClean="0"/>
              <a:t>24.09.2025</a:t>
            </a:fld>
            <a:endParaRPr lang="uk-UA"/>
          </a:p>
        </p:txBody>
      </p:sp>
      <p:sp>
        <p:nvSpPr>
          <p:cNvPr id="6" name="Footer Placeholder 5"/>
          <p:cNvSpPr>
            <a:spLocks noGrp="1"/>
          </p:cNvSpPr>
          <p:nvPr>
            <p:ph type="ftr" sz="quarter" idx="11"/>
          </p:nvPr>
        </p:nvSpPr>
        <p:spPr/>
        <p:txBody>
          <a:bodyPr/>
          <a:lstStyle/>
          <a:p>
            <a:endParaRPr lang="uk-UA"/>
          </a:p>
        </p:txBody>
      </p:sp>
      <p:sp>
        <p:nvSpPr>
          <p:cNvPr id="11"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6CACE40B-0183-48C5-BC35-18BE2841A535}" type="slidenum">
              <a:rPr lang="uk-UA" smtClean="0"/>
              <a:t>‹#›</a:t>
            </a:fld>
            <a:endParaRPr lang="uk-UA"/>
          </a:p>
        </p:txBody>
      </p:sp>
      <p:sp>
        <p:nvSpPr>
          <p:cNvPr id="17" name="TextBox 16"/>
          <p:cNvSpPr txBox="1"/>
          <p:nvPr/>
        </p:nvSpPr>
        <p:spPr>
          <a:xfrm>
            <a:off x="1850739" y="648005"/>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
        <p:nvSpPr>
          <p:cNvPr id="18" name="TextBox 17"/>
          <p:cNvSpPr txBox="1"/>
          <p:nvPr/>
        </p:nvSpPr>
        <p:spPr>
          <a:xfrm>
            <a:off x="8336139" y="2905306"/>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49928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1941910" y="627407"/>
            <a:ext cx="6686549" cy="2880020"/>
          </a:xfrm>
        </p:spPr>
        <p:txBody>
          <a:bodyPr anchor="ctr">
            <a:normAutofit/>
          </a:bodyPr>
          <a:lstStyle>
            <a:lvl1pPr algn="l">
              <a:defRPr sz="3600" b="0"/>
            </a:lvl1pPr>
          </a:lstStyle>
          <a:p>
            <a:r>
              <a:rPr lang="ru-RU"/>
              <a:t>Образец заголовка</a:t>
            </a:r>
            <a:endParaRPr lang="en-US" dirty="0"/>
          </a:p>
        </p:txBody>
      </p:sp>
      <p:sp>
        <p:nvSpPr>
          <p:cNvPr id="21" name="Text Placeholder 9"/>
          <p:cNvSpPr>
            <a:spLocks noGrp="1"/>
          </p:cNvSpPr>
          <p:nvPr>
            <p:ph type="body" sz="quarter" idx="13"/>
          </p:nvPr>
        </p:nvSpPr>
        <p:spPr>
          <a:xfrm>
            <a:off x="1941909" y="4343400"/>
            <a:ext cx="6686550" cy="838200"/>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ru-RU"/>
              <a:t>Образец текста</a:t>
            </a:r>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9EA388A9-0F4D-4499-A438-90C39AFF4487}" type="datetimeFigureOut">
              <a:rPr lang="uk-UA" smtClean="0"/>
              <a:t>24.09.2025</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6CACE40B-0183-48C5-BC35-18BE2841A535}" type="slidenum">
              <a:rPr lang="uk-UA" smtClean="0"/>
              <a:t>‹#›</a:t>
            </a:fld>
            <a:endParaRPr lang="uk-UA"/>
          </a:p>
        </p:txBody>
      </p:sp>
    </p:spTree>
    <p:extLst>
      <p:ext uri="{BB962C8B-B14F-4D97-AF65-F5344CB8AC3E}">
        <p14:creationId xmlns:p14="http://schemas.microsoft.com/office/powerpoint/2010/main" val="2521825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9EA388A9-0F4D-4499-A438-90C39AFF4487}" type="datetimeFigureOut">
              <a:rPr lang="uk-UA" smtClean="0"/>
              <a:t>24.09.2025</a:t>
            </a:fld>
            <a:endParaRPr lang="uk-UA"/>
          </a:p>
        </p:txBody>
      </p:sp>
      <p:sp>
        <p:nvSpPr>
          <p:cNvPr id="5" name="Footer Placeholder 4"/>
          <p:cNvSpPr>
            <a:spLocks noGrp="1"/>
          </p:cNvSpPr>
          <p:nvPr>
            <p:ph type="ftr" sz="quarter" idx="11"/>
          </p:nvPr>
        </p:nvSpPr>
        <p:spPr/>
        <p:txBody>
          <a:bodyPr/>
          <a:lstStyle/>
          <a:p>
            <a:endParaRPr lang="uk-UA"/>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CACE40B-0183-48C5-BC35-18BE2841A535}" type="slidenum">
              <a:rPr lang="uk-UA" smtClean="0"/>
              <a:t>‹#›</a:t>
            </a:fld>
            <a:endParaRPr lang="uk-UA"/>
          </a:p>
        </p:txBody>
      </p:sp>
    </p:spTree>
    <p:extLst>
      <p:ext uri="{BB962C8B-B14F-4D97-AF65-F5344CB8AC3E}">
        <p14:creationId xmlns:p14="http://schemas.microsoft.com/office/powerpoint/2010/main" val="2670259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1109" y="627406"/>
            <a:ext cx="1655701" cy="5283817"/>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1941909" y="627406"/>
            <a:ext cx="4857750" cy="528381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9EA388A9-0F4D-4499-A438-90C39AFF4487}" type="datetimeFigureOut">
              <a:rPr lang="uk-UA" smtClean="0"/>
              <a:t>24.09.2025</a:t>
            </a:fld>
            <a:endParaRPr lang="uk-UA"/>
          </a:p>
        </p:txBody>
      </p:sp>
      <p:sp>
        <p:nvSpPr>
          <p:cNvPr id="5" name="Footer Placeholder 4"/>
          <p:cNvSpPr>
            <a:spLocks noGrp="1"/>
          </p:cNvSpPr>
          <p:nvPr>
            <p:ph type="ftr" sz="quarter" idx="11"/>
          </p:nvPr>
        </p:nvSpPr>
        <p:spPr/>
        <p:txBody>
          <a:bodyPr/>
          <a:lstStyle/>
          <a:p>
            <a:endParaRPr lang="uk-UA"/>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CACE40B-0183-48C5-BC35-18BE2841A535}" type="slidenum">
              <a:rPr lang="uk-UA" smtClean="0"/>
              <a:t>‹#›</a:t>
            </a:fld>
            <a:endParaRPr lang="uk-UA"/>
          </a:p>
        </p:txBody>
      </p:sp>
    </p:spTree>
    <p:extLst>
      <p:ext uri="{BB962C8B-B14F-4D97-AF65-F5344CB8AC3E}">
        <p14:creationId xmlns:p14="http://schemas.microsoft.com/office/powerpoint/2010/main" val="3014541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1944694" y="624110"/>
            <a:ext cx="6683765" cy="1280890"/>
          </a:xfrm>
        </p:spPr>
        <p:txBody>
          <a:bodyPr/>
          <a:lstStyle/>
          <a:p>
            <a:r>
              <a:rPr lang="ru-RU"/>
              <a:t>Образец заголовка</a:t>
            </a:r>
            <a:endParaRPr lang="en-US" dirty="0"/>
          </a:p>
        </p:txBody>
      </p:sp>
      <p:sp>
        <p:nvSpPr>
          <p:cNvPr id="3" name="Content Placeholder 2"/>
          <p:cNvSpPr>
            <a:spLocks noGrp="1"/>
          </p:cNvSpPr>
          <p:nvPr>
            <p:ph idx="1"/>
          </p:nvPr>
        </p:nvSpPr>
        <p:spPr>
          <a:xfrm>
            <a:off x="1941909" y="2133600"/>
            <a:ext cx="6686550"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9EA388A9-0F4D-4499-A438-90C39AFF4487}" type="datetimeFigureOut">
              <a:rPr lang="uk-UA" smtClean="0"/>
              <a:t>24.09.2025</a:t>
            </a:fld>
            <a:endParaRPr lang="uk-UA"/>
          </a:p>
        </p:txBody>
      </p:sp>
      <p:sp>
        <p:nvSpPr>
          <p:cNvPr id="5" name="Footer Placeholder 4"/>
          <p:cNvSpPr>
            <a:spLocks noGrp="1"/>
          </p:cNvSpPr>
          <p:nvPr>
            <p:ph type="ftr" sz="quarter" idx="11"/>
          </p:nvPr>
        </p:nvSpPr>
        <p:spPr/>
        <p:txBody>
          <a:bodyPr/>
          <a:lstStyle/>
          <a:p>
            <a:endParaRPr lang="uk-UA"/>
          </a:p>
        </p:txBody>
      </p:sp>
      <p:sp>
        <p:nvSpPr>
          <p:cNvPr id="8" name="Freeform 11"/>
          <p:cNvSpPr/>
          <p:nvPr/>
        </p:nvSpPr>
        <p:spPr bwMode="auto">
          <a:xfrm flipV="1">
            <a:off x="-3142" y="714374"/>
            <a:ext cx="902698"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104946" y="785460"/>
            <a:ext cx="584825" cy="365125"/>
          </a:xfrm>
        </p:spPr>
        <p:txBody>
          <a:bodyPr/>
          <a:lstStyle/>
          <a:p>
            <a:fld id="{6CACE40B-0183-48C5-BC35-18BE2841A535}" type="slidenum">
              <a:rPr lang="uk-UA" smtClean="0"/>
              <a:t>‹#›</a:t>
            </a:fld>
            <a:endParaRPr lang="uk-UA"/>
          </a:p>
        </p:txBody>
      </p:sp>
    </p:spTree>
    <p:extLst>
      <p:ext uri="{BB962C8B-B14F-4D97-AF65-F5344CB8AC3E}">
        <p14:creationId xmlns:p14="http://schemas.microsoft.com/office/powerpoint/2010/main" val="3397589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941910" y="2058750"/>
            <a:ext cx="6686549" cy="1468800"/>
          </a:xfrm>
        </p:spPr>
        <p:txBody>
          <a:bodyPr anchor="b"/>
          <a:lstStyle>
            <a:lvl1pPr algn="l">
              <a:defRPr sz="3000" b="0" cap="none"/>
            </a:lvl1pPr>
          </a:lstStyle>
          <a:p>
            <a:r>
              <a:rPr lang="ru-RU"/>
              <a:t>Образец заголовка</a:t>
            </a:r>
            <a:endParaRPr lang="en-US" dirty="0"/>
          </a:p>
        </p:txBody>
      </p:sp>
      <p:sp>
        <p:nvSpPr>
          <p:cNvPr id="3" name="Text Placeholder 2"/>
          <p:cNvSpPr>
            <a:spLocks noGrp="1"/>
          </p:cNvSpPr>
          <p:nvPr>
            <p:ph type="body" idx="1"/>
          </p:nvPr>
        </p:nvSpPr>
        <p:spPr>
          <a:xfrm>
            <a:off x="1941910" y="3530129"/>
            <a:ext cx="6686549" cy="860400"/>
          </a:xfrm>
        </p:spPr>
        <p:txBody>
          <a:bodyPr anchor="t"/>
          <a:lstStyle>
            <a:lvl1pPr marL="0" indent="0" algn="l">
              <a:buNone/>
              <a:defRPr sz="150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9EA388A9-0F4D-4499-A438-90C39AFF4487}" type="datetimeFigureOut">
              <a:rPr lang="uk-UA" smtClean="0"/>
              <a:t>24.09.2025</a:t>
            </a:fld>
            <a:endParaRPr lang="uk-UA"/>
          </a:p>
        </p:txBody>
      </p:sp>
      <p:sp>
        <p:nvSpPr>
          <p:cNvPr id="5" name="Footer Placeholder 4"/>
          <p:cNvSpPr>
            <a:spLocks noGrp="1"/>
          </p:cNvSpPr>
          <p:nvPr>
            <p:ph type="ftr" sz="quarter" idx="11"/>
          </p:nvPr>
        </p:nvSpPr>
        <p:spPr/>
        <p:txBody>
          <a:bodyPr/>
          <a:lstStyle/>
          <a:p>
            <a:endParaRPr lang="uk-UA"/>
          </a:p>
        </p:txBody>
      </p:sp>
      <p:sp>
        <p:nvSpPr>
          <p:cNvPr id="9" name="Freeform 11"/>
          <p:cNvSpPr/>
          <p:nvPr/>
        </p:nvSpPr>
        <p:spPr bwMode="auto">
          <a:xfrm flipV="1">
            <a:off x="-3142" y="3178175"/>
            <a:ext cx="795820"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7409" y="3249260"/>
            <a:ext cx="584825" cy="365125"/>
          </a:xfrm>
        </p:spPr>
        <p:txBody>
          <a:bodyPr/>
          <a:lstStyle/>
          <a:p>
            <a:fld id="{6CACE40B-0183-48C5-BC35-18BE2841A535}" type="slidenum">
              <a:rPr lang="uk-UA" smtClean="0"/>
              <a:t>‹#›</a:t>
            </a:fld>
            <a:endParaRPr lang="uk-UA"/>
          </a:p>
        </p:txBody>
      </p:sp>
    </p:spTree>
    <p:extLst>
      <p:ext uri="{BB962C8B-B14F-4D97-AF65-F5344CB8AC3E}">
        <p14:creationId xmlns:p14="http://schemas.microsoft.com/office/powerpoint/2010/main" val="1874100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941909" y="2133600"/>
            <a:ext cx="3235398"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393060" y="2126222"/>
            <a:ext cx="3235398"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9EA388A9-0F4D-4499-A438-90C39AFF4487}" type="datetimeFigureOut">
              <a:rPr lang="uk-UA" smtClean="0"/>
              <a:t>24.09.2025</a:t>
            </a:fld>
            <a:endParaRPr lang="uk-UA"/>
          </a:p>
        </p:txBody>
      </p:sp>
      <p:sp>
        <p:nvSpPr>
          <p:cNvPr id="6" name="Footer Placeholder 5"/>
          <p:cNvSpPr>
            <a:spLocks noGrp="1"/>
          </p:cNvSpPr>
          <p:nvPr>
            <p:ph type="ftr" sz="quarter" idx="11"/>
          </p:nvPr>
        </p:nvSpPr>
        <p:spPr/>
        <p:txBody>
          <a:bodyPr/>
          <a:lstStyle/>
          <a:p>
            <a:endParaRPr lang="uk-UA"/>
          </a:p>
        </p:txBody>
      </p:sp>
      <p:sp>
        <p:nvSpPr>
          <p:cNvPr id="10" name="Freeform 11"/>
          <p:cNvSpPr/>
          <p:nvPr/>
        </p:nvSpPr>
        <p:spPr bwMode="auto">
          <a:xfrm flipV="1">
            <a:off x="-3141" y="714374"/>
            <a:ext cx="88488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113852" y="785460"/>
            <a:ext cx="584825" cy="365125"/>
          </a:xfrm>
        </p:spPr>
        <p:txBody>
          <a:bodyPr/>
          <a:lstStyle/>
          <a:p>
            <a:fld id="{6CACE40B-0183-48C5-BC35-18BE2841A535}" type="slidenum">
              <a:rPr lang="uk-UA" smtClean="0"/>
              <a:t>‹#›</a:t>
            </a:fld>
            <a:endParaRPr lang="uk-UA"/>
          </a:p>
        </p:txBody>
      </p:sp>
    </p:spTree>
    <p:extLst>
      <p:ext uri="{BB962C8B-B14F-4D97-AF65-F5344CB8AC3E}">
        <p14:creationId xmlns:p14="http://schemas.microsoft.com/office/powerpoint/2010/main" val="35590221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2204530" y="1972703"/>
            <a:ext cx="2994549" cy="576262"/>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4" name="Content Placeholder 3"/>
          <p:cNvSpPr>
            <a:spLocks noGrp="1"/>
          </p:cNvSpPr>
          <p:nvPr>
            <p:ph sz="half" idx="2"/>
          </p:nvPr>
        </p:nvSpPr>
        <p:spPr>
          <a:xfrm>
            <a:off x="1941909" y="2548966"/>
            <a:ext cx="3257170"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629972" y="1969475"/>
            <a:ext cx="2999251" cy="576262"/>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6" name="Content Placeholder 5"/>
          <p:cNvSpPr>
            <a:spLocks noGrp="1"/>
          </p:cNvSpPr>
          <p:nvPr>
            <p:ph sz="quarter" idx="4"/>
          </p:nvPr>
        </p:nvSpPr>
        <p:spPr>
          <a:xfrm>
            <a:off x="5375218" y="2545738"/>
            <a:ext cx="3254006"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9EA388A9-0F4D-4499-A438-90C39AFF4487}" type="datetimeFigureOut">
              <a:rPr lang="uk-UA" smtClean="0"/>
              <a:t>24.09.2025</a:t>
            </a:fld>
            <a:endParaRPr lang="uk-UA"/>
          </a:p>
        </p:txBody>
      </p:sp>
      <p:sp>
        <p:nvSpPr>
          <p:cNvPr id="8" name="Footer Placeholder 7"/>
          <p:cNvSpPr>
            <a:spLocks noGrp="1"/>
          </p:cNvSpPr>
          <p:nvPr>
            <p:ph type="ftr" sz="quarter" idx="11"/>
          </p:nvPr>
        </p:nvSpPr>
        <p:spPr/>
        <p:txBody>
          <a:bodyPr/>
          <a:lstStyle/>
          <a:p>
            <a:endParaRPr lang="uk-UA"/>
          </a:p>
        </p:txBody>
      </p:sp>
      <p:sp>
        <p:nvSpPr>
          <p:cNvPr id="12"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398860" y="787783"/>
            <a:ext cx="584825" cy="365125"/>
          </a:xfrm>
        </p:spPr>
        <p:txBody>
          <a:bodyPr/>
          <a:lstStyle/>
          <a:p>
            <a:fld id="{6CACE40B-0183-48C5-BC35-18BE2841A535}" type="slidenum">
              <a:rPr lang="uk-UA" smtClean="0"/>
              <a:t>‹#›</a:t>
            </a:fld>
            <a:endParaRPr lang="uk-UA"/>
          </a:p>
        </p:txBody>
      </p:sp>
    </p:spTree>
    <p:extLst>
      <p:ext uri="{BB962C8B-B14F-4D97-AF65-F5344CB8AC3E}">
        <p14:creationId xmlns:p14="http://schemas.microsoft.com/office/powerpoint/2010/main" val="3936935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9EA388A9-0F4D-4499-A438-90C39AFF4487}" type="datetimeFigureOut">
              <a:rPr lang="uk-UA" smtClean="0"/>
              <a:t>24.09.2025</a:t>
            </a:fld>
            <a:endParaRPr lang="uk-UA"/>
          </a:p>
        </p:txBody>
      </p:sp>
      <p:sp>
        <p:nvSpPr>
          <p:cNvPr id="4" name="Footer Placeholder 3"/>
          <p:cNvSpPr>
            <a:spLocks noGrp="1"/>
          </p:cNvSpPr>
          <p:nvPr>
            <p:ph type="ftr" sz="quarter" idx="11"/>
          </p:nvPr>
        </p:nvSpPr>
        <p:spPr/>
        <p:txBody>
          <a:bodyPr/>
          <a:lstStyle/>
          <a:p>
            <a:endParaRPr lang="uk-UA"/>
          </a:p>
        </p:txBody>
      </p:sp>
      <p:sp>
        <p:nvSpPr>
          <p:cNvPr id="7"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CACE40B-0183-48C5-BC35-18BE2841A535}" type="slidenum">
              <a:rPr lang="uk-UA" smtClean="0"/>
              <a:t>‹#›</a:t>
            </a:fld>
            <a:endParaRPr lang="uk-UA"/>
          </a:p>
        </p:txBody>
      </p:sp>
    </p:spTree>
    <p:extLst>
      <p:ext uri="{BB962C8B-B14F-4D97-AF65-F5344CB8AC3E}">
        <p14:creationId xmlns:p14="http://schemas.microsoft.com/office/powerpoint/2010/main" val="31264327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A388A9-0F4D-4499-A438-90C39AFF4487}" type="datetimeFigureOut">
              <a:rPr lang="uk-UA" smtClean="0"/>
              <a:t>24.09.2025</a:t>
            </a:fld>
            <a:endParaRPr lang="uk-UA"/>
          </a:p>
        </p:txBody>
      </p:sp>
      <p:sp>
        <p:nvSpPr>
          <p:cNvPr id="3" name="Footer Placeholder 2"/>
          <p:cNvSpPr>
            <a:spLocks noGrp="1"/>
          </p:cNvSpPr>
          <p:nvPr>
            <p:ph type="ftr" sz="quarter" idx="11"/>
          </p:nvPr>
        </p:nvSpPr>
        <p:spPr/>
        <p:txBody>
          <a:bodyPr/>
          <a:lstStyle/>
          <a:p>
            <a:endParaRPr lang="uk-UA"/>
          </a:p>
        </p:txBody>
      </p:sp>
      <p:sp>
        <p:nvSpPr>
          <p:cNvPr id="6"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CACE40B-0183-48C5-BC35-18BE2841A535}" type="slidenum">
              <a:rPr lang="uk-UA" smtClean="0"/>
              <a:t>‹#›</a:t>
            </a:fld>
            <a:endParaRPr lang="uk-UA"/>
          </a:p>
        </p:txBody>
      </p:sp>
    </p:spTree>
    <p:extLst>
      <p:ext uri="{BB962C8B-B14F-4D97-AF65-F5344CB8AC3E}">
        <p14:creationId xmlns:p14="http://schemas.microsoft.com/office/powerpoint/2010/main" val="306540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941910" y="446088"/>
            <a:ext cx="2628899" cy="976312"/>
          </a:xfrm>
        </p:spPr>
        <p:txBody>
          <a:bodyPr anchor="b"/>
          <a:lstStyle>
            <a:lvl1pPr algn="l">
              <a:defRPr sz="1500" b="0"/>
            </a:lvl1pPr>
          </a:lstStyle>
          <a:p>
            <a:r>
              <a:rPr lang="ru-RU"/>
              <a:t>Образец заголовка</a:t>
            </a:r>
            <a:endParaRPr lang="en-US" dirty="0"/>
          </a:p>
        </p:txBody>
      </p:sp>
      <p:sp>
        <p:nvSpPr>
          <p:cNvPr id="3" name="Content Placeholder 2"/>
          <p:cNvSpPr>
            <a:spLocks noGrp="1"/>
          </p:cNvSpPr>
          <p:nvPr>
            <p:ph idx="1"/>
          </p:nvPr>
        </p:nvSpPr>
        <p:spPr>
          <a:xfrm>
            <a:off x="4742259" y="446089"/>
            <a:ext cx="3886200" cy="5414963"/>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941910" y="1598613"/>
            <a:ext cx="2628899" cy="4262436"/>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ru-RU"/>
              <a:t>Образец текста</a:t>
            </a:r>
          </a:p>
        </p:txBody>
      </p:sp>
      <p:sp>
        <p:nvSpPr>
          <p:cNvPr id="5" name="Date Placeholder 4"/>
          <p:cNvSpPr>
            <a:spLocks noGrp="1"/>
          </p:cNvSpPr>
          <p:nvPr>
            <p:ph type="dt" sz="half" idx="10"/>
          </p:nvPr>
        </p:nvSpPr>
        <p:spPr/>
        <p:txBody>
          <a:bodyPr/>
          <a:lstStyle/>
          <a:p>
            <a:fld id="{9EA388A9-0F4D-4499-A438-90C39AFF4487}" type="datetimeFigureOut">
              <a:rPr lang="uk-UA" smtClean="0"/>
              <a:t>24.09.2025</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CACE40B-0183-48C5-BC35-18BE2841A535}" type="slidenum">
              <a:rPr lang="uk-UA" smtClean="0"/>
              <a:t>‹#›</a:t>
            </a:fld>
            <a:endParaRPr lang="uk-UA"/>
          </a:p>
        </p:txBody>
      </p:sp>
    </p:spTree>
    <p:extLst>
      <p:ext uri="{BB962C8B-B14F-4D97-AF65-F5344CB8AC3E}">
        <p14:creationId xmlns:p14="http://schemas.microsoft.com/office/powerpoint/2010/main" val="975226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941910" y="4800600"/>
            <a:ext cx="6686550" cy="566738"/>
          </a:xfrm>
        </p:spPr>
        <p:txBody>
          <a:bodyPr anchor="b">
            <a:normAutofit/>
          </a:bodyPr>
          <a:lstStyle>
            <a:lvl1pPr algn="l">
              <a:defRPr sz="18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1941909" y="634965"/>
            <a:ext cx="6686550" cy="3854970"/>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ru-RU"/>
              <a:t>Вставка рисунка</a:t>
            </a:r>
            <a:endParaRPr lang="en-US" dirty="0"/>
          </a:p>
        </p:txBody>
      </p:sp>
      <p:sp>
        <p:nvSpPr>
          <p:cNvPr id="4" name="Text Placeholder 3"/>
          <p:cNvSpPr>
            <a:spLocks noGrp="1"/>
          </p:cNvSpPr>
          <p:nvPr>
            <p:ph type="body" sz="half" idx="2"/>
          </p:nvPr>
        </p:nvSpPr>
        <p:spPr>
          <a:xfrm>
            <a:off x="1941910" y="5367338"/>
            <a:ext cx="6686550" cy="493712"/>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ru-RU"/>
              <a:t>Образец текста</a:t>
            </a:r>
          </a:p>
        </p:txBody>
      </p:sp>
      <p:sp>
        <p:nvSpPr>
          <p:cNvPr id="5" name="Date Placeholder 4"/>
          <p:cNvSpPr>
            <a:spLocks noGrp="1"/>
          </p:cNvSpPr>
          <p:nvPr>
            <p:ph type="dt" sz="half" idx="10"/>
          </p:nvPr>
        </p:nvSpPr>
        <p:spPr/>
        <p:txBody>
          <a:bodyPr/>
          <a:lstStyle/>
          <a:p>
            <a:fld id="{9EA388A9-0F4D-4499-A438-90C39AFF4487}" type="datetimeFigureOut">
              <a:rPr lang="uk-UA" smtClean="0"/>
              <a:t>24.09.2025</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6CACE40B-0183-48C5-BC35-18BE2841A535}" type="slidenum">
              <a:rPr lang="uk-UA" smtClean="0"/>
              <a:t>‹#›</a:t>
            </a:fld>
            <a:endParaRPr lang="uk-UA"/>
          </a:p>
        </p:txBody>
      </p:sp>
    </p:spTree>
    <p:extLst>
      <p:ext uri="{BB962C8B-B14F-4D97-AF65-F5344CB8AC3E}">
        <p14:creationId xmlns:p14="http://schemas.microsoft.com/office/powerpoint/2010/main" val="18685756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jp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pic>
        <p:nvPicPr>
          <p:cNvPr id="8" name="Рисунок 7"/>
          <p:cNvPicPr>
            <a:picLocks noChangeAspect="1"/>
          </p:cNvPicPr>
          <p:nvPr/>
        </p:nvPicPr>
        <p:blipFill rotWithShape="1">
          <a:blip r:embed="rId19">
            <a:extLst>
              <a:ext uri="{28A0092B-C50C-407E-A947-70E740481C1C}">
                <a14:useLocalDpi xmlns:a14="http://schemas.microsoft.com/office/drawing/2010/main" val="0"/>
              </a:ext>
            </a:extLst>
          </a:blip>
          <a:srcRect l="24090" t="21491" r="64368" b="67152"/>
          <a:stretch/>
        </p:blipFill>
        <p:spPr>
          <a:xfrm>
            <a:off x="149534" y="7370"/>
            <a:ext cx="855026" cy="630595"/>
          </a:xfrm>
          <a:prstGeom prst="rect">
            <a:avLst/>
          </a:prstGeom>
        </p:spPr>
      </p:pic>
      <p:grpSp>
        <p:nvGrpSpPr>
          <p:cNvPr id="10" name="Group 9"/>
          <p:cNvGrpSpPr/>
          <p:nvPr/>
        </p:nvGrpSpPr>
        <p:grpSpPr>
          <a:xfrm>
            <a:off x="131597" y="4725197"/>
            <a:ext cx="9001563" cy="2314544"/>
            <a:chOff x="6752017" y="3978456"/>
            <a:chExt cx="9944343" cy="1917716"/>
          </a:xfrm>
        </p:grpSpPr>
        <p:sp>
          <p:nvSpPr>
            <p:cNvPr id="15" name="Freeform 31"/>
            <p:cNvSpPr/>
            <p:nvPr/>
          </p:nvSpPr>
          <p:spPr bwMode="auto">
            <a:xfrm rot="19657871">
              <a:off x="16239786" y="4776261"/>
              <a:ext cx="260574" cy="1041454"/>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8" name="Freeform 34"/>
            <p:cNvSpPr/>
            <p:nvPr/>
          </p:nvSpPr>
          <p:spPr bwMode="auto">
            <a:xfrm rot="13907130">
              <a:off x="15274356" y="4474169"/>
              <a:ext cx="899965" cy="1944042"/>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4" name="Freeform 30"/>
            <p:cNvSpPr/>
            <p:nvPr/>
          </p:nvSpPr>
          <p:spPr bwMode="auto">
            <a:xfrm>
              <a:off x="6752017" y="3978456"/>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grpSp>
      <p:sp>
        <p:nvSpPr>
          <p:cNvPr id="7" name="Rectangle 6"/>
          <p:cNvSpPr/>
          <p:nvPr/>
        </p:nvSpPr>
        <p:spPr>
          <a:xfrm>
            <a:off x="1" y="-786"/>
            <a:ext cx="368730" cy="6868013"/>
          </a:xfrm>
          <a:custGeom>
            <a:avLst/>
            <a:gdLst>
              <a:gd name="connsiteX0" fmla="*/ 0 w 182880"/>
              <a:gd name="connsiteY0" fmla="*/ 0 h 6858000"/>
              <a:gd name="connsiteX1" fmla="*/ 182880 w 182880"/>
              <a:gd name="connsiteY1" fmla="*/ 0 h 6858000"/>
              <a:gd name="connsiteX2" fmla="*/ 182880 w 182880"/>
              <a:gd name="connsiteY2" fmla="*/ 6858000 h 6858000"/>
              <a:gd name="connsiteX3" fmla="*/ 0 w 182880"/>
              <a:gd name="connsiteY3" fmla="*/ 6858000 h 6858000"/>
              <a:gd name="connsiteX4" fmla="*/ 0 w 182880"/>
              <a:gd name="connsiteY4" fmla="*/ 0 h 6858000"/>
              <a:gd name="connsiteX0" fmla="*/ 0 w 479763"/>
              <a:gd name="connsiteY0" fmla="*/ 0 h 6858000"/>
              <a:gd name="connsiteX1" fmla="*/ 479763 w 479763"/>
              <a:gd name="connsiteY1" fmla="*/ 249382 h 6858000"/>
              <a:gd name="connsiteX2" fmla="*/ 182880 w 479763"/>
              <a:gd name="connsiteY2" fmla="*/ 6858000 h 6858000"/>
              <a:gd name="connsiteX3" fmla="*/ 0 w 479763"/>
              <a:gd name="connsiteY3" fmla="*/ 6858000 h 6858000"/>
              <a:gd name="connsiteX4" fmla="*/ 0 w 479763"/>
              <a:gd name="connsiteY4" fmla="*/ 0 h 6858000"/>
              <a:gd name="connsiteX0" fmla="*/ 0 w 503514"/>
              <a:gd name="connsiteY0" fmla="*/ 0 h 6858000"/>
              <a:gd name="connsiteX1" fmla="*/ 503514 w 503514"/>
              <a:gd name="connsiteY1" fmla="*/ 581891 h 6858000"/>
              <a:gd name="connsiteX2" fmla="*/ 182880 w 503514"/>
              <a:gd name="connsiteY2" fmla="*/ 6858000 h 6858000"/>
              <a:gd name="connsiteX3" fmla="*/ 0 w 503514"/>
              <a:gd name="connsiteY3" fmla="*/ 6858000 h 6858000"/>
              <a:gd name="connsiteX4" fmla="*/ 0 w 503514"/>
              <a:gd name="connsiteY4" fmla="*/ 0 h 6858000"/>
              <a:gd name="connsiteX0" fmla="*/ 0 w 574766"/>
              <a:gd name="connsiteY0" fmla="*/ 0 h 6858000"/>
              <a:gd name="connsiteX1" fmla="*/ 574766 w 574766"/>
              <a:gd name="connsiteY1" fmla="*/ 688769 h 6858000"/>
              <a:gd name="connsiteX2" fmla="*/ 182880 w 574766"/>
              <a:gd name="connsiteY2" fmla="*/ 6858000 h 6858000"/>
              <a:gd name="connsiteX3" fmla="*/ 0 w 574766"/>
              <a:gd name="connsiteY3" fmla="*/ 6858000 h 6858000"/>
              <a:gd name="connsiteX4" fmla="*/ 0 w 574766"/>
              <a:gd name="connsiteY4" fmla="*/ 0 h 6858000"/>
              <a:gd name="connsiteX0" fmla="*/ 0 w 408512"/>
              <a:gd name="connsiteY0" fmla="*/ 0 h 6858000"/>
              <a:gd name="connsiteX1" fmla="*/ 408512 w 408512"/>
              <a:gd name="connsiteY1" fmla="*/ 546265 h 6858000"/>
              <a:gd name="connsiteX2" fmla="*/ 182880 w 408512"/>
              <a:gd name="connsiteY2" fmla="*/ 6858000 h 6858000"/>
              <a:gd name="connsiteX3" fmla="*/ 0 w 408512"/>
              <a:gd name="connsiteY3" fmla="*/ 6858000 h 6858000"/>
              <a:gd name="connsiteX4" fmla="*/ 0 w 408512"/>
              <a:gd name="connsiteY4" fmla="*/ 0 h 6858000"/>
              <a:gd name="connsiteX0" fmla="*/ 0 w 408512"/>
              <a:gd name="connsiteY0" fmla="*/ 0 h 6774873"/>
              <a:gd name="connsiteX1" fmla="*/ 408512 w 408512"/>
              <a:gd name="connsiteY1" fmla="*/ 463138 h 6774873"/>
              <a:gd name="connsiteX2" fmla="*/ 182880 w 408512"/>
              <a:gd name="connsiteY2" fmla="*/ 6774873 h 6774873"/>
              <a:gd name="connsiteX3" fmla="*/ 0 w 408512"/>
              <a:gd name="connsiteY3" fmla="*/ 6774873 h 6774873"/>
              <a:gd name="connsiteX4" fmla="*/ 0 w 408512"/>
              <a:gd name="connsiteY4" fmla="*/ 0 h 6774873"/>
              <a:gd name="connsiteX0" fmla="*/ 0 w 454757"/>
              <a:gd name="connsiteY0" fmla="*/ 0 h 6774873"/>
              <a:gd name="connsiteX1" fmla="*/ 454757 w 454757"/>
              <a:gd name="connsiteY1" fmla="*/ 475013 h 6774873"/>
              <a:gd name="connsiteX2" fmla="*/ 182880 w 454757"/>
              <a:gd name="connsiteY2" fmla="*/ 6774873 h 6774873"/>
              <a:gd name="connsiteX3" fmla="*/ 0 w 454757"/>
              <a:gd name="connsiteY3" fmla="*/ 6774873 h 6774873"/>
              <a:gd name="connsiteX4" fmla="*/ 0 w 454757"/>
              <a:gd name="connsiteY4" fmla="*/ 0 h 6774873"/>
              <a:gd name="connsiteX0" fmla="*/ 0 w 454757"/>
              <a:gd name="connsiteY0" fmla="*/ 0 h 6774873"/>
              <a:gd name="connsiteX1" fmla="*/ 454757 w 454757"/>
              <a:gd name="connsiteY1" fmla="*/ 639013 h 6774873"/>
              <a:gd name="connsiteX2" fmla="*/ 182880 w 454757"/>
              <a:gd name="connsiteY2" fmla="*/ 6774873 h 6774873"/>
              <a:gd name="connsiteX3" fmla="*/ 0 w 454757"/>
              <a:gd name="connsiteY3" fmla="*/ 6774873 h 6774873"/>
              <a:gd name="connsiteX4" fmla="*/ 0 w 454757"/>
              <a:gd name="connsiteY4" fmla="*/ 0 h 6774873"/>
              <a:gd name="connsiteX0" fmla="*/ 0 w 466013"/>
              <a:gd name="connsiteY0" fmla="*/ 0 h 6774873"/>
              <a:gd name="connsiteX1" fmla="*/ 466013 w 466013"/>
              <a:gd name="connsiteY1" fmla="*/ 674156 h 6774873"/>
              <a:gd name="connsiteX2" fmla="*/ 182880 w 466013"/>
              <a:gd name="connsiteY2" fmla="*/ 6774873 h 6774873"/>
              <a:gd name="connsiteX3" fmla="*/ 0 w 466013"/>
              <a:gd name="connsiteY3" fmla="*/ 6774873 h 6774873"/>
              <a:gd name="connsiteX4" fmla="*/ 0 w 466013"/>
              <a:gd name="connsiteY4" fmla="*/ 0 h 67748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6013" h="6774873">
                <a:moveTo>
                  <a:pt x="0" y="0"/>
                </a:moveTo>
                <a:lnTo>
                  <a:pt x="466013" y="674156"/>
                </a:lnTo>
                <a:lnTo>
                  <a:pt x="182880" y="6774873"/>
                </a:lnTo>
                <a:lnTo>
                  <a:pt x="0" y="6774873"/>
                </a:lnTo>
                <a:lnTo>
                  <a:pt x="0" y="0"/>
                </a:lnTo>
                <a:close/>
              </a:path>
            </a:pathLst>
          </a:cu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483693" y="55688"/>
            <a:ext cx="6683765" cy="1280890"/>
          </a:xfrm>
          <a:prstGeom prst="rect">
            <a:avLst/>
          </a:prstGeom>
        </p:spPr>
        <p:txBody>
          <a:bodyPr vert="horz" lIns="91440" tIns="45720" rIns="91440" bIns="45720" rtlCol="0" anchor="t">
            <a:normAutofit/>
          </a:bodyPr>
          <a:lstStyle/>
          <a:p>
            <a:r>
              <a:rPr lang="ru-RU" dirty="0"/>
              <a:t>Образец заголовка</a:t>
            </a:r>
            <a:endParaRPr lang="en-US" dirty="0"/>
          </a:p>
        </p:txBody>
      </p:sp>
      <p:sp>
        <p:nvSpPr>
          <p:cNvPr id="3" name="Text Placeholder 2"/>
          <p:cNvSpPr>
            <a:spLocks noGrp="1"/>
          </p:cNvSpPr>
          <p:nvPr>
            <p:ph type="body" idx="1"/>
          </p:nvPr>
        </p:nvSpPr>
        <p:spPr>
          <a:xfrm>
            <a:off x="1349353" y="1699350"/>
            <a:ext cx="6686550" cy="3886200"/>
          </a:xfrm>
          <a:prstGeom prst="rect">
            <a:avLst/>
          </a:prstGeom>
        </p:spPr>
        <p:txBody>
          <a:bodyPr vert="horz" lIns="91440" tIns="45720" rIns="91440" bIns="45720" rtlCol="0">
            <a:normAutofit/>
          </a:body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endParaRPr lang="en-US" dirty="0"/>
          </a:p>
        </p:txBody>
      </p:sp>
      <p:sp>
        <p:nvSpPr>
          <p:cNvPr id="4" name="Date Placeholder 3"/>
          <p:cNvSpPr>
            <a:spLocks noGrp="1"/>
          </p:cNvSpPr>
          <p:nvPr>
            <p:ph type="dt" sz="half" idx="2"/>
          </p:nvPr>
        </p:nvSpPr>
        <p:spPr>
          <a:xfrm>
            <a:off x="7406487" y="6418534"/>
            <a:ext cx="859712" cy="370396"/>
          </a:xfrm>
          <a:prstGeom prst="rect">
            <a:avLst/>
          </a:prstGeom>
        </p:spPr>
        <p:txBody>
          <a:bodyPr vert="horz" lIns="91440" tIns="45720" rIns="91440" bIns="45720" rtlCol="0" anchor="ctr"/>
          <a:lstStyle>
            <a:lvl1pPr algn="r">
              <a:defRPr sz="675">
                <a:solidFill>
                  <a:srgbClr val="002060"/>
                </a:solidFill>
              </a:defRPr>
            </a:lvl1pPr>
          </a:lstStyle>
          <a:p>
            <a:fld id="{9EA388A9-0F4D-4499-A438-90C39AFF4487}" type="datetimeFigureOut">
              <a:rPr lang="uk-UA" smtClean="0"/>
              <a:t>24.09.2025</a:t>
            </a:fld>
            <a:endParaRPr lang="uk-UA"/>
          </a:p>
        </p:txBody>
      </p:sp>
      <p:sp>
        <p:nvSpPr>
          <p:cNvPr id="5" name="Footer Placeholder 4"/>
          <p:cNvSpPr>
            <a:spLocks noGrp="1"/>
          </p:cNvSpPr>
          <p:nvPr>
            <p:ph type="ftr" sz="quarter" idx="3"/>
          </p:nvPr>
        </p:nvSpPr>
        <p:spPr>
          <a:xfrm>
            <a:off x="608816" y="6390894"/>
            <a:ext cx="5714999" cy="365125"/>
          </a:xfrm>
          <a:prstGeom prst="rect">
            <a:avLst/>
          </a:prstGeom>
        </p:spPr>
        <p:txBody>
          <a:bodyPr vert="horz" lIns="91440" tIns="45720" rIns="91440" bIns="45720" rtlCol="0" anchor="ctr"/>
          <a:lstStyle>
            <a:lvl1pPr algn="l">
              <a:defRPr sz="675">
                <a:solidFill>
                  <a:schemeClr val="tx1">
                    <a:tint val="75000"/>
                  </a:schemeClr>
                </a:solidFill>
              </a:defRPr>
            </a:lvl1pPr>
          </a:lstStyle>
          <a:p>
            <a:endParaRPr lang="uk-UA"/>
          </a:p>
        </p:txBody>
      </p:sp>
      <p:sp>
        <p:nvSpPr>
          <p:cNvPr id="6" name="Slide Number Placeholder 5"/>
          <p:cNvSpPr>
            <a:spLocks noGrp="1"/>
          </p:cNvSpPr>
          <p:nvPr>
            <p:ph type="sldNum" sz="quarter" idx="4"/>
          </p:nvPr>
        </p:nvSpPr>
        <p:spPr bwMode="gray">
          <a:xfrm>
            <a:off x="398860" y="787783"/>
            <a:ext cx="584825" cy="365125"/>
          </a:xfrm>
          <a:prstGeom prst="rect">
            <a:avLst/>
          </a:prstGeom>
        </p:spPr>
        <p:txBody>
          <a:bodyPr vert="horz" lIns="91440" tIns="45720" rIns="91440" bIns="45720" rtlCol="0" anchor="ctr"/>
          <a:lstStyle>
            <a:lvl1pPr algn="r">
              <a:defRPr sz="1500">
                <a:solidFill>
                  <a:srgbClr val="FEFFFF"/>
                </a:solidFill>
              </a:defRPr>
            </a:lvl1pPr>
          </a:lstStyle>
          <a:p>
            <a:fld id="{6CACE40B-0183-48C5-BC35-18BE2841A535}" type="slidenum">
              <a:rPr lang="uk-UA" smtClean="0"/>
              <a:t>‹#›</a:t>
            </a:fld>
            <a:endParaRPr lang="uk-UA"/>
          </a:p>
        </p:txBody>
      </p:sp>
      <p:sp>
        <p:nvSpPr>
          <p:cNvPr id="36" name="Rectangle 6"/>
          <p:cNvSpPr/>
          <p:nvPr/>
        </p:nvSpPr>
        <p:spPr>
          <a:xfrm>
            <a:off x="16776" y="581968"/>
            <a:ext cx="179465" cy="6271285"/>
          </a:xfrm>
          <a:custGeom>
            <a:avLst/>
            <a:gdLst>
              <a:gd name="connsiteX0" fmla="*/ 0 w 182880"/>
              <a:gd name="connsiteY0" fmla="*/ 0 h 6858000"/>
              <a:gd name="connsiteX1" fmla="*/ 182880 w 182880"/>
              <a:gd name="connsiteY1" fmla="*/ 0 h 6858000"/>
              <a:gd name="connsiteX2" fmla="*/ 182880 w 182880"/>
              <a:gd name="connsiteY2" fmla="*/ 6858000 h 6858000"/>
              <a:gd name="connsiteX3" fmla="*/ 0 w 182880"/>
              <a:gd name="connsiteY3" fmla="*/ 6858000 h 6858000"/>
              <a:gd name="connsiteX4" fmla="*/ 0 w 182880"/>
              <a:gd name="connsiteY4" fmla="*/ 0 h 6858000"/>
              <a:gd name="connsiteX0" fmla="*/ 0 w 479763"/>
              <a:gd name="connsiteY0" fmla="*/ 0 h 6858000"/>
              <a:gd name="connsiteX1" fmla="*/ 479763 w 479763"/>
              <a:gd name="connsiteY1" fmla="*/ 249382 h 6858000"/>
              <a:gd name="connsiteX2" fmla="*/ 182880 w 479763"/>
              <a:gd name="connsiteY2" fmla="*/ 6858000 h 6858000"/>
              <a:gd name="connsiteX3" fmla="*/ 0 w 479763"/>
              <a:gd name="connsiteY3" fmla="*/ 6858000 h 6858000"/>
              <a:gd name="connsiteX4" fmla="*/ 0 w 479763"/>
              <a:gd name="connsiteY4" fmla="*/ 0 h 6858000"/>
              <a:gd name="connsiteX0" fmla="*/ 0 w 503514"/>
              <a:gd name="connsiteY0" fmla="*/ 0 h 6858000"/>
              <a:gd name="connsiteX1" fmla="*/ 503514 w 503514"/>
              <a:gd name="connsiteY1" fmla="*/ 581891 h 6858000"/>
              <a:gd name="connsiteX2" fmla="*/ 182880 w 503514"/>
              <a:gd name="connsiteY2" fmla="*/ 6858000 h 6858000"/>
              <a:gd name="connsiteX3" fmla="*/ 0 w 503514"/>
              <a:gd name="connsiteY3" fmla="*/ 6858000 h 6858000"/>
              <a:gd name="connsiteX4" fmla="*/ 0 w 503514"/>
              <a:gd name="connsiteY4" fmla="*/ 0 h 6858000"/>
              <a:gd name="connsiteX0" fmla="*/ 0 w 709029"/>
              <a:gd name="connsiteY0" fmla="*/ 0 h 6858000"/>
              <a:gd name="connsiteX1" fmla="*/ 709029 w 709029"/>
              <a:gd name="connsiteY1" fmla="*/ 413069 h 6858000"/>
              <a:gd name="connsiteX2" fmla="*/ 182880 w 709029"/>
              <a:gd name="connsiteY2" fmla="*/ 6858000 h 6858000"/>
              <a:gd name="connsiteX3" fmla="*/ 0 w 709029"/>
              <a:gd name="connsiteY3" fmla="*/ 6858000 h 6858000"/>
              <a:gd name="connsiteX4" fmla="*/ 0 w 709029"/>
              <a:gd name="connsiteY4" fmla="*/ 0 h 6858000"/>
              <a:gd name="connsiteX0" fmla="*/ 0 w 591590"/>
              <a:gd name="connsiteY0" fmla="*/ 0 h 6858000"/>
              <a:gd name="connsiteX1" fmla="*/ 591590 w 591590"/>
              <a:gd name="connsiteY1" fmla="*/ 374110 h 6858000"/>
              <a:gd name="connsiteX2" fmla="*/ 182880 w 591590"/>
              <a:gd name="connsiteY2" fmla="*/ 6858000 h 6858000"/>
              <a:gd name="connsiteX3" fmla="*/ 0 w 591590"/>
              <a:gd name="connsiteY3" fmla="*/ 6858000 h 6858000"/>
              <a:gd name="connsiteX4" fmla="*/ 0 w 59159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1590" h="6858000">
                <a:moveTo>
                  <a:pt x="0" y="0"/>
                </a:moveTo>
                <a:lnTo>
                  <a:pt x="591590" y="374110"/>
                </a:lnTo>
                <a:lnTo>
                  <a:pt x="182880" y="6858000"/>
                </a:lnTo>
                <a:lnTo>
                  <a:pt x="0" y="6858000"/>
                </a:lnTo>
                <a:lnTo>
                  <a:pt x="0" y="0"/>
                </a:lnTo>
                <a:close/>
              </a:path>
            </a:pathLst>
          </a:custGeom>
          <a:solidFill>
            <a:schemeClr val="bg1"/>
          </a:solidFill>
          <a:ln>
            <a:noFill/>
          </a:ln>
          <a:effectLst/>
        </p:spPr>
        <p:style>
          <a:lnRef idx="1">
            <a:schemeClr val="accent1"/>
          </a:lnRef>
          <a:fillRef idx="3">
            <a:schemeClr val="accent1"/>
          </a:fillRef>
          <a:effectRef idx="2">
            <a:schemeClr val="accent1"/>
          </a:effectRef>
          <a:fontRef idx="minor">
            <a:schemeClr val="lt1"/>
          </a:fontRef>
        </p:style>
      </p:sp>
      <p:grpSp>
        <p:nvGrpSpPr>
          <p:cNvPr id="23" name="Group 22"/>
          <p:cNvGrpSpPr/>
          <p:nvPr/>
        </p:nvGrpSpPr>
        <p:grpSpPr>
          <a:xfrm>
            <a:off x="54916" y="0"/>
            <a:ext cx="9012800" cy="6889130"/>
            <a:chOff x="2342848" y="285750"/>
            <a:chExt cx="10235936" cy="5991667"/>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rot="2471147">
              <a:off x="2699388" y="4363362"/>
              <a:ext cx="323204" cy="1875970"/>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2375680" y="4953779"/>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12416859" y="5013662"/>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2342848" y="2829367"/>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grpSp>
      <p:pic>
        <p:nvPicPr>
          <p:cNvPr id="9" name="Рисунок 8"/>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8401729" y="1"/>
            <a:ext cx="742271" cy="836889"/>
          </a:xfrm>
          <a:prstGeom prst="rect">
            <a:avLst/>
          </a:prstGeom>
        </p:spPr>
      </p:pic>
    </p:spTree>
    <p:extLst>
      <p:ext uri="{BB962C8B-B14F-4D97-AF65-F5344CB8AC3E}">
        <p14:creationId xmlns:p14="http://schemas.microsoft.com/office/powerpoint/2010/main" val="13234095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342900" rtl="0" eaLnBrk="1" latinLnBrk="0" hangingPunct="1">
        <a:spcBef>
          <a:spcPct val="0"/>
        </a:spcBef>
        <a:buNone/>
        <a:defRPr sz="2700" kern="1200">
          <a:solidFill>
            <a:srgbClr val="002060"/>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ts val="750"/>
        </a:spcBef>
        <a:spcAft>
          <a:spcPts val="0"/>
        </a:spcAft>
        <a:buClr>
          <a:schemeClr val="accent1"/>
        </a:buClr>
        <a:buFont typeface="Wingdings 3" charset="2"/>
        <a:buChar char=""/>
        <a:defRPr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Font typeface="Wingdings 3" charset="2"/>
        <a:buChar char=""/>
        <a:defRPr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themeOverride" Target="../theme/themeOverride1.xml"/><Relationship Id="rId4" Type="http://schemas.openxmlformats.org/officeDocument/2006/relationships/chart" Target="../charts/chart13.xml"/></Relationships>
</file>

<file path=ppt/slides/_rels/slide12.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chart" Target="../charts/chart18.xml"/><Relationship Id="rId2" Type="http://schemas.openxmlformats.org/officeDocument/2006/relationships/chart" Target="../charts/chart14.xml"/><Relationship Id="rId1" Type="http://schemas.openxmlformats.org/officeDocument/2006/relationships/slideLayout" Target="../slideLayouts/slideLayout2.xml"/><Relationship Id="rId6" Type="http://schemas.openxmlformats.org/officeDocument/2006/relationships/chart" Target="../charts/chart17.xml"/><Relationship Id="rId5" Type="http://schemas.openxmlformats.org/officeDocument/2006/relationships/chart" Target="../charts/chart16.xml"/><Relationship Id="rId4" Type="http://schemas.openxmlformats.org/officeDocument/2006/relationships/chart" Target="../charts/chart15.xml"/></Relationships>
</file>

<file path=ppt/slides/_rels/slide13.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chart" Target="../charts/chart2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2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67544" y="476672"/>
            <a:ext cx="7488832" cy="3024336"/>
          </a:xfrm>
        </p:spPr>
        <p:txBody>
          <a:bodyPr>
            <a:noAutofit/>
          </a:bodyPr>
          <a:lstStyle/>
          <a:p>
            <a:pPr algn="ctr"/>
            <a:r>
              <a:rPr lang="uk-UA" sz="3600" b="1" dirty="0" err="1"/>
              <a:t>Загальноуніверситетське</a:t>
            </a:r>
            <a:r>
              <a:rPr lang="uk-UA" sz="3600" b="1" dirty="0"/>
              <a:t> опитування здобувачів вищої освіти щодо якості навчання </a:t>
            </a:r>
            <a:r>
              <a:rPr lang="en-US" sz="3600" b="1" dirty="0"/>
              <a:t/>
            </a:r>
            <a:br>
              <a:rPr lang="en-US" sz="3600" b="1" dirty="0"/>
            </a:br>
            <a:r>
              <a:rPr lang="uk-UA" sz="3600" b="1"/>
              <a:t>в Київському авіаційному </a:t>
            </a:r>
            <a:r>
              <a:rPr lang="uk-UA" sz="3600" b="1" dirty="0"/>
              <a:t>університеті</a:t>
            </a:r>
            <a:r>
              <a:rPr lang="uk-UA" sz="3200" b="1" dirty="0"/>
              <a:t/>
            </a:r>
            <a:br>
              <a:rPr lang="uk-UA" sz="3200" b="1" dirty="0"/>
            </a:br>
            <a:endParaRPr lang="uk-UA" sz="3200" dirty="0"/>
          </a:p>
        </p:txBody>
      </p:sp>
      <p:sp>
        <p:nvSpPr>
          <p:cNvPr id="3" name="Подзаголовок 2"/>
          <p:cNvSpPr>
            <a:spLocks noGrp="1"/>
          </p:cNvSpPr>
          <p:nvPr>
            <p:ph type="subTitle" idx="1"/>
          </p:nvPr>
        </p:nvSpPr>
        <p:spPr>
          <a:xfrm>
            <a:off x="1187624" y="5589240"/>
            <a:ext cx="6686549" cy="1126283"/>
          </a:xfrm>
        </p:spPr>
        <p:txBody>
          <a:bodyPr>
            <a:normAutofit/>
          </a:bodyPr>
          <a:lstStyle/>
          <a:p>
            <a:pPr marL="1080000" algn="ctr"/>
            <a:endParaRPr lang="uk-UA" sz="1800" dirty="0"/>
          </a:p>
          <a:p>
            <a:pPr marL="1080000" algn="ctr"/>
            <a:r>
              <a:rPr lang="uk-UA" sz="1800" dirty="0"/>
              <a:t>Аналіз результатів анкетування здобувачів вищої освіти</a:t>
            </a:r>
            <a:br>
              <a:rPr lang="uk-UA" sz="1800" dirty="0"/>
            </a:br>
            <a:r>
              <a:rPr lang="uk-UA" sz="1800" dirty="0" smtClean="0"/>
              <a:t>травень-червень </a:t>
            </a:r>
            <a:r>
              <a:rPr lang="uk-UA" sz="1800" dirty="0"/>
              <a:t>2025 </a:t>
            </a:r>
            <a:r>
              <a:rPr lang="uk-UA" sz="1800" dirty="0" smtClean="0"/>
              <a:t>року</a:t>
            </a:r>
            <a:endParaRPr lang="uk-UA" sz="1800" dirty="0"/>
          </a:p>
        </p:txBody>
      </p:sp>
      <p:sp>
        <p:nvSpPr>
          <p:cNvPr id="4" name="TextBox 3"/>
          <p:cNvSpPr txBox="1"/>
          <p:nvPr/>
        </p:nvSpPr>
        <p:spPr>
          <a:xfrm>
            <a:off x="5868144" y="3943817"/>
            <a:ext cx="3096344" cy="923330"/>
          </a:xfrm>
          <a:prstGeom prst="rect">
            <a:avLst/>
          </a:prstGeom>
          <a:noFill/>
        </p:spPr>
        <p:txBody>
          <a:bodyPr wrap="square" rtlCol="0">
            <a:spAutoFit/>
          </a:bodyPr>
          <a:lstStyle/>
          <a:p>
            <a:pPr algn="just"/>
            <a:r>
              <a:rPr lang="uk-UA" altLang="en-US" i="1" dirty="0"/>
              <a:t>В опитуванні брали участь здобувачі вищої </a:t>
            </a:r>
            <a:r>
              <a:rPr lang="uk-UA" altLang="en-US" i="1" dirty="0" smtClean="0"/>
              <a:t>освіти </a:t>
            </a:r>
          </a:p>
          <a:p>
            <a:pPr algn="just"/>
            <a:r>
              <a:rPr lang="uk-UA" altLang="en-US" i="1" dirty="0" smtClean="0"/>
              <a:t>всіх </a:t>
            </a:r>
            <a:r>
              <a:rPr lang="uk-UA" altLang="en-US" i="1" dirty="0"/>
              <a:t>освітніх </a:t>
            </a:r>
            <a:r>
              <a:rPr lang="uk-UA" altLang="en-US" i="1" dirty="0" smtClean="0"/>
              <a:t>програм КАІ</a:t>
            </a:r>
            <a:endParaRPr lang="ru-RU" i="1" dirty="0"/>
          </a:p>
        </p:txBody>
      </p:sp>
    </p:spTree>
    <p:extLst>
      <p:ext uri="{BB962C8B-B14F-4D97-AF65-F5344CB8AC3E}">
        <p14:creationId xmlns:p14="http://schemas.microsoft.com/office/powerpoint/2010/main" val="19756950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6" name="Діаграма 5">
            <a:extLst>
              <a:ext uri="{FF2B5EF4-FFF2-40B4-BE49-F238E27FC236}">
                <a16:creationId xmlns:a16="http://schemas.microsoft.com/office/drawing/2014/main" id="{E85D3ABC-451B-40AA-8BC0-8AD2710914A8}"/>
              </a:ext>
            </a:extLst>
          </p:cNvPr>
          <p:cNvGraphicFramePr/>
          <p:nvPr>
            <p:extLst>
              <p:ext uri="{D42A27DB-BD31-4B8C-83A1-F6EECF244321}">
                <p14:modId xmlns:p14="http://schemas.microsoft.com/office/powerpoint/2010/main" val="3995495124"/>
              </p:ext>
            </p:extLst>
          </p:nvPr>
        </p:nvGraphicFramePr>
        <p:xfrm>
          <a:off x="827584" y="626768"/>
          <a:ext cx="7704856" cy="3300208"/>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D47EFC95-3530-4D6F-BC8E-575AAE3B53AD}"/>
              </a:ext>
            </a:extLst>
          </p:cNvPr>
          <p:cNvSpPr txBox="1"/>
          <p:nvPr/>
        </p:nvSpPr>
        <p:spPr>
          <a:xfrm>
            <a:off x="1259632" y="349714"/>
            <a:ext cx="4824536" cy="253916"/>
          </a:xfrm>
          <a:prstGeom prst="rect">
            <a:avLst/>
          </a:prstGeom>
          <a:noFill/>
        </p:spPr>
        <p:txBody>
          <a:bodyPr wrap="square" rtlCol="0">
            <a:spAutoFit/>
          </a:bodyPr>
          <a:lstStyle/>
          <a:p>
            <a:r>
              <a:rPr lang="ru-RU" sz="1050" b="1" dirty="0"/>
              <a:t>Як би Ви </a:t>
            </a:r>
            <a:r>
              <a:rPr lang="ru-RU" sz="1050" b="1" dirty="0" err="1"/>
              <a:t>оцінили</a:t>
            </a:r>
            <a:r>
              <a:rPr lang="ru-RU" sz="1050" b="1" dirty="0"/>
              <a:t> </a:t>
            </a:r>
            <a:r>
              <a:rPr lang="ru-RU" sz="1050" b="1" dirty="0" err="1"/>
              <a:t>бібліотеку</a:t>
            </a:r>
            <a:r>
              <a:rPr lang="ru-RU" sz="1050" b="1" dirty="0"/>
              <a:t> </a:t>
            </a:r>
            <a:r>
              <a:rPr lang="ru-RU" sz="1050" b="1" dirty="0" err="1"/>
              <a:t>Київського</a:t>
            </a:r>
            <a:r>
              <a:rPr lang="ru-RU" sz="1050" b="1" dirty="0"/>
              <a:t> </a:t>
            </a:r>
            <a:r>
              <a:rPr lang="ru-RU" sz="1050" b="1" dirty="0" err="1"/>
              <a:t>авіаційного</a:t>
            </a:r>
            <a:r>
              <a:rPr lang="ru-RU" sz="1050" b="1" dirty="0"/>
              <a:t> </a:t>
            </a:r>
            <a:r>
              <a:rPr lang="ru-RU" sz="1050" b="1" dirty="0" err="1"/>
              <a:t>інституту</a:t>
            </a:r>
            <a:r>
              <a:rPr lang="ru-RU" sz="1050" b="1" dirty="0"/>
              <a:t>?</a:t>
            </a:r>
          </a:p>
        </p:txBody>
      </p:sp>
      <p:cxnSp>
        <p:nvCxnSpPr>
          <p:cNvPr id="8" name="Прямая соединительная линия 9">
            <a:extLst>
              <a:ext uri="{FF2B5EF4-FFF2-40B4-BE49-F238E27FC236}">
                <a16:creationId xmlns:a16="http://schemas.microsoft.com/office/drawing/2014/main" id="{C30DD0A1-C841-4985-BCA3-B6F7A40ED551}"/>
              </a:ext>
            </a:extLst>
          </p:cNvPr>
          <p:cNvCxnSpPr/>
          <p:nvPr/>
        </p:nvCxnSpPr>
        <p:spPr>
          <a:xfrm>
            <a:off x="1124000" y="3789040"/>
            <a:ext cx="7200800" cy="0"/>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graphicFrame>
        <p:nvGraphicFramePr>
          <p:cNvPr id="14" name="Діаграма 13">
            <a:extLst>
              <a:ext uri="{FF2B5EF4-FFF2-40B4-BE49-F238E27FC236}">
                <a16:creationId xmlns:a16="http://schemas.microsoft.com/office/drawing/2014/main" id="{AF8FC935-ACC6-41AD-ADB8-823674D6ADD8}"/>
              </a:ext>
            </a:extLst>
          </p:cNvPr>
          <p:cNvGraphicFramePr/>
          <p:nvPr>
            <p:extLst>
              <p:ext uri="{D42A27DB-BD31-4B8C-83A1-F6EECF244321}">
                <p14:modId xmlns:p14="http://schemas.microsoft.com/office/powerpoint/2010/main" val="961657973"/>
              </p:ext>
            </p:extLst>
          </p:nvPr>
        </p:nvGraphicFramePr>
        <p:xfrm>
          <a:off x="899592" y="3861048"/>
          <a:ext cx="7848872" cy="2863522"/>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a:extLst>
              <a:ext uri="{FF2B5EF4-FFF2-40B4-BE49-F238E27FC236}">
                <a16:creationId xmlns:a16="http://schemas.microsoft.com/office/drawing/2014/main" id="{3BE237FE-DEFB-4DB6-A903-77B4D2574824}"/>
              </a:ext>
            </a:extLst>
          </p:cNvPr>
          <p:cNvSpPr txBox="1"/>
          <p:nvPr/>
        </p:nvSpPr>
        <p:spPr>
          <a:xfrm>
            <a:off x="935596" y="3789040"/>
            <a:ext cx="2844316" cy="253916"/>
          </a:xfrm>
          <a:prstGeom prst="rect">
            <a:avLst/>
          </a:prstGeom>
          <a:noFill/>
        </p:spPr>
        <p:txBody>
          <a:bodyPr wrap="square" rtlCol="0">
            <a:spAutoFit/>
          </a:bodyPr>
          <a:lstStyle/>
          <a:p>
            <a:r>
              <a:rPr lang="ru-RU" sz="1050" b="1" dirty="0" err="1"/>
              <a:t>Оцініть</a:t>
            </a:r>
            <a:r>
              <a:rPr lang="ru-RU" sz="1050" b="1" dirty="0"/>
              <a:t> IT </a:t>
            </a:r>
            <a:r>
              <a:rPr lang="ru-RU" sz="1050" b="1" dirty="0" err="1"/>
              <a:t>інфраструктуру</a:t>
            </a:r>
            <a:r>
              <a:rPr lang="ru-RU" sz="1050" b="1" dirty="0"/>
              <a:t> для </a:t>
            </a:r>
            <a:r>
              <a:rPr lang="ru-RU" sz="1050" b="1" dirty="0" err="1"/>
              <a:t>студентів</a:t>
            </a:r>
            <a:r>
              <a:rPr lang="ru-RU" sz="1050" b="1" dirty="0"/>
              <a:t> у КАІ</a:t>
            </a:r>
          </a:p>
        </p:txBody>
      </p:sp>
    </p:spTree>
    <p:extLst>
      <p:ext uri="{BB962C8B-B14F-4D97-AF65-F5344CB8AC3E}">
        <p14:creationId xmlns:p14="http://schemas.microsoft.com/office/powerpoint/2010/main" val="18212090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graphicFrame>
        <p:nvGraphicFramePr>
          <p:cNvPr id="9" name="Діаграма 8">
            <a:extLst>
              <a:ext uri="{FF2B5EF4-FFF2-40B4-BE49-F238E27FC236}">
                <a16:creationId xmlns:a16="http://schemas.microsoft.com/office/drawing/2014/main" id="{76B22785-86A4-41DA-AF0B-6433657A273B}"/>
              </a:ext>
            </a:extLst>
          </p:cNvPr>
          <p:cNvGraphicFramePr/>
          <p:nvPr>
            <p:extLst>
              <p:ext uri="{D42A27DB-BD31-4B8C-83A1-F6EECF244321}">
                <p14:modId xmlns:p14="http://schemas.microsoft.com/office/powerpoint/2010/main" val="3511476464"/>
              </p:ext>
            </p:extLst>
          </p:nvPr>
        </p:nvGraphicFramePr>
        <p:xfrm>
          <a:off x="755576" y="692696"/>
          <a:ext cx="7650166" cy="554461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81286859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1A49867-9B26-4068-9420-11318D81B7BF}"/>
              </a:ext>
            </a:extLst>
          </p:cNvPr>
          <p:cNvSpPr txBox="1"/>
          <p:nvPr/>
        </p:nvSpPr>
        <p:spPr>
          <a:xfrm>
            <a:off x="827584" y="404664"/>
            <a:ext cx="2664296" cy="923330"/>
          </a:xfrm>
          <a:prstGeom prst="rect">
            <a:avLst/>
          </a:prstGeom>
          <a:noFill/>
        </p:spPr>
        <p:txBody>
          <a:bodyPr wrap="square" rtlCol="0">
            <a:spAutoFit/>
          </a:bodyPr>
          <a:lstStyle/>
          <a:p>
            <a:r>
              <a:rPr lang="ru-RU" sz="900" b="1" dirty="0" err="1"/>
              <a:t>Наскільки</a:t>
            </a:r>
            <a:r>
              <a:rPr lang="ru-RU" dirty="0"/>
              <a:t> </a:t>
            </a:r>
            <a:r>
              <a:rPr lang="ru-RU" sz="900" b="1" dirty="0"/>
              <a:t>Ви </a:t>
            </a:r>
            <a:r>
              <a:rPr lang="ru-RU" sz="900" b="1" dirty="0" err="1"/>
              <a:t>проінформовані</a:t>
            </a:r>
            <a:r>
              <a:rPr lang="ru-RU" sz="900" b="1" dirty="0"/>
              <a:t> про </a:t>
            </a:r>
            <a:r>
              <a:rPr lang="ru-RU" sz="900" b="1" dirty="0" err="1"/>
              <a:t>особливості</a:t>
            </a:r>
            <a:r>
              <a:rPr lang="ru-RU" sz="900" b="1" dirty="0"/>
              <a:t> </a:t>
            </a:r>
            <a:r>
              <a:rPr lang="ru-RU" sz="900" b="1" dirty="0" err="1"/>
              <a:t>організації</a:t>
            </a:r>
            <a:r>
              <a:rPr lang="ru-RU" sz="900" b="1" dirty="0"/>
              <a:t> </a:t>
            </a:r>
            <a:r>
              <a:rPr lang="ru-RU" sz="900" b="1" dirty="0" err="1"/>
              <a:t>освітнього</a:t>
            </a:r>
            <a:r>
              <a:rPr lang="ru-RU" sz="900" b="1" dirty="0"/>
              <a:t> </a:t>
            </a:r>
            <a:r>
              <a:rPr lang="ru-RU" sz="900" b="1" dirty="0" err="1"/>
              <a:t>процесу</a:t>
            </a:r>
            <a:r>
              <a:rPr lang="ru-RU" sz="900" b="1" dirty="0"/>
              <a:t> в </a:t>
            </a:r>
            <a:r>
              <a:rPr lang="ru-RU" sz="900" b="1" dirty="0" err="1"/>
              <a:t>університеті</a:t>
            </a:r>
            <a:r>
              <a:rPr lang="ru-RU" sz="900" b="1" dirty="0"/>
              <a:t> (</a:t>
            </a:r>
            <a:r>
              <a:rPr lang="ru-RU" sz="900" b="1" dirty="0" err="1"/>
              <a:t>наприклад</a:t>
            </a:r>
            <a:r>
              <a:rPr lang="ru-RU" sz="900" b="1" dirty="0"/>
              <a:t>, </a:t>
            </a:r>
            <a:r>
              <a:rPr lang="ru-RU" sz="900" b="1" dirty="0" err="1"/>
              <a:t>розклад</a:t>
            </a:r>
            <a:r>
              <a:rPr lang="ru-RU" sz="900" b="1" dirty="0"/>
              <a:t> занять, права </a:t>
            </a:r>
            <a:r>
              <a:rPr lang="ru-RU" sz="900" b="1" dirty="0" err="1"/>
              <a:t>щодо</a:t>
            </a:r>
            <a:r>
              <a:rPr lang="ru-RU" sz="900" b="1" dirty="0"/>
              <a:t> </a:t>
            </a:r>
            <a:r>
              <a:rPr lang="ru-RU" sz="900" b="1" dirty="0" err="1"/>
              <a:t>участі</a:t>
            </a:r>
            <a:r>
              <a:rPr lang="ru-RU" sz="900" b="1" dirty="0"/>
              <a:t> в </a:t>
            </a:r>
            <a:r>
              <a:rPr lang="ru-RU" sz="900" b="1" dirty="0" err="1"/>
              <a:t>формуванні</a:t>
            </a:r>
            <a:r>
              <a:rPr lang="ru-RU" sz="900" b="1" dirty="0"/>
              <a:t> </a:t>
            </a:r>
            <a:r>
              <a:rPr lang="ru-RU" sz="900" b="1" dirty="0" err="1"/>
              <a:t>освітньої</a:t>
            </a:r>
            <a:r>
              <a:rPr lang="ru-RU" sz="900" b="1" dirty="0"/>
              <a:t> </a:t>
            </a:r>
            <a:r>
              <a:rPr lang="ru-RU" sz="900" b="1" dirty="0" err="1"/>
              <a:t>програми</a:t>
            </a:r>
            <a:r>
              <a:rPr lang="ru-RU" sz="900" b="1" dirty="0"/>
              <a:t>, процедура семестрового контролю </a:t>
            </a:r>
            <a:r>
              <a:rPr lang="ru-RU" sz="900" b="1" dirty="0" err="1"/>
              <a:t>тощо</a:t>
            </a:r>
            <a:r>
              <a:rPr lang="ru-RU" sz="900" b="1" dirty="0"/>
              <a:t>)?</a:t>
            </a:r>
            <a:endParaRPr lang="uk-UA" sz="900" b="1" dirty="0"/>
          </a:p>
        </p:txBody>
      </p:sp>
      <p:graphicFrame>
        <p:nvGraphicFramePr>
          <p:cNvPr id="7" name="Діаграма 6">
            <a:extLst>
              <a:ext uri="{FF2B5EF4-FFF2-40B4-BE49-F238E27FC236}">
                <a16:creationId xmlns:a16="http://schemas.microsoft.com/office/drawing/2014/main" id="{F719637B-D424-4AD7-9B58-01DCFFC61F7D}"/>
              </a:ext>
            </a:extLst>
          </p:cNvPr>
          <p:cNvGraphicFramePr/>
          <p:nvPr>
            <p:extLst>
              <p:ext uri="{D42A27DB-BD31-4B8C-83A1-F6EECF244321}">
                <p14:modId xmlns:p14="http://schemas.microsoft.com/office/powerpoint/2010/main" val="3835869863"/>
              </p:ext>
            </p:extLst>
          </p:nvPr>
        </p:nvGraphicFramePr>
        <p:xfrm>
          <a:off x="323528" y="1283764"/>
          <a:ext cx="3217855" cy="2145236"/>
        </p:xfrm>
        <a:graphic>
          <a:graphicData uri="http://schemas.openxmlformats.org/drawingml/2006/chart">
            <c:chart xmlns:c="http://schemas.openxmlformats.org/drawingml/2006/chart" xmlns:r="http://schemas.openxmlformats.org/officeDocument/2006/relationships" r:id="rId2"/>
          </a:graphicData>
        </a:graphic>
      </p:graphicFrame>
      <p:grpSp>
        <p:nvGrpSpPr>
          <p:cNvPr id="14" name="Групувати 13">
            <a:extLst>
              <a:ext uri="{FF2B5EF4-FFF2-40B4-BE49-F238E27FC236}">
                <a16:creationId xmlns:a16="http://schemas.microsoft.com/office/drawing/2014/main" id="{4D9E4733-7F77-4486-8AAE-6A1613DDE6CF}"/>
              </a:ext>
            </a:extLst>
          </p:cNvPr>
          <p:cNvGrpSpPr/>
          <p:nvPr/>
        </p:nvGrpSpPr>
        <p:grpSpPr>
          <a:xfrm>
            <a:off x="212420" y="4386251"/>
            <a:ext cx="3063436" cy="1451503"/>
            <a:chOff x="1115616" y="4869160"/>
            <a:chExt cx="3819525" cy="1809750"/>
          </a:xfrm>
        </p:grpSpPr>
        <p:pic>
          <p:nvPicPr>
            <p:cNvPr id="11" name="Рисунок 10">
              <a:extLst>
                <a:ext uri="{FF2B5EF4-FFF2-40B4-BE49-F238E27FC236}">
                  <a16:creationId xmlns:a16="http://schemas.microsoft.com/office/drawing/2014/main" id="{4DB95ECB-D150-48C9-9006-B6350E8705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5616" y="4869160"/>
              <a:ext cx="3819525" cy="1809750"/>
            </a:xfrm>
            <a:prstGeom prst="rect">
              <a:avLst/>
            </a:prstGeom>
          </p:spPr>
        </p:pic>
        <p:sp>
          <p:nvSpPr>
            <p:cNvPr id="13" name="TextBox 12">
              <a:extLst>
                <a:ext uri="{FF2B5EF4-FFF2-40B4-BE49-F238E27FC236}">
                  <a16:creationId xmlns:a16="http://schemas.microsoft.com/office/drawing/2014/main" id="{3C674B4E-FD61-4A64-80F6-CA8DE0593E01}"/>
                </a:ext>
              </a:extLst>
            </p:cNvPr>
            <p:cNvSpPr txBox="1"/>
            <p:nvPr/>
          </p:nvSpPr>
          <p:spPr>
            <a:xfrm>
              <a:off x="1819604" y="6338614"/>
              <a:ext cx="778833" cy="246221"/>
            </a:xfrm>
            <a:prstGeom prst="rect">
              <a:avLst/>
            </a:prstGeom>
            <a:noFill/>
          </p:spPr>
          <p:txBody>
            <a:bodyPr wrap="square" rtlCol="0">
              <a:spAutoFit/>
            </a:bodyPr>
            <a:lstStyle/>
            <a:p>
              <a:r>
                <a:rPr lang="en-US" sz="1000" dirty="0"/>
                <a:t>6,4%</a:t>
              </a:r>
              <a:endParaRPr lang="uk-UA" sz="1000" dirty="0"/>
            </a:p>
          </p:txBody>
        </p:sp>
      </p:grpSp>
      <p:sp>
        <p:nvSpPr>
          <p:cNvPr id="15" name="TextBox 14">
            <a:extLst>
              <a:ext uri="{FF2B5EF4-FFF2-40B4-BE49-F238E27FC236}">
                <a16:creationId xmlns:a16="http://schemas.microsoft.com/office/drawing/2014/main" id="{3263D379-2D26-4274-8803-6E79CB735D1A}"/>
              </a:ext>
            </a:extLst>
          </p:cNvPr>
          <p:cNvSpPr txBox="1"/>
          <p:nvPr/>
        </p:nvSpPr>
        <p:spPr>
          <a:xfrm>
            <a:off x="239336" y="3797363"/>
            <a:ext cx="2664296" cy="507831"/>
          </a:xfrm>
          <a:prstGeom prst="rect">
            <a:avLst/>
          </a:prstGeom>
          <a:noFill/>
        </p:spPr>
        <p:txBody>
          <a:bodyPr wrap="square" rtlCol="0">
            <a:spAutoFit/>
          </a:bodyPr>
          <a:lstStyle/>
          <a:p>
            <a:r>
              <a:rPr lang="ru-RU" sz="900" b="1" dirty="0"/>
              <a:t>На Вашу думку </a:t>
            </a:r>
            <a:r>
              <a:rPr lang="ru-RU" sz="900" b="1" dirty="0" err="1"/>
              <a:t>який</a:t>
            </a:r>
            <a:r>
              <a:rPr lang="ru-RU" sz="900" b="1" dirty="0"/>
              <a:t> </a:t>
            </a:r>
            <a:r>
              <a:rPr lang="ru-RU" sz="900" b="1" dirty="0" err="1"/>
              <a:t>рівень</a:t>
            </a:r>
            <a:r>
              <a:rPr lang="ru-RU" sz="900" b="1" dirty="0"/>
              <a:t> </a:t>
            </a:r>
            <a:r>
              <a:rPr lang="ru-RU" sz="900" b="1" dirty="0" err="1"/>
              <a:t>управління</a:t>
            </a:r>
            <a:r>
              <a:rPr lang="ru-RU" sz="900" b="1" dirty="0"/>
              <a:t> </a:t>
            </a:r>
            <a:r>
              <a:rPr lang="ru-RU" sz="900" b="1" dirty="0" err="1"/>
              <a:t>Університетом</a:t>
            </a:r>
            <a:r>
              <a:rPr lang="ru-RU" sz="900" b="1" dirty="0"/>
              <a:t> </a:t>
            </a:r>
            <a:r>
              <a:rPr lang="ru-RU" sz="900" b="1" dirty="0" err="1"/>
              <a:t>найбільше</a:t>
            </a:r>
            <a:r>
              <a:rPr lang="ru-RU" sz="900" b="1" dirty="0"/>
              <a:t> </a:t>
            </a:r>
            <a:r>
              <a:rPr lang="ru-RU" sz="900" b="1" dirty="0" err="1"/>
              <a:t>потребує</a:t>
            </a:r>
            <a:r>
              <a:rPr lang="ru-RU" sz="900" b="1" dirty="0"/>
              <a:t> </a:t>
            </a:r>
            <a:r>
              <a:rPr lang="ru-RU" sz="900" b="1" dirty="0" err="1"/>
              <a:t>реформування</a:t>
            </a:r>
            <a:r>
              <a:rPr lang="ru-RU" sz="900" b="1" dirty="0"/>
              <a:t>?</a:t>
            </a:r>
            <a:endParaRPr lang="uk-UA" sz="900" b="1" dirty="0"/>
          </a:p>
        </p:txBody>
      </p:sp>
      <p:graphicFrame>
        <p:nvGraphicFramePr>
          <p:cNvPr id="16" name="Диаграмма 9">
            <a:extLst>
              <a:ext uri="{FF2B5EF4-FFF2-40B4-BE49-F238E27FC236}">
                <a16:creationId xmlns:a16="http://schemas.microsoft.com/office/drawing/2014/main" id="{5F0CFA30-AEA3-4B97-86E1-E8D43CA657AE}"/>
              </a:ext>
            </a:extLst>
          </p:cNvPr>
          <p:cNvGraphicFramePr/>
          <p:nvPr>
            <p:extLst>
              <p:ext uri="{D42A27DB-BD31-4B8C-83A1-F6EECF244321}">
                <p14:modId xmlns:p14="http://schemas.microsoft.com/office/powerpoint/2010/main" val="3230495427"/>
              </p:ext>
            </p:extLst>
          </p:nvPr>
        </p:nvGraphicFramePr>
        <p:xfrm>
          <a:off x="3131840" y="916916"/>
          <a:ext cx="4464496" cy="306497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7" name="Диаграмма 10">
            <a:extLst>
              <a:ext uri="{FF2B5EF4-FFF2-40B4-BE49-F238E27FC236}">
                <a16:creationId xmlns:a16="http://schemas.microsoft.com/office/drawing/2014/main" id="{2FAD70E8-3C0C-4E7B-9065-BC746B70869E}"/>
              </a:ext>
            </a:extLst>
          </p:cNvPr>
          <p:cNvGraphicFramePr/>
          <p:nvPr>
            <p:extLst>
              <p:ext uri="{D42A27DB-BD31-4B8C-83A1-F6EECF244321}">
                <p14:modId xmlns:p14="http://schemas.microsoft.com/office/powerpoint/2010/main" val="1843266102"/>
              </p:ext>
            </p:extLst>
          </p:nvPr>
        </p:nvGraphicFramePr>
        <p:xfrm>
          <a:off x="5796136" y="916916"/>
          <a:ext cx="5506212" cy="2232248"/>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9" name="Диаграмма 7">
            <a:extLst>
              <a:ext uri="{FF2B5EF4-FFF2-40B4-BE49-F238E27FC236}">
                <a16:creationId xmlns:a16="http://schemas.microsoft.com/office/drawing/2014/main" id="{87AF83D6-653D-474C-B41D-08762859C5DC}"/>
              </a:ext>
            </a:extLst>
          </p:cNvPr>
          <p:cNvGraphicFramePr/>
          <p:nvPr>
            <p:extLst>
              <p:ext uri="{D42A27DB-BD31-4B8C-83A1-F6EECF244321}">
                <p14:modId xmlns:p14="http://schemas.microsoft.com/office/powerpoint/2010/main" val="2001322649"/>
              </p:ext>
            </p:extLst>
          </p:nvPr>
        </p:nvGraphicFramePr>
        <p:xfrm>
          <a:off x="2915816" y="3212976"/>
          <a:ext cx="4176464" cy="3356992"/>
        </p:xfrm>
        <a:graphic>
          <a:graphicData uri="http://schemas.openxmlformats.org/drawingml/2006/chart">
            <c:chart xmlns:c="http://schemas.openxmlformats.org/drawingml/2006/chart" xmlns:r="http://schemas.openxmlformats.org/officeDocument/2006/relationships" r:id="rId6"/>
          </a:graphicData>
        </a:graphic>
      </p:graphicFrame>
      <p:sp>
        <p:nvSpPr>
          <p:cNvPr id="21" name="TextBox 20">
            <a:extLst>
              <a:ext uri="{FF2B5EF4-FFF2-40B4-BE49-F238E27FC236}">
                <a16:creationId xmlns:a16="http://schemas.microsoft.com/office/drawing/2014/main" id="{BA2636C0-E0C7-4AF5-88A1-056B18257227}"/>
              </a:ext>
            </a:extLst>
          </p:cNvPr>
          <p:cNvSpPr txBox="1"/>
          <p:nvPr/>
        </p:nvSpPr>
        <p:spPr>
          <a:xfrm>
            <a:off x="2970636" y="3717032"/>
            <a:ext cx="2664296" cy="507831"/>
          </a:xfrm>
          <a:prstGeom prst="rect">
            <a:avLst/>
          </a:prstGeom>
          <a:noFill/>
        </p:spPr>
        <p:txBody>
          <a:bodyPr wrap="square" rtlCol="0">
            <a:spAutoFit/>
          </a:bodyPr>
          <a:lstStyle/>
          <a:p>
            <a:r>
              <a:rPr lang="ru-RU" sz="900" b="1" dirty="0" err="1"/>
              <a:t>Чи</a:t>
            </a:r>
            <a:r>
              <a:rPr lang="ru-RU" sz="900" b="1" dirty="0"/>
              <a:t> є </a:t>
            </a:r>
            <a:r>
              <a:rPr lang="ru-RU" sz="900" b="1" dirty="0" err="1"/>
              <a:t>Київський</a:t>
            </a:r>
            <a:r>
              <a:rPr lang="ru-RU" sz="900" b="1" dirty="0"/>
              <a:t> </a:t>
            </a:r>
            <a:r>
              <a:rPr lang="ru-RU" sz="900" b="1" dirty="0" err="1"/>
              <a:t>авіаційний</a:t>
            </a:r>
            <a:r>
              <a:rPr lang="ru-RU" sz="900" b="1" dirty="0"/>
              <a:t> </a:t>
            </a:r>
            <a:r>
              <a:rPr lang="ru-RU" sz="900" b="1" dirty="0" err="1"/>
              <a:t>інститут</a:t>
            </a:r>
            <a:r>
              <a:rPr lang="ru-RU" sz="900" b="1" dirty="0"/>
              <a:t> Вашим першим </a:t>
            </a:r>
            <a:r>
              <a:rPr lang="ru-RU" sz="900" b="1" dirty="0" err="1"/>
              <a:t>вибором</a:t>
            </a:r>
            <a:r>
              <a:rPr lang="ru-RU" sz="900" b="1" dirty="0"/>
              <a:t> закладу для </a:t>
            </a:r>
            <a:r>
              <a:rPr lang="ru-RU" sz="900" b="1" dirty="0" err="1"/>
              <a:t>здобуття</a:t>
            </a:r>
            <a:r>
              <a:rPr lang="ru-RU" sz="900" b="1" dirty="0"/>
              <a:t> </a:t>
            </a:r>
            <a:r>
              <a:rPr lang="ru-RU" sz="900" b="1" dirty="0" err="1"/>
              <a:t>вищої</a:t>
            </a:r>
            <a:r>
              <a:rPr lang="ru-RU" sz="900" b="1" dirty="0"/>
              <a:t> </a:t>
            </a:r>
            <a:r>
              <a:rPr lang="ru-RU" sz="900" b="1" dirty="0" err="1"/>
              <a:t>освіти</a:t>
            </a:r>
            <a:r>
              <a:rPr lang="ru-RU" sz="900" b="1" dirty="0"/>
              <a:t>?</a:t>
            </a:r>
            <a:endParaRPr lang="uk-UA" sz="900" b="1" dirty="0"/>
          </a:p>
        </p:txBody>
      </p:sp>
      <p:graphicFrame>
        <p:nvGraphicFramePr>
          <p:cNvPr id="23" name="Диаграмма 11">
            <a:extLst>
              <a:ext uri="{FF2B5EF4-FFF2-40B4-BE49-F238E27FC236}">
                <a16:creationId xmlns:a16="http://schemas.microsoft.com/office/drawing/2014/main" id="{FC08CC6A-6FCD-4030-A158-DC8035A4ECFA}"/>
              </a:ext>
            </a:extLst>
          </p:cNvPr>
          <p:cNvGraphicFramePr/>
          <p:nvPr>
            <p:extLst>
              <p:ext uri="{D42A27DB-BD31-4B8C-83A1-F6EECF244321}">
                <p14:modId xmlns:p14="http://schemas.microsoft.com/office/powerpoint/2010/main" val="3157270412"/>
              </p:ext>
            </p:extLst>
          </p:nvPr>
        </p:nvGraphicFramePr>
        <p:xfrm>
          <a:off x="5404839" y="3699157"/>
          <a:ext cx="4492633" cy="2215400"/>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37404163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7" name="Объект 6"/>
          <p:cNvGraphicFramePr>
            <a:graphicFrameLocks noGrp="1"/>
          </p:cNvGraphicFramePr>
          <p:nvPr>
            <p:ph idx="1"/>
            <p:extLst>
              <p:ext uri="{D42A27DB-BD31-4B8C-83A1-F6EECF244321}">
                <p14:modId xmlns:p14="http://schemas.microsoft.com/office/powerpoint/2010/main" val="3718059351"/>
              </p:ext>
            </p:extLst>
          </p:nvPr>
        </p:nvGraphicFramePr>
        <p:xfrm>
          <a:off x="467544" y="188640"/>
          <a:ext cx="8496944" cy="655272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658272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7" name="Объект 6"/>
          <p:cNvGraphicFramePr>
            <a:graphicFrameLocks noGrp="1"/>
          </p:cNvGraphicFramePr>
          <p:nvPr>
            <p:ph idx="1"/>
            <p:extLst>
              <p:ext uri="{D42A27DB-BD31-4B8C-83A1-F6EECF244321}">
                <p14:modId xmlns:p14="http://schemas.microsoft.com/office/powerpoint/2010/main" val="2938601943"/>
              </p:ext>
            </p:extLst>
          </p:nvPr>
        </p:nvGraphicFramePr>
        <p:xfrm>
          <a:off x="323528" y="188640"/>
          <a:ext cx="8712968" cy="446449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Диаграмма 9"/>
          <p:cNvGraphicFramePr/>
          <p:nvPr>
            <p:extLst>
              <p:ext uri="{D42A27DB-BD31-4B8C-83A1-F6EECF244321}">
                <p14:modId xmlns:p14="http://schemas.microsoft.com/office/powerpoint/2010/main" val="130715386"/>
              </p:ext>
            </p:extLst>
          </p:nvPr>
        </p:nvGraphicFramePr>
        <p:xfrm>
          <a:off x="755576" y="4653136"/>
          <a:ext cx="7848872" cy="1865404"/>
        </p:xfrm>
        <a:graphic>
          <a:graphicData uri="http://schemas.openxmlformats.org/drawingml/2006/chart">
            <c:chart xmlns:c="http://schemas.openxmlformats.org/drawingml/2006/chart" xmlns:r="http://schemas.openxmlformats.org/officeDocument/2006/relationships" r:id="rId3"/>
          </a:graphicData>
        </a:graphic>
      </p:graphicFrame>
      <p:cxnSp>
        <p:nvCxnSpPr>
          <p:cNvPr id="11" name="Прямая соединительная линия 10"/>
          <p:cNvCxnSpPr/>
          <p:nvPr/>
        </p:nvCxnSpPr>
        <p:spPr>
          <a:xfrm>
            <a:off x="1268016" y="4683954"/>
            <a:ext cx="7200800" cy="0"/>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92215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Объект 6"/>
          <p:cNvGraphicFramePr>
            <a:graphicFrameLocks/>
          </p:cNvGraphicFramePr>
          <p:nvPr>
            <p:extLst>
              <p:ext uri="{D42A27DB-BD31-4B8C-83A1-F6EECF244321}">
                <p14:modId xmlns:p14="http://schemas.microsoft.com/office/powerpoint/2010/main" val="1292653367"/>
              </p:ext>
            </p:extLst>
          </p:nvPr>
        </p:nvGraphicFramePr>
        <p:xfrm>
          <a:off x="971600" y="182914"/>
          <a:ext cx="7200800" cy="5262309"/>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2">
            <a:extLst>
              <a:ext uri="{FF2B5EF4-FFF2-40B4-BE49-F238E27FC236}">
                <a16:creationId xmlns:a16="http://schemas.microsoft.com/office/drawing/2014/main" id="{F8479D22-247F-449D-A06A-28EA5AE116AE}"/>
              </a:ext>
            </a:extLst>
          </p:cNvPr>
          <p:cNvSpPr>
            <a:spLocks noChangeArrowheads="1"/>
          </p:cNvSpPr>
          <p:nvPr/>
        </p:nvSpPr>
        <p:spPr bwMode="auto">
          <a:xfrm>
            <a:off x="653505" y="260648"/>
            <a:ext cx="7560840"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fontAlgn="base">
              <a:spcBef>
                <a:spcPct val="0"/>
              </a:spcBef>
              <a:spcAft>
                <a:spcPct val="0"/>
              </a:spcAft>
            </a:pPr>
            <a:r>
              <a:rPr lang="ru-RU" sz="1100" b="1" dirty="0" err="1">
                <a:solidFill>
                  <a:schemeClr val="bg2">
                    <a:lumMod val="75000"/>
                    <a:lumOff val="25000"/>
                  </a:schemeClr>
                </a:solidFill>
                <a:ea typeface="Times New Roman" pitchFamily="18" charset="0"/>
                <a:cs typeface="Arial" pitchFamily="34" charset="0"/>
              </a:rPr>
              <a:t>Чи</a:t>
            </a:r>
            <a:r>
              <a:rPr lang="ru-RU" sz="1100" b="1" dirty="0">
                <a:solidFill>
                  <a:schemeClr val="bg2">
                    <a:lumMod val="75000"/>
                    <a:lumOff val="25000"/>
                  </a:schemeClr>
                </a:solidFill>
                <a:ea typeface="Times New Roman" pitchFamily="18" charset="0"/>
                <a:cs typeface="Arial" pitchFamily="34" charset="0"/>
              </a:rPr>
              <a:t> </a:t>
            </a:r>
            <a:r>
              <a:rPr lang="ru-RU" sz="1100" b="1" dirty="0" err="1">
                <a:solidFill>
                  <a:schemeClr val="bg2">
                    <a:lumMod val="75000"/>
                    <a:lumOff val="25000"/>
                  </a:schemeClr>
                </a:solidFill>
                <a:ea typeface="Times New Roman" pitchFamily="18" charset="0"/>
                <a:cs typeface="Arial" pitchFamily="34" charset="0"/>
              </a:rPr>
              <a:t>стосується</a:t>
            </a:r>
            <a:r>
              <a:rPr lang="ru-RU" sz="1100" b="1" dirty="0">
                <a:solidFill>
                  <a:schemeClr val="bg2">
                    <a:lumMod val="75000"/>
                    <a:lumOff val="25000"/>
                  </a:schemeClr>
                </a:solidFill>
                <a:ea typeface="Times New Roman" pitchFamily="18" charset="0"/>
                <a:cs typeface="Arial" pitchFamily="34" charset="0"/>
              </a:rPr>
              <a:t> Вас яке-</a:t>
            </a:r>
            <a:r>
              <a:rPr lang="ru-RU" sz="1100" b="1" dirty="0" err="1">
                <a:solidFill>
                  <a:schemeClr val="bg2">
                    <a:lumMod val="75000"/>
                    <a:lumOff val="25000"/>
                  </a:schemeClr>
                </a:solidFill>
                <a:ea typeface="Times New Roman" pitchFamily="18" charset="0"/>
                <a:cs typeface="Arial" pitchFamily="34" charset="0"/>
              </a:rPr>
              <a:t>небудь</a:t>
            </a:r>
            <a:r>
              <a:rPr lang="ru-RU" sz="1100" b="1" dirty="0">
                <a:solidFill>
                  <a:schemeClr val="bg2">
                    <a:lumMod val="75000"/>
                    <a:lumOff val="25000"/>
                  </a:schemeClr>
                </a:solidFill>
                <a:ea typeface="Times New Roman" pitchFamily="18" charset="0"/>
                <a:cs typeface="Arial" pitchFamily="34" charset="0"/>
              </a:rPr>
              <a:t> </a:t>
            </a:r>
            <a:r>
              <a:rPr lang="ru-RU" sz="1100" b="1" dirty="0" err="1">
                <a:solidFill>
                  <a:schemeClr val="bg2">
                    <a:lumMod val="75000"/>
                    <a:lumOff val="25000"/>
                  </a:schemeClr>
                </a:solidFill>
                <a:ea typeface="Times New Roman" pitchFamily="18" charset="0"/>
                <a:cs typeface="Arial" pitchFamily="34" charset="0"/>
              </a:rPr>
              <a:t>із</a:t>
            </a:r>
            <a:r>
              <a:rPr lang="ru-RU" sz="1100" b="1" dirty="0">
                <a:solidFill>
                  <a:schemeClr val="bg2">
                    <a:lumMod val="75000"/>
                    <a:lumOff val="25000"/>
                  </a:schemeClr>
                </a:solidFill>
                <a:ea typeface="Times New Roman" pitchFamily="18" charset="0"/>
                <a:cs typeface="Arial" pitchFamily="34" charset="0"/>
              </a:rPr>
              <a:t> </a:t>
            </a:r>
            <a:r>
              <a:rPr lang="ru-RU" sz="1100" b="1" dirty="0" err="1">
                <a:solidFill>
                  <a:schemeClr val="bg2">
                    <a:lumMod val="75000"/>
                    <a:lumOff val="25000"/>
                  </a:schemeClr>
                </a:solidFill>
                <a:ea typeface="Times New Roman" pitchFamily="18" charset="0"/>
                <a:cs typeface="Arial" pitchFamily="34" charset="0"/>
              </a:rPr>
              <a:t>наведених</a:t>
            </a:r>
            <a:r>
              <a:rPr lang="ru-RU" sz="1100" b="1" dirty="0">
                <a:solidFill>
                  <a:schemeClr val="bg2">
                    <a:lumMod val="75000"/>
                    <a:lumOff val="25000"/>
                  </a:schemeClr>
                </a:solidFill>
                <a:ea typeface="Times New Roman" pitchFamily="18" charset="0"/>
                <a:cs typeface="Arial" pitchFamily="34" charset="0"/>
              </a:rPr>
              <a:t> </a:t>
            </a:r>
            <a:r>
              <a:rPr lang="ru-RU" sz="1100" b="1" dirty="0" err="1">
                <a:solidFill>
                  <a:schemeClr val="bg2">
                    <a:lumMod val="75000"/>
                    <a:lumOff val="25000"/>
                  </a:schemeClr>
                </a:solidFill>
                <a:ea typeface="Times New Roman" pitchFamily="18" charset="0"/>
                <a:cs typeface="Arial" pitchFamily="34" charset="0"/>
              </a:rPr>
              <a:t>нижче</a:t>
            </a:r>
            <a:r>
              <a:rPr lang="ru-RU" sz="1100" b="1" dirty="0">
                <a:solidFill>
                  <a:schemeClr val="bg2">
                    <a:lumMod val="75000"/>
                    <a:lumOff val="25000"/>
                  </a:schemeClr>
                </a:solidFill>
                <a:ea typeface="Times New Roman" pitchFamily="18" charset="0"/>
                <a:cs typeface="Arial" pitchFamily="34" charset="0"/>
              </a:rPr>
              <a:t> </a:t>
            </a:r>
            <a:r>
              <a:rPr lang="ru-RU" sz="1100" b="1" dirty="0" err="1">
                <a:solidFill>
                  <a:schemeClr val="bg2">
                    <a:lumMod val="75000"/>
                    <a:lumOff val="25000"/>
                  </a:schemeClr>
                </a:solidFill>
                <a:ea typeface="Times New Roman" pitchFamily="18" charset="0"/>
                <a:cs typeface="Arial" pitchFamily="34" charset="0"/>
              </a:rPr>
              <a:t>тверджень</a:t>
            </a:r>
            <a:r>
              <a:rPr lang="ru-RU" sz="1100" b="1" dirty="0">
                <a:solidFill>
                  <a:schemeClr val="bg2">
                    <a:lumMod val="75000"/>
                    <a:lumOff val="25000"/>
                  </a:schemeClr>
                </a:solidFill>
                <a:ea typeface="Times New Roman" pitchFamily="18" charset="0"/>
                <a:cs typeface="Arial" pitchFamily="34" charset="0"/>
              </a:rPr>
              <a:t>? (</a:t>
            </a:r>
            <a:r>
              <a:rPr lang="ru-RU" sz="1100" b="1" dirty="0" err="1">
                <a:solidFill>
                  <a:schemeClr val="bg2">
                    <a:lumMod val="75000"/>
                    <a:lumOff val="25000"/>
                  </a:schemeClr>
                </a:solidFill>
                <a:ea typeface="Times New Roman" pitchFamily="18" charset="0"/>
                <a:cs typeface="Arial" pitchFamily="34" charset="0"/>
              </a:rPr>
              <a:t>Можна</a:t>
            </a:r>
            <a:r>
              <a:rPr lang="ru-RU" sz="1100" b="1" dirty="0">
                <a:solidFill>
                  <a:schemeClr val="bg2">
                    <a:lumMod val="75000"/>
                    <a:lumOff val="25000"/>
                  </a:schemeClr>
                </a:solidFill>
                <a:ea typeface="Times New Roman" pitchFamily="18" charset="0"/>
                <a:cs typeface="Arial" pitchFamily="34" charset="0"/>
              </a:rPr>
              <a:t> обрати </a:t>
            </a:r>
            <a:r>
              <a:rPr lang="ru-RU" sz="1100" b="1" dirty="0" err="1">
                <a:solidFill>
                  <a:schemeClr val="bg2">
                    <a:lumMod val="75000"/>
                    <a:lumOff val="25000"/>
                  </a:schemeClr>
                </a:solidFill>
                <a:ea typeface="Times New Roman" pitchFamily="18" charset="0"/>
                <a:cs typeface="Arial" pitchFamily="34" charset="0"/>
              </a:rPr>
              <a:t>декілька</a:t>
            </a:r>
            <a:r>
              <a:rPr lang="ru-RU" sz="1100" b="1" dirty="0">
                <a:solidFill>
                  <a:schemeClr val="bg2">
                    <a:lumMod val="75000"/>
                    <a:lumOff val="25000"/>
                  </a:schemeClr>
                </a:solidFill>
                <a:ea typeface="Times New Roman" pitchFamily="18" charset="0"/>
                <a:cs typeface="Arial" pitchFamily="34" charset="0"/>
              </a:rPr>
              <a:t> </a:t>
            </a:r>
            <a:r>
              <a:rPr lang="ru-RU" sz="1100" b="1" dirty="0" err="1">
                <a:solidFill>
                  <a:schemeClr val="bg2">
                    <a:lumMod val="75000"/>
                    <a:lumOff val="25000"/>
                  </a:schemeClr>
                </a:solidFill>
                <a:ea typeface="Times New Roman" pitchFamily="18" charset="0"/>
                <a:cs typeface="Arial" pitchFamily="34" charset="0"/>
              </a:rPr>
              <a:t>відповідей</a:t>
            </a:r>
            <a:r>
              <a:rPr lang="ru-RU" sz="1100" b="1" dirty="0">
                <a:solidFill>
                  <a:schemeClr val="bg2">
                    <a:lumMod val="75000"/>
                    <a:lumOff val="25000"/>
                  </a:schemeClr>
                </a:solidFill>
                <a:ea typeface="Times New Roman" pitchFamily="18" charset="0"/>
                <a:cs typeface="Arial" pitchFamily="34" charset="0"/>
              </a:rPr>
              <a:t>)</a:t>
            </a:r>
            <a:endParaRPr kumimoji="0" lang="ru-RU" sz="1100" b="1" i="0" u="none" strike="noStrike" cap="none" normalizeH="0" baseline="0" dirty="0">
              <a:ln>
                <a:noFill/>
              </a:ln>
              <a:solidFill>
                <a:schemeClr val="tx1"/>
              </a:solidFill>
              <a:effectLst/>
              <a:cs typeface="Arial" pitchFamily="34" charset="0"/>
            </a:endParaRPr>
          </a:p>
        </p:txBody>
      </p:sp>
    </p:spTree>
    <p:extLst>
      <p:ext uri="{BB962C8B-B14F-4D97-AF65-F5344CB8AC3E}">
        <p14:creationId xmlns:p14="http://schemas.microsoft.com/office/powerpoint/2010/main" val="33992257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404279"/>
            <a:ext cx="7344816" cy="360040"/>
          </a:xfrm>
        </p:spPr>
        <p:txBody>
          <a:bodyPr>
            <a:noAutofit/>
          </a:bodyPr>
          <a:lstStyle/>
          <a:p>
            <a:pPr algn="ctr"/>
            <a:r>
              <a:rPr lang="ru-RU" sz="1400" b="1" dirty="0" err="1">
                <a:solidFill>
                  <a:srgbClr val="202F6A"/>
                </a:solidFill>
              </a:rPr>
              <a:t>Ваші</a:t>
            </a:r>
            <a:r>
              <a:rPr lang="ru-RU" sz="1400" b="1" dirty="0">
                <a:solidFill>
                  <a:srgbClr val="202F6A"/>
                </a:solidFill>
              </a:rPr>
              <a:t> </a:t>
            </a:r>
            <a:r>
              <a:rPr lang="ru-RU" sz="1400" b="1" dirty="0" err="1">
                <a:solidFill>
                  <a:srgbClr val="202F6A"/>
                </a:solidFill>
              </a:rPr>
              <a:t>побажання</a:t>
            </a:r>
            <a:r>
              <a:rPr lang="ru-RU" sz="1400" b="1" dirty="0">
                <a:solidFill>
                  <a:srgbClr val="202F6A"/>
                </a:solidFill>
              </a:rPr>
              <a:t> </a:t>
            </a:r>
            <a:r>
              <a:rPr lang="ru-RU" sz="1400" b="1" dirty="0" err="1">
                <a:solidFill>
                  <a:srgbClr val="202F6A"/>
                </a:solidFill>
              </a:rPr>
              <a:t>щодо</a:t>
            </a:r>
            <a:r>
              <a:rPr lang="ru-RU" sz="1400" b="1" dirty="0">
                <a:solidFill>
                  <a:srgbClr val="202F6A"/>
                </a:solidFill>
              </a:rPr>
              <a:t> </a:t>
            </a:r>
            <a:r>
              <a:rPr lang="ru-RU" sz="1400" b="1" dirty="0" err="1">
                <a:solidFill>
                  <a:srgbClr val="202F6A"/>
                </a:solidFill>
              </a:rPr>
              <a:t>удосконалення</a:t>
            </a:r>
            <a:r>
              <a:rPr lang="ru-RU" sz="1400" b="1" dirty="0">
                <a:solidFill>
                  <a:srgbClr val="202F6A"/>
                </a:solidFill>
              </a:rPr>
              <a:t> </a:t>
            </a:r>
            <a:r>
              <a:rPr lang="ru-RU" sz="1400" b="1" dirty="0" err="1">
                <a:solidFill>
                  <a:srgbClr val="202F6A"/>
                </a:solidFill>
              </a:rPr>
              <a:t>освітнього</a:t>
            </a:r>
            <a:r>
              <a:rPr lang="ru-RU" sz="1400" b="1" dirty="0">
                <a:solidFill>
                  <a:srgbClr val="202F6A"/>
                </a:solidFill>
              </a:rPr>
              <a:t> </a:t>
            </a:r>
            <a:r>
              <a:rPr lang="ru-RU" sz="1400" b="1" dirty="0" err="1">
                <a:solidFill>
                  <a:srgbClr val="202F6A"/>
                </a:solidFill>
              </a:rPr>
              <a:t>процесу</a:t>
            </a:r>
            <a:r>
              <a:rPr lang="ru-RU" sz="1400" b="1" dirty="0">
                <a:solidFill>
                  <a:srgbClr val="202F6A"/>
                </a:solidFill>
              </a:rPr>
              <a:t> за </a:t>
            </a:r>
            <a:r>
              <a:rPr lang="ru-RU" sz="1400" b="1" dirty="0" err="1">
                <a:solidFill>
                  <a:srgbClr val="202F6A"/>
                </a:solidFill>
              </a:rPr>
              <a:t>Вашою</a:t>
            </a:r>
            <a:r>
              <a:rPr lang="ru-RU" sz="1400" b="1" dirty="0">
                <a:solidFill>
                  <a:srgbClr val="202F6A"/>
                </a:solidFill>
              </a:rPr>
              <a:t> </a:t>
            </a:r>
            <a:r>
              <a:rPr lang="ru-RU" sz="1400" b="1" dirty="0" err="1">
                <a:solidFill>
                  <a:srgbClr val="202F6A"/>
                </a:solidFill>
              </a:rPr>
              <a:t>освітньою</a:t>
            </a:r>
            <a:r>
              <a:rPr lang="ru-RU" sz="1400" b="1" dirty="0">
                <a:solidFill>
                  <a:srgbClr val="202F6A"/>
                </a:solidFill>
              </a:rPr>
              <a:t> </a:t>
            </a:r>
            <a:r>
              <a:rPr lang="ru-RU" sz="1400" b="1" dirty="0" err="1">
                <a:solidFill>
                  <a:srgbClr val="202F6A"/>
                </a:solidFill>
              </a:rPr>
              <a:t>програмою</a:t>
            </a:r>
            <a:endParaRPr lang="uk-UA" sz="1400" b="1" dirty="0">
              <a:solidFill>
                <a:srgbClr val="202F6A"/>
              </a:solidFill>
            </a:endParaRPr>
          </a:p>
        </p:txBody>
      </p:sp>
      <p:graphicFrame>
        <p:nvGraphicFramePr>
          <p:cNvPr id="4" name="Схема 3"/>
          <p:cNvGraphicFramePr/>
          <p:nvPr>
            <p:extLst>
              <p:ext uri="{D42A27DB-BD31-4B8C-83A1-F6EECF244321}">
                <p14:modId xmlns:p14="http://schemas.microsoft.com/office/powerpoint/2010/main" val="590199232"/>
              </p:ext>
            </p:extLst>
          </p:nvPr>
        </p:nvGraphicFramePr>
        <p:xfrm>
          <a:off x="683568" y="1988840"/>
          <a:ext cx="8136904" cy="4824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3" name="Таблица 2"/>
          <p:cNvGraphicFramePr>
            <a:graphicFrameLocks noGrp="1"/>
          </p:cNvGraphicFramePr>
          <p:nvPr>
            <p:extLst>
              <p:ext uri="{D42A27DB-BD31-4B8C-83A1-F6EECF244321}">
                <p14:modId xmlns:p14="http://schemas.microsoft.com/office/powerpoint/2010/main" val="1750536094"/>
              </p:ext>
            </p:extLst>
          </p:nvPr>
        </p:nvGraphicFramePr>
        <p:xfrm>
          <a:off x="827584" y="692311"/>
          <a:ext cx="7632848" cy="6127855"/>
        </p:xfrm>
        <a:graphic>
          <a:graphicData uri="http://schemas.openxmlformats.org/drawingml/2006/table">
            <a:tbl>
              <a:tblPr firstRow="1" firstCol="1" bandRow="1">
                <a:tableStyleId>{5C22544A-7EE6-4342-B048-85BDC9FD1C3A}</a:tableStyleId>
              </a:tblPr>
              <a:tblGrid>
                <a:gridCol w="7056784">
                  <a:extLst>
                    <a:ext uri="{9D8B030D-6E8A-4147-A177-3AD203B41FA5}">
                      <a16:colId xmlns:a16="http://schemas.microsoft.com/office/drawing/2014/main" val="20000"/>
                    </a:ext>
                  </a:extLst>
                </a:gridCol>
                <a:gridCol w="576064">
                  <a:extLst>
                    <a:ext uri="{9D8B030D-6E8A-4147-A177-3AD203B41FA5}">
                      <a16:colId xmlns:a16="http://schemas.microsoft.com/office/drawing/2014/main" val="20001"/>
                    </a:ext>
                  </a:extLst>
                </a:gridCol>
              </a:tblGrid>
              <a:tr h="179022">
                <a:tc>
                  <a:txBody>
                    <a:bodyPr/>
                    <a:lstStyle/>
                    <a:p>
                      <a:pPr marL="0" algn="ctr" defTabSz="342900" rtl="0" eaLnBrk="1" latinLnBrk="0" hangingPunct="1">
                        <a:spcAft>
                          <a:spcPts val="0"/>
                        </a:spcAft>
                      </a:pPr>
                      <a:r>
                        <a:rPr lang="uk-UA" sz="1100" b="1" kern="1200" noProof="0" dirty="0">
                          <a:solidFill>
                            <a:schemeClr val="lt1"/>
                          </a:solidFill>
                          <a:effectLst/>
                          <a:latin typeface="+mn-lt"/>
                          <a:ea typeface="Times New Roman"/>
                          <a:cs typeface="+mn-cs"/>
                        </a:rPr>
                        <a:t>Узагальнені відповіді респондентів:</a:t>
                      </a:r>
                    </a:p>
                  </a:txBody>
                  <a:tcPr marL="68580" marR="68580" marT="0" marB="0"/>
                </a:tc>
                <a:tc>
                  <a:txBody>
                    <a:bodyPr/>
                    <a:lstStyle/>
                    <a:p>
                      <a:pPr marL="0" algn="ctr" defTabSz="342900" rtl="0" eaLnBrk="1" latinLnBrk="0" hangingPunct="1">
                        <a:spcAft>
                          <a:spcPts val="0"/>
                        </a:spcAft>
                      </a:pPr>
                      <a:endParaRPr lang="uk-UA" sz="1100" b="1" kern="1200" noProof="0" dirty="0">
                        <a:solidFill>
                          <a:schemeClr val="lt1"/>
                        </a:solidFill>
                        <a:effectLst/>
                        <a:latin typeface="+mn-lt"/>
                        <a:ea typeface="Times New Roman"/>
                        <a:cs typeface="+mn-cs"/>
                      </a:endParaRPr>
                    </a:p>
                  </a:txBody>
                  <a:tcPr marL="68580" marR="68580" marT="0" marB="0"/>
                </a:tc>
                <a:extLst>
                  <a:ext uri="{0D108BD9-81ED-4DB2-BD59-A6C34878D82A}">
                    <a16:rowId xmlns:a16="http://schemas.microsoft.com/office/drawing/2014/main" val="10000"/>
                  </a:ext>
                </a:extLst>
              </a:tr>
              <a:tr h="193311">
                <a:tc>
                  <a:txBody>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lang="uk-UA" sz="950" b="1" kern="1200" noProof="0" dirty="0">
                          <a:solidFill>
                            <a:schemeClr val="lt1"/>
                          </a:solidFill>
                          <a:effectLst/>
                          <a:latin typeface="+mn-lt"/>
                          <a:ea typeface="Times New Roman"/>
                          <a:cs typeface="+mn-cs"/>
                        </a:rPr>
                        <a:t>Все добре. </a:t>
                      </a:r>
                      <a:r>
                        <a:rPr lang="ru-RU" sz="950" b="1" kern="1200" noProof="0" dirty="0" err="1">
                          <a:solidFill>
                            <a:schemeClr val="lt1"/>
                          </a:solidFill>
                          <a:effectLst/>
                          <a:latin typeface="+mn-lt"/>
                          <a:ea typeface="Times New Roman"/>
                          <a:cs typeface="+mn-cs"/>
                        </a:rPr>
                        <a:t>Інколи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залучати</a:t>
                      </a:r>
                      <a:r>
                        <a:rPr lang="ru-RU" sz="950" b="1" kern="1200" noProof="0" dirty="0">
                          <a:solidFill>
                            <a:schemeClr val="lt1"/>
                          </a:solidFill>
                          <a:effectLst/>
                          <a:latin typeface="+mn-lt"/>
                          <a:ea typeface="Times New Roman"/>
                          <a:cs typeface="+mn-cs"/>
                        </a:rPr>
                        <a:t> до </a:t>
                      </a:r>
                      <a:r>
                        <a:rPr lang="ru-RU" sz="950" b="1" kern="1200" noProof="0" dirty="0" err="1">
                          <a:solidFill>
                            <a:schemeClr val="lt1"/>
                          </a:solidFill>
                          <a:effectLst/>
                          <a:latin typeface="+mn-lt"/>
                          <a:ea typeface="Times New Roman"/>
                          <a:cs typeface="+mn-cs"/>
                        </a:rPr>
                        <a:t>викладання</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фахівців-практиків</a:t>
                      </a:r>
                      <a:r>
                        <a:rPr lang="ru-RU" sz="950" b="1" kern="1200" noProof="0" dirty="0">
                          <a:solidFill>
                            <a:schemeClr val="lt1"/>
                          </a:solidFill>
                          <a:effectLst/>
                          <a:latin typeface="+mn-lt"/>
                          <a:ea typeface="Times New Roman"/>
                          <a:cs typeface="+mn-cs"/>
                        </a:rPr>
                        <a:t> .</a:t>
                      </a:r>
                      <a:endParaRPr lang="ru-RU" sz="950" noProof="0" dirty="0">
                        <a:effectLst/>
                        <a:latin typeface="+mn-lt"/>
                        <a:ea typeface="Times New Roman"/>
                      </a:endParaRPr>
                    </a:p>
                  </a:txBody>
                  <a:tcPr marL="68580" marR="68580" marT="0" marB="0"/>
                </a:tc>
                <a:tc>
                  <a:txBody>
                    <a:bodyPr/>
                    <a:lstStyle/>
                    <a:p>
                      <a:pPr marL="0" algn="l" defTabSz="342900" rtl="0" eaLnBrk="1" latinLnBrk="0" hangingPunct="1">
                        <a:spcAft>
                          <a:spcPts val="0"/>
                        </a:spcAft>
                      </a:pPr>
                      <a:r>
                        <a:rPr lang="uk-UA" sz="950" b="1" kern="1200" noProof="0" dirty="0">
                          <a:solidFill>
                            <a:schemeClr val="lt1"/>
                          </a:solidFill>
                          <a:effectLst/>
                          <a:latin typeface="+mn-lt"/>
                          <a:ea typeface="Times New Roman"/>
                          <a:cs typeface="+mn-cs"/>
                        </a:rPr>
                        <a:t>ФПКП</a:t>
                      </a:r>
                      <a:endParaRPr lang="ru-RU" sz="950" b="1" kern="1200" noProof="0" dirty="0">
                        <a:solidFill>
                          <a:schemeClr val="lt1"/>
                        </a:solidFill>
                        <a:effectLst/>
                        <a:latin typeface="+mn-lt"/>
                        <a:ea typeface="Times New Roman"/>
                        <a:cs typeface="+mn-cs"/>
                      </a:endParaRPr>
                    </a:p>
                  </a:txBody>
                  <a:tcPr marL="68580" marR="68580" marT="0" marB="0">
                    <a:solidFill>
                      <a:srgbClr val="202F6A"/>
                    </a:solidFill>
                  </a:tcPr>
                </a:tc>
                <a:extLst>
                  <a:ext uri="{0D108BD9-81ED-4DB2-BD59-A6C34878D82A}">
                    <a16:rowId xmlns:a16="http://schemas.microsoft.com/office/drawing/2014/main" val="10001"/>
                  </a:ext>
                </a:extLst>
              </a:tr>
              <a:tr h="203193">
                <a:tc>
                  <a:txBody>
                    <a:bodyPr/>
                    <a:lstStyle/>
                    <a:p>
                      <a:pPr marL="0" marR="0" indent="0" algn="l" defTabSz="342900" rtl="0" eaLnBrk="1" fontAlgn="auto" latinLnBrk="0" hangingPunct="1">
                        <a:lnSpc>
                          <a:spcPct val="100000"/>
                        </a:lnSpc>
                        <a:spcBef>
                          <a:spcPts val="0"/>
                        </a:spcBef>
                        <a:spcAft>
                          <a:spcPts val="0"/>
                        </a:spcAft>
                        <a:buClrTx/>
                        <a:buSzTx/>
                        <a:buFontTx/>
                        <a:buNone/>
                        <a:tabLst/>
                        <a:defRPr/>
                      </a:pPr>
                      <a:r>
                        <a:rPr lang="ru-RU" sz="950" noProof="0" dirty="0" err="1">
                          <a:effectLst/>
                          <a:latin typeface="+mn-lt"/>
                          <a:ea typeface="Times New Roman"/>
                        </a:rPr>
                        <a:t>Можливість</a:t>
                      </a:r>
                      <a:r>
                        <a:rPr lang="ru-RU" sz="950" noProof="0" dirty="0">
                          <a:effectLst/>
                          <a:latin typeface="+mn-lt"/>
                          <a:ea typeface="Times New Roman"/>
                        </a:rPr>
                        <a:t> </a:t>
                      </a:r>
                      <a:r>
                        <a:rPr lang="ru-RU" sz="950" noProof="0" dirty="0" err="1">
                          <a:effectLst/>
                          <a:latin typeface="+mn-lt"/>
                          <a:ea typeface="Times New Roman"/>
                        </a:rPr>
                        <a:t>дистанційного</a:t>
                      </a:r>
                      <a:r>
                        <a:rPr lang="ru-RU" sz="950" noProof="0" dirty="0">
                          <a:effectLst/>
                          <a:latin typeface="+mn-lt"/>
                          <a:ea typeface="Times New Roman"/>
                        </a:rPr>
                        <a:t> формату </a:t>
                      </a:r>
                      <a:r>
                        <a:rPr lang="ru-RU" sz="950" noProof="0" dirty="0" err="1">
                          <a:effectLst/>
                          <a:latin typeface="+mn-lt"/>
                          <a:ea typeface="Times New Roman"/>
                        </a:rPr>
                        <a:t>навчання</a:t>
                      </a:r>
                      <a:r>
                        <a:rPr lang="ru-RU" sz="950" noProof="0" dirty="0">
                          <a:effectLst/>
                          <a:latin typeface="+mn-lt"/>
                          <a:ea typeface="Times New Roman"/>
                        </a:rPr>
                        <a:t> за запитом студента (особливо в </a:t>
                      </a:r>
                      <a:r>
                        <a:rPr lang="ru-RU" sz="950" noProof="0" dirty="0" err="1">
                          <a:effectLst/>
                          <a:latin typeface="+mn-lt"/>
                          <a:ea typeface="Times New Roman"/>
                        </a:rPr>
                        <a:t>період</a:t>
                      </a:r>
                      <a:r>
                        <a:rPr lang="ru-RU" sz="950" noProof="0" dirty="0">
                          <a:effectLst/>
                          <a:latin typeface="+mn-lt"/>
                          <a:ea typeface="Times New Roman"/>
                        </a:rPr>
                        <a:t> </a:t>
                      </a:r>
                      <a:r>
                        <a:rPr lang="ru-RU" sz="950" noProof="0" dirty="0" err="1">
                          <a:effectLst/>
                          <a:latin typeface="+mn-lt"/>
                          <a:ea typeface="Times New Roman"/>
                        </a:rPr>
                        <a:t>війни</a:t>
                      </a:r>
                      <a:r>
                        <a:rPr lang="ru-RU" sz="950" noProof="0" dirty="0">
                          <a:effectLst/>
                          <a:latin typeface="+mn-lt"/>
                          <a:ea typeface="Times New Roman"/>
                        </a:rPr>
                        <a:t>, у </a:t>
                      </a:r>
                      <a:r>
                        <a:rPr lang="ru-RU" sz="950" noProof="0" dirty="0" err="1">
                          <a:effectLst/>
                          <a:latin typeface="+mn-lt"/>
                          <a:ea typeface="Times New Roman"/>
                        </a:rPr>
                        <a:t>когось</a:t>
                      </a:r>
                      <a:r>
                        <a:rPr lang="ru-RU" sz="950" noProof="0" dirty="0">
                          <a:effectLst/>
                          <a:latin typeface="+mn-lt"/>
                          <a:ea typeface="Times New Roman"/>
                        </a:rPr>
                        <a:t> </a:t>
                      </a:r>
                      <a:r>
                        <a:rPr lang="ru-RU" sz="950" noProof="0" dirty="0" err="1">
                          <a:effectLst/>
                          <a:latin typeface="+mn-lt"/>
                          <a:ea typeface="Times New Roman"/>
                        </a:rPr>
                        <a:t>вистачило</a:t>
                      </a:r>
                      <a:r>
                        <a:rPr lang="ru-RU" sz="950" noProof="0" dirty="0">
                          <a:effectLst/>
                          <a:latin typeface="+mn-lt"/>
                          <a:ea typeface="Times New Roman"/>
                        </a:rPr>
                        <a:t> </a:t>
                      </a:r>
                      <a:r>
                        <a:rPr lang="ru-RU" sz="950" noProof="0" dirty="0" err="1">
                          <a:effectLst/>
                          <a:latin typeface="+mn-lt"/>
                          <a:ea typeface="Times New Roman"/>
                        </a:rPr>
                        <a:t>розуму</a:t>
                      </a:r>
                      <a:r>
                        <a:rPr lang="ru-RU" sz="950" noProof="0" dirty="0">
                          <a:effectLst/>
                          <a:latin typeface="+mn-lt"/>
                          <a:ea typeface="Times New Roman"/>
                        </a:rPr>
                        <a:t> в </a:t>
                      </a:r>
                      <a:r>
                        <a:rPr lang="ru-RU" sz="950" noProof="0" dirty="0" err="1">
                          <a:effectLst/>
                          <a:latin typeface="+mn-lt"/>
                          <a:ea typeface="Times New Roman"/>
                        </a:rPr>
                        <a:t>такий</a:t>
                      </a:r>
                      <a:r>
                        <a:rPr lang="ru-RU" sz="950" noProof="0" dirty="0">
                          <a:effectLst/>
                          <a:latin typeface="+mn-lt"/>
                          <a:ea typeface="Times New Roman"/>
                        </a:rPr>
                        <a:t> час </a:t>
                      </a:r>
                      <a:r>
                        <a:rPr lang="ru-RU" sz="950" noProof="0" dirty="0" err="1">
                          <a:effectLst/>
                          <a:latin typeface="+mn-lt"/>
                          <a:ea typeface="Times New Roman"/>
                        </a:rPr>
                        <a:t>зробити</a:t>
                      </a:r>
                      <a:r>
                        <a:rPr lang="ru-RU" sz="950" noProof="0" dirty="0">
                          <a:effectLst/>
                          <a:latin typeface="+mn-lt"/>
                          <a:ea typeface="Times New Roman"/>
                        </a:rPr>
                        <a:t> </a:t>
                      </a:r>
                      <a:r>
                        <a:rPr lang="ru-RU" sz="950" noProof="0" dirty="0" err="1">
                          <a:effectLst/>
                          <a:latin typeface="+mn-lt"/>
                          <a:ea typeface="Times New Roman"/>
                        </a:rPr>
                        <a:t>очне</a:t>
                      </a:r>
                      <a:r>
                        <a:rPr lang="ru-RU" sz="950" noProof="0" dirty="0">
                          <a:effectLst/>
                          <a:latin typeface="+mn-lt"/>
                          <a:ea typeface="Times New Roman"/>
                        </a:rPr>
                        <a:t> </a:t>
                      </a:r>
                      <a:r>
                        <a:rPr lang="ru-RU" sz="950" noProof="0" dirty="0" err="1">
                          <a:effectLst/>
                          <a:latin typeface="+mn-lt"/>
                          <a:ea typeface="Times New Roman"/>
                        </a:rPr>
                        <a:t>навчання</a:t>
                      </a:r>
                      <a:r>
                        <a:rPr lang="ru-RU" sz="950" noProof="0" dirty="0">
                          <a:effectLst/>
                          <a:latin typeface="+mn-lt"/>
                          <a:ea typeface="Times New Roman"/>
                        </a:rPr>
                        <a:t>, </a:t>
                      </a:r>
                      <a:r>
                        <a:rPr lang="ru-RU" sz="950" noProof="0" dirty="0" err="1">
                          <a:effectLst/>
                          <a:latin typeface="+mn-lt"/>
                          <a:ea typeface="Times New Roman"/>
                        </a:rPr>
                        <a:t>незважаючи</a:t>
                      </a:r>
                      <a:r>
                        <a:rPr lang="ru-RU" sz="950" noProof="0" dirty="0">
                          <a:effectLst/>
                          <a:latin typeface="+mn-lt"/>
                          <a:ea typeface="Times New Roman"/>
                        </a:rPr>
                        <a:t> на </a:t>
                      </a:r>
                      <a:r>
                        <a:rPr lang="ru-RU" sz="950" noProof="0" dirty="0" err="1">
                          <a:effectLst/>
                          <a:latin typeface="+mn-lt"/>
                          <a:ea typeface="Times New Roman"/>
                        </a:rPr>
                        <a:t>прильоти</a:t>
                      </a:r>
                      <a:r>
                        <a:rPr lang="ru-RU" sz="950" noProof="0" dirty="0">
                          <a:effectLst/>
                          <a:latin typeface="+mn-lt"/>
                          <a:ea typeface="Times New Roman"/>
                        </a:rPr>
                        <a:t> ракет в </a:t>
                      </a:r>
                      <a:r>
                        <a:rPr lang="ru-RU" sz="950" noProof="0" dirty="0" err="1">
                          <a:effectLst/>
                          <a:latin typeface="+mn-lt"/>
                          <a:ea typeface="Times New Roman"/>
                        </a:rPr>
                        <a:t>Києві</a:t>
                      </a:r>
                      <a:r>
                        <a:rPr lang="ru-RU" sz="950" noProof="0" dirty="0">
                          <a:effectLst/>
                          <a:latin typeface="+mn-lt"/>
                          <a:ea typeface="Times New Roman"/>
                        </a:rPr>
                        <a:t> і недалеко </a:t>
                      </a:r>
                      <a:r>
                        <a:rPr lang="ru-RU" sz="950" noProof="0" dirty="0" err="1">
                          <a:effectLst/>
                          <a:latin typeface="+mn-lt"/>
                          <a:ea typeface="Times New Roman"/>
                        </a:rPr>
                        <a:t>від</a:t>
                      </a:r>
                      <a:r>
                        <a:rPr lang="ru-RU" sz="950" noProof="0" dirty="0">
                          <a:effectLst/>
                          <a:latin typeface="+mn-lt"/>
                          <a:ea typeface="Times New Roman"/>
                        </a:rPr>
                        <a:t> </a:t>
                      </a:r>
                      <a:r>
                        <a:rPr lang="ru-RU" sz="950" noProof="0" dirty="0" err="1">
                          <a:effectLst/>
                          <a:latin typeface="+mn-lt"/>
                          <a:ea typeface="Times New Roman"/>
                        </a:rPr>
                        <a:t>університету</a:t>
                      </a:r>
                      <a:r>
                        <a:rPr lang="ru-RU" sz="950" noProof="0" dirty="0">
                          <a:effectLst/>
                          <a:latin typeface="+mn-lt"/>
                          <a:ea typeface="Times New Roman"/>
                        </a:rPr>
                        <a:t>), </a:t>
                      </a:r>
                      <a:r>
                        <a:rPr lang="ru-RU" sz="950" noProof="0" dirty="0" err="1">
                          <a:effectLst/>
                          <a:latin typeface="+mn-lt"/>
                          <a:ea typeface="Times New Roman"/>
                        </a:rPr>
                        <a:t>викладачі</a:t>
                      </a:r>
                      <a:r>
                        <a:rPr lang="ru-RU" sz="950" noProof="0" dirty="0">
                          <a:effectLst/>
                          <a:latin typeface="+mn-lt"/>
                          <a:ea typeface="Times New Roman"/>
                        </a:rPr>
                        <a:t> з </a:t>
                      </a:r>
                      <a:r>
                        <a:rPr lang="ru-RU" sz="950" noProof="0" dirty="0" err="1">
                          <a:effectLst/>
                          <a:latin typeface="+mn-lt"/>
                          <a:ea typeface="Times New Roman"/>
                        </a:rPr>
                        <a:t>досвідом</a:t>
                      </a:r>
                      <a:r>
                        <a:rPr lang="ru-RU" sz="950" noProof="0" dirty="0">
                          <a:effectLst/>
                          <a:latin typeface="+mn-lt"/>
                          <a:ea typeface="Times New Roman"/>
                        </a:rPr>
                        <a:t> </a:t>
                      </a:r>
                      <a:r>
                        <a:rPr lang="ru-RU" sz="950" noProof="0" dirty="0" err="1">
                          <a:effectLst/>
                          <a:latin typeface="+mn-lt"/>
                          <a:ea typeface="Times New Roman"/>
                        </a:rPr>
                        <a:t>роботи</a:t>
                      </a:r>
                      <a:r>
                        <a:rPr lang="ru-RU" sz="950" noProof="0" dirty="0">
                          <a:effectLst/>
                          <a:latin typeface="+mn-lt"/>
                          <a:ea typeface="Times New Roman"/>
                        </a:rPr>
                        <a:t> по </a:t>
                      </a:r>
                      <a:r>
                        <a:rPr lang="ru-RU" sz="950" noProof="0" dirty="0" err="1">
                          <a:effectLst/>
                          <a:latin typeface="+mn-lt"/>
                          <a:ea typeface="Times New Roman"/>
                        </a:rPr>
                        <a:t>спеціальності</a:t>
                      </a:r>
                      <a:r>
                        <a:rPr lang="ru-RU" sz="950" noProof="0" dirty="0">
                          <a:effectLst/>
                          <a:latin typeface="+mn-lt"/>
                          <a:ea typeface="Times New Roman"/>
                        </a:rPr>
                        <a:t>, </a:t>
                      </a:r>
                      <a:r>
                        <a:rPr lang="ru-RU" sz="950" noProof="0" dirty="0" err="1">
                          <a:effectLst/>
                          <a:latin typeface="+mn-lt"/>
                          <a:ea typeface="Times New Roman"/>
                        </a:rPr>
                        <a:t>оновлена</a:t>
                      </a:r>
                      <a:r>
                        <a:rPr lang="ru-RU" sz="950" noProof="0" dirty="0">
                          <a:effectLst/>
                          <a:latin typeface="+mn-lt"/>
                          <a:ea typeface="Times New Roman"/>
                        </a:rPr>
                        <a:t> программа </a:t>
                      </a:r>
                      <a:r>
                        <a:rPr lang="ru-RU" sz="950" noProof="0" dirty="0" err="1">
                          <a:effectLst/>
                          <a:latin typeface="+mn-lt"/>
                          <a:ea typeface="Times New Roman"/>
                        </a:rPr>
                        <a:t>навчання</a:t>
                      </a:r>
                      <a:r>
                        <a:rPr lang="ru-RU" sz="950" noProof="0" dirty="0">
                          <a:effectLst/>
                          <a:latin typeface="+mn-lt"/>
                          <a:ea typeface="Times New Roman"/>
                        </a:rPr>
                        <a:t>.</a:t>
                      </a:r>
                    </a:p>
                  </a:txBody>
                  <a:tcPr marL="68580" marR="68580" marT="0" marB="0"/>
                </a:tc>
                <a:tc>
                  <a:txBody>
                    <a:bodyPr/>
                    <a:lstStyle/>
                    <a:p>
                      <a:pPr marL="0" marR="0" indent="0" algn="l" defTabSz="342900" rtl="0" eaLnBrk="1" fontAlgn="auto" latinLnBrk="0" hangingPunct="1">
                        <a:lnSpc>
                          <a:spcPct val="100000"/>
                        </a:lnSpc>
                        <a:spcBef>
                          <a:spcPts val="0"/>
                        </a:spcBef>
                        <a:spcAft>
                          <a:spcPts val="0"/>
                        </a:spcAft>
                        <a:buClrTx/>
                        <a:buSzTx/>
                        <a:buFontTx/>
                        <a:buNone/>
                        <a:tabLst/>
                        <a:defRPr/>
                      </a:pPr>
                      <a:r>
                        <a:rPr lang="ru-RU" sz="950" b="1" kern="1200" noProof="0" dirty="0">
                          <a:solidFill>
                            <a:schemeClr val="lt1"/>
                          </a:solidFill>
                          <a:effectLst/>
                          <a:latin typeface="+mn-lt"/>
                          <a:ea typeface="Times New Roman"/>
                          <a:cs typeface="+mn-cs"/>
                        </a:rPr>
                        <a:t>ФКНТ</a:t>
                      </a:r>
                    </a:p>
                  </a:txBody>
                  <a:tcPr marL="68580" marR="68580" marT="0" marB="0">
                    <a:solidFill>
                      <a:srgbClr val="202F6A"/>
                    </a:solidFill>
                  </a:tcPr>
                </a:tc>
                <a:extLst>
                  <a:ext uri="{0D108BD9-81ED-4DB2-BD59-A6C34878D82A}">
                    <a16:rowId xmlns:a16="http://schemas.microsoft.com/office/drawing/2014/main" val="1208418502"/>
                  </a:ext>
                </a:extLst>
              </a:tr>
              <a:tr h="228855">
                <a:tc>
                  <a:txBody>
                    <a:bodyPr/>
                    <a:lstStyle/>
                    <a:p>
                      <a:pPr marL="0" marR="0" indent="0" algn="l" defTabSz="342900" rtl="0" eaLnBrk="1" fontAlgn="auto" latinLnBrk="0" hangingPunct="1">
                        <a:lnSpc>
                          <a:spcPct val="100000"/>
                        </a:lnSpc>
                        <a:spcBef>
                          <a:spcPts val="0"/>
                        </a:spcBef>
                        <a:spcAft>
                          <a:spcPts val="0"/>
                        </a:spcAft>
                        <a:buClrTx/>
                        <a:buSzTx/>
                        <a:buFontTx/>
                        <a:buNone/>
                        <a:tabLst/>
                        <a:defRPr/>
                      </a:pPr>
                      <a:r>
                        <a:rPr lang="ru-RU" sz="950" noProof="0" dirty="0">
                          <a:effectLst/>
                          <a:latin typeface="+mn-lt"/>
                          <a:ea typeface="Times New Roman"/>
                        </a:rPr>
                        <a:t>Ремонт у корпусах; </a:t>
                      </a:r>
                      <a:r>
                        <a:rPr lang="ru-RU" sz="950" noProof="0" dirty="0" err="1">
                          <a:effectLst/>
                          <a:latin typeface="+mn-lt"/>
                          <a:ea typeface="Times New Roman"/>
                        </a:rPr>
                        <a:t>тех.обладнання</a:t>
                      </a:r>
                      <a:r>
                        <a:rPr lang="ru-RU" sz="950" noProof="0" dirty="0">
                          <a:effectLst/>
                          <a:latin typeface="+mn-lt"/>
                          <a:ea typeface="Times New Roman"/>
                        </a:rPr>
                        <a:t>; </a:t>
                      </a:r>
                      <a:r>
                        <a:rPr lang="ru-RU" sz="950" noProof="0" dirty="0" err="1">
                          <a:effectLst/>
                          <a:latin typeface="+mn-lt"/>
                          <a:ea typeface="Times New Roman"/>
                        </a:rPr>
                        <a:t>наявність</a:t>
                      </a:r>
                      <a:r>
                        <a:rPr lang="ru-RU" sz="950" noProof="0" dirty="0">
                          <a:effectLst/>
                          <a:latin typeface="+mn-lt"/>
                          <a:ea typeface="Times New Roman"/>
                        </a:rPr>
                        <a:t> </a:t>
                      </a:r>
                      <a:r>
                        <a:rPr lang="ru-RU" sz="950" noProof="0" dirty="0" err="1">
                          <a:effectLst/>
                          <a:latin typeface="+mn-lt"/>
                          <a:ea typeface="Times New Roman"/>
                        </a:rPr>
                        <a:t>їдальні</a:t>
                      </a:r>
                      <a:r>
                        <a:rPr lang="ru-RU" sz="950" noProof="0" dirty="0">
                          <a:effectLst/>
                          <a:latin typeface="+mn-lt"/>
                          <a:ea typeface="Times New Roman"/>
                        </a:rPr>
                        <a:t>/буфету; </a:t>
                      </a:r>
                      <a:r>
                        <a:rPr lang="ru-RU" sz="950" noProof="0" dirty="0" err="1">
                          <a:effectLst/>
                          <a:latin typeface="+mn-lt"/>
                          <a:ea typeface="Times New Roman"/>
                        </a:rPr>
                        <a:t>більше</a:t>
                      </a:r>
                      <a:r>
                        <a:rPr lang="ru-RU" sz="950" noProof="0" dirty="0">
                          <a:effectLst/>
                          <a:latin typeface="+mn-lt"/>
                          <a:ea typeface="Times New Roman"/>
                        </a:rPr>
                        <a:t> </a:t>
                      </a:r>
                      <a:r>
                        <a:rPr lang="ru-RU" sz="950" noProof="0" dirty="0" err="1">
                          <a:effectLst/>
                          <a:latin typeface="+mn-lt"/>
                          <a:ea typeface="Times New Roman"/>
                        </a:rPr>
                        <a:t>комунікацій</a:t>
                      </a:r>
                      <a:r>
                        <a:rPr lang="ru-RU" sz="950" noProof="0" dirty="0">
                          <a:effectLst/>
                          <a:latin typeface="+mn-lt"/>
                          <a:ea typeface="Times New Roman"/>
                        </a:rPr>
                        <a:t> </a:t>
                      </a:r>
                      <a:r>
                        <a:rPr lang="ru-RU" sz="950" noProof="0" dirty="0" err="1">
                          <a:effectLst/>
                          <a:latin typeface="+mn-lt"/>
                          <a:ea typeface="Times New Roman"/>
                        </a:rPr>
                        <a:t>між</a:t>
                      </a:r>
                      <a:r>
                        <a:rPr lang="ru-RU" sz="950" noProof="0" dirty="0">
                          <a:effectLst/>
                          <a:latin typeface="+mn-lt"/>
                          <a:ea typeface="Times New Roman"/>
                        </a:rPr>
                        <a:t> </a:t>
                      </a:r>
                      <a:r>
                        <a:rPr lang="ru-RU" sz="950" noProof="0" dirty="0" err="1">
                          <a:effectLst/>
                          <a:latin typeface="+mn-lt"/>
                          <a:ea typeface="Times New Roman"/>
                        </a:rPr>
                        <a:t>адміністрацією</a:t>
                      </a:r>
                      <a:r>
                        <a:rPr lang="ru-RU" sz="950" noProof="0" dirty="0">
                          <a:effectLst/>
                          <a:latin typeface="+mn-lt"/>
                          <a:ea typeface="Times New Roman"/>
                        </a:rPr>
                        <a:t> та студентами </a:t>
                      </a:r>
                      <a:r>
                        <a:rPr lang="en-US" sz="950" noProof="0" dirty="0">
                          <a:effectLst/>
                          <a:latin typeface="+mn-lt"/>
                          <a:ea typeface="Times New Roman"/>
                        </a:rPr>
                        <a:t>.</a:t>
                      </a:r>
                      <a:endParaRPr lang="ru-RU" sz="950" noProof="0" dirty="0">
                        <a:effectLst/>
                        <a:latin typeface="+mn-lt"/>
                        <a:ea typeface="Times New Roman"/>
                      </a:endParaRPr>
                    </a:p>
                  </a:txBody>
                  <a:tcPr marL="68580" marR="68580" marT="0" marB="0"/>
                </a:tc>
                <a:tc>
                  <a:txBody>
                    <a:bodyPr/>
                    <a:lstStyle/>
                    <a:p>
                      <a:pPr marL="0" marR="0" indent="0" algn="l" defTabSz="342900" rtl="0" eaLnBrk="1" fontAlgn="auto" latinLnBrk="0" hangingPunct="1">
                        <a:lnSpc>
                          <a:spcPct val="100000"/>
                        </a:lnSpc>
                        <a:spcBef>
                          <a:spcPts val="0"/>
                        </a:spcBef>
                        <a:spcAft>
                          <a:spcPts val="0"/>
                        </a:spcAft>
                        <a:buClrTx/>
                        <a:buSzTx/>
                        <a:buFontTx/>
                        <a:buNone/>
                        <a:tabLst/>
                        <a:defRPr/>
                      </a:pPr>
                      <a:r>
                        <a:rPr lang="ru-RU" sz="950" b="1" kern="1200" noProof="0" dirty="0">
                          <a:solidFill>
                            <a:schemeClr val="lt1"/>
                          </a:solidFill>
                          <a:effectLst/>
                          <a:latin typeface="+mn-lt"/>
                          <a:ea typeface="Times New Roman"/>
                          <a:cs typeface="+mn-cs"/>
                        </a:rPr>
                        <a:t>ФПКП</a:t>
                      </a:r>
                    </a:p>
                  </a:txBody>
                  <a:tcPr marL="68580" marR="68580" marT="0" marB="0">
                    <a:solidFill>
                      <a:srgbClr val="202F6A"/>
                    </a:solidFill>
                  </a:tcPr>
                </a:tc>
                <a:extLst>
                  <a:ext uri="{0D108BD9-81ED-4DB2-BD59-A6C34878D82A}">
                    <a16:rowId xmlns:a16="http://schemas.microsoft.com/office/drawing/2014/main" val="1180621281"/>
                  </a:ext>
                </a:extLst>
              </a:tr>
              <a:tr h="216024">
                <a:tc>
                  <a:txBody>
                    <a:bodyPr/>
                    <a:lstStyle/>
                    <a:p>
                      <a:pPr marL="0" marR="0" indent="0" algn="l" defTabSz="342900" rtl="0" eaLnBrk="1" fontAlgn="auto" latinLnBrk="0" hangingPunct="1">
                        <a:lnSpc>
                          <a:spcPct val="100000"/>
                        </a:lnSpc>
                        <a:spcBef>
                          <a:spcPts val="0"/>
                        </a:spcBef>
                        <a:spcAft>
                          <a:spcPts val="0"/>
                        </a:spcAft>
                        <a:buClrTx/>
                        <a:buSzTx/>
                        <a:buFontTx/>
                        <a:buNone/>
                        <a:tabLst/>
                        <a:defRPr/>
                      </a:pPr>
                      <a:r>
                        <a:rPr lang="ru-RU" sz="950" noProof="0" dirty="0" err="1">
                          <a:effectLst/>
                          <a:latin typeface="+mn-lt"/>
                          <a:ea typeface="Times New Roman"/>
                        </a:rPr>
                        <a:t>Спрямовувати</a:t>
                      </a:r>
                      <a:r>
                        <a:rPr lang="ru-RU" sz="950" noProof="0" dirty="0">
                          <a:effectLst/>
                          <a:latin typeface="+mn-lt"/>
                          <a:ea typeface="Times New Roman"/>
                        </a:rPr>
                        <a:t> </a:t>
                      </a:r>
                      <a:r>
                        <a:rPr lang="ru-RU" sz="950" noProof="0" dirty="0" err="1">
                          <a:effectLst/>
                          <a:latin typeface="+mn-lt"/>
                          <a:ea typeface="Times New Roman"/>
                        </a:rPr>
                        <a:t>увагу</a:t>
                      </a:r>
                      <a:r>
                        <a:rPr lang="ru-RU" sz="950" noProof="0" dirty="0">
                          <a:effectLst/>
                          <a:latin typeface="+mn-lt"/>
                          <a:ea typeface="Times New Roman"/>
                        </a:rPr>
                        <a:t> </a:t>
                      </a:r>
                      <a:r>
                        <a:rPr lang="ru-RU" sz="950" noProof="0" dirty="0" err="1">
                          <a:effectLst/>
                          <a:latin typeface="+mn-lt"/>
                          <a:ea typeface="Times New Roman"/>
                        </a:rPr>
                        <a:t>більше</a:t>
                      </a:r>
                      <a:r>
                        <a:rPr lang="ru-RU" sz="950" noProof="0" dirty="0">
                          <a:effectLst/>
                          <a:latin typeface="+mn-lt"/>
                          <a:ea typeface="Times New Roman"/>
                        </a:rPr>
                        <a:t> на </a:t>
                      </a:r>
                      <a:r>
                        <a:rPr lang="ru-RU" sz="950" noProof="0" dirty="0" err="1">
                          <a:effectLst/>
                          <a:latin typeface="+mn-lt"/>
                          <a:ea typeface="Times New Roman"/>
                        </a:rPr>
                        <a:t>професійні</a:t>
                      </a:r>
                      <a:r>
                        <a:rPr lang="ru-RU" sz="950" noProof="0" dirty="0">
                          <a:effectLst/>
                          <a:latin typeface="+mn-lt"/>
                          <a:ea typeface="Times New Roman"/>
                        </a:rPr>
                        <a:t> </a:t>
                      </a:r>
                      <a:r>
                        <a:rPr lang="ru-RU" sz="950" noProof="0" dirty="0" err="1">
                          <a:effectLst/>
                          <a:latin typeface="+mn-lt"/>
                          <a:ea typeface="Times New Roman"/>
                        </a:rPr>
                        <a:t>предмети.Вивчати</a:t>
                      </a:r>
                      <a:r>
                        <a:rPr lang="ru-RU" sz="950" noProof="0" dirty="0">
                          <a:effectLst/>
                          <a:latin typeface="+mn-lt"/>
                          <a:ea typeface="Times New Roman"/>
                        </a:rPr>
                        <a:t> </a:t>
                      </a:r>
                      <a:r>
                        <a:rPr lang="ru-RU" sz="950" noProof="0" dirty="0" err="1">
                          <a:effectLst/>
                          <a:latin typeface="+mn-lt"/>
                          <a:ea typeface="Times New Roman"/>
                        </a:rPr>
                        <a:t>спеціальність</a:t>
                      </a:r>
                      <a:r>
                        <a:rPr lang="ru-RU" sz="950" noProof="0" dirty="0">
                          <a:effectLst/>
                          <a:latin typeface="+mn-lt"/>
                          <a:ea typeface="Times New Roman"/>
                        </a:rPr>
                        <a:t> на </a:t>
                      </a:r>
                      <a:r>
                        <a:rPr lang="ru-RU" sz="950" noProof="0" dirty="0" err="1">
                          <a:effectLst/>
                          <a:latin typeface="+mn-lt"/>
                          <a:ea typeface="Times New Roman"/>
                        </a:rPr>
                        <a:t>практиці</a:t>
                      </a:r>
                      <a:r>
                        <a:rPr lang="ru-RU" sz="950" noProof="0" dirty="0">
                          <a:effectLst/>
                          <a:latin typeface="+mn-lt"/>
                          <a:ea typeface="Times New Roman"/>
                        </a:rPr>
                        <a:t>.</a:t>
                      </a:r>
                    </a:p>
                  </a:txBody>
                  <a:tcPr marL="68580" marR="68580" marT="0" marB="0"/>
                </a:tc>
                <a:tc>
                  <a:txBody>
                    <a:bodyPr/>
                    <a:lstStyle/>
                    <a:p>
                      <a:pPr marL="0" marR="0" indent="0" algn="l" defTabSz="342900" rtl="0" eaLnBrk="1" fontAlgn="auto" latinLnBrk="0" hangingPunct="1">
                        <a:lnSpc>
                          <a:spcPct val="100000"/>
                        </a:lnSpc>
                        <a:spcBef>
                          <a:spcPts val="0"/>
                        </a:spcBef>
                        <a:spcAft>
                          <a:spcPts val="0"/>
                        </a:spcAft>
                        <a:buClrTx/>
                        <a:buSzTx/>
                        <a:buFontTx/>
                        <a:buNone/>
                        <a:tabLst/>
                        <a:defRPr/>
                      </a:pPr>
                      <a:r>
                        <a:rPr lang="ru-RU" sz="950" b="1" kern="1200" noProof="0" dirty="0">
                          <a:solidFill>
                            <a:schemeClr val="lt1"/>
                          </a:solidFill>
                          <a:effectLst/>
                          <a:latin typeface="+mn-lt"/>
                          <a:ea typeface="Times New Roman"/>
                          <a:cs typeface="+mn-cs"/>
                        </a:rPr>
                        <a:t>ФКНТ</a:t>
                      </a:r>
                    </a:p>
                  </a:txBody>
                  <a:tcPr marL="68580" marR="68580" marT="0" marB="0">
                    <a:solidFill>
                      <a:srgbClr val="202F6A"/>
                    </a:solidFill>
                  </a:tcPr>
                </a:tc>
                <a:extLst>
                  <a:ext uri="{0D108BD9-81ED-4DB2-BD59-A6C34878D82A}">
                    <a16:rowId xmlns:a16="http://schemas.microsoft.com/office/drawing/2014/main" val="2601414567"/>
                  </a:ext>
                </a:extLst>
              </a:tr>
              <a:tr h="216024">
                <a:tc>
                  <a:txBody>
                    <a:bodyPr/>
                    <a:lstStyle/>
                    <a:p>
                      <a:pPr marL="0" marR="0" indent="0" algn="l" defTabSz="342900" rtl="0" eaLnBrk="1" fontAlgn="auto" latinLnBrk="0" hangingPunct="1">
                        <a:lnSpc>
                          <a:spcPct val="100000"/>
                        </a:lnSpc>
                        <a:spcBef>
                          <a:spcPts val="0"/>
                        </a:spcBef>
                        <a:spcAft>
                          <a:spcPts val="0"/>
                        </a:spcAft>
                        <a:buClrTx/>
                        <a:buSzTx/>
                        <a:buFontTx/>
                        <a:buNone/>
                        <a:tabLst/>
                        <a:defRPr/>
                      </a:pPr>
                      <a:r>
                        <a:rPr lang="uk-UA" sz="950" noProof="0" dirty="0">
                          <a:effectLst/>
                          <a:latin typeface="+mn-lt"/>
                          <a:ea typeface="Times New Roman"/>
                        </a:rPr>
                        <a:t>Як діючий військовослужбовець, вважаю, що найважливішим кроком до поліпшення освітнього процесу є завершення війни. Саме мир забезпечить стабільність, безпеку та рівний доступ до якісної освіти для всіх студентів.</a:t>
                      </a:r>
                    </a:p>
                  </a:txBody>
                  <a:tcPr marL="68580" marR="68580" marT="0" marB="0"/>
                </a:tc>
                <a:tc>
                  <a:txBody>
                    <a:bodyPr/>
                    <a:lstStyle/>
                    <a:p>
                      <a:pPr marL="0" marR="0" indent="0" algn="l" defTabSz="342900" rtl="0" eaLnBrk="1" fontAlgn="auto" latinLnBrk="0" hangingPunct="1">
                        <a:lnSpc>
                          <a:spcPct val="100000"/>
                        </a:lnSpc>
                        <a:spcBef>
                          <a:spcPts val="0"/>
                        </a:spcBef>
                        <a:spcAft>
                          <a:spcPts val="0"/>
                        </a:spcAft>
                        <a:buClrTx/>
                        <a:buSzTx/>
                        <a:buFontTx/>
                        <a:buNone/>
                        <a:tabLst/>
                        <a:defRPr/>
                      </a:pPr>
                      <a:r>
                        <a:rPr lang="uk-UA" sz="950" b="1" kern="1200" noProof="0" dirty="0">
                          <a:solidFill>
                            <a:schemeClr val="lt1"/>
                          </a:solidFill>
                          <a:effectLst/>
                          <a:latin typeface="+mn-lt"/>
                          <a:ea typeface="Times New Roman"/>
                          <a:cs typeface="+mn-cs"/>
                        </a:rPr>
                        <a:t>ФТЛ</a:t>
                      </a:r>
                    </a:p>
                  </a:txBody>
                  <a:tcPr marL="68580" marR="68580" marT="0" marB="0">
                    <a:solidFill>
                      <a:srgbClr val="202F6A"/>
                    </a:solidFill>
                  </a:tcPr>
                </a:tc>
                <a:extLst>
                  <a:ext uri="{0D108BD9-81ED-4DB2-BD59-A6C34878D82A}">
                    <a16:rowId xmlns:a16="http://schemas.microsoft.com/office/drawing/2014/main" val="428600811"/>
                  </a:ext>
                </a:extLst>
              </a:tr>
              <a:tr h="141724">
                <a:tc>
                  <a:txBody>
                    <a:bodyPr/>
                    <a:lstStyle/>
                    <a:p>
                      <a:pPr marL="0" algn="l" defTabSz="342900" rtl="0" eaLnBrk="1" latinLnBrk="0" hangingPunct="1">
                        <a:spcAft>
                          <a:spcPts val="0"/>
                        </a:spcAft>
                      </a:pPr>
                      <a:r>
                        <a:rPr lang="uk-UA" sz="950" b="1" kern="1200" noProof="0" dirty="0">
                          <a:solidFill>
                            <a:schemeClr val="lt1"/>
                          </a:solidFill>
                          <a:effectLst/>
                          <a:latin typeface="+mn-lt"/>
                          <a:ea typeface="Times New Roman"/>
                          <a:cs typeface="+mn-cs"/>
                        </a:rPr>
                        <a:t>1. Зробити новий сучасний диспетчерський тренажер та оновити програмне забезпечення. </a:t>
                      </a:r>
                    </a:p>
                    <a:p>
                      <a:pPr marL="0" algn="l" defTabSz="342900" rtl="0" eaLnBrk="1" latinLnBrk="0" hangingPunct="1">
                        <a:spcAft>
                          <a:spcPts val="0"/>
                        </a:spcAft>
                      </a:pPr>
                      <a:r>
                        <a:rPr lang="uk-UA" sz="950" b="1" kern="1200" noProof="0" dirty="0">
                          <a:solidFill>
                            <a:schemeClr val="lt1"/>
                          </a:solidFill>
                          <a:effectLst/>
                          <a:latin typeface="+mn-lt"/>
                          <a:ea typeface="Times New Roman"/>
                          <a:cs typeface="+mn-cs"/>
                        </a:rPr>
                        <a:t>2. Змінити </a:t>
                      </a:r>
                      <a:r>
                        <a:rPr lang="uk-UA" sz="950" b="1" kern="1200" noProof="0" dirty="0" err="1">
                          <a:solidFill>
                            <a:schemeClr val="lt1"/>
                          </a:solidFill>
                          <a:effectLst/>
                          <a:latin typeface="+mn-lt"/>
                          <a:ea typeface="Times New Roman"/>
                          <a:cs typeface="+mn-cs"/>
                        </a:rPr>
                        <a:t>программу</a:t>
                      </a:r>
                      <a:r>
                        <a:rPr lang="uk-UA" sz="950" b="1" kern="1200" noProof="0" dirty="0">
                          <a:solidFill>
                            <a:schemeClr val="lt1"/>
                          </a:solidFill>
                          <a:effectLst/>
                          <a:latin typeface="+mn-lt"/>
                          <a:ea typeface="Times New Roman"/>
                          <a:cs typeface="+mn-cs"/>
                        </a:rPr>
                        <a:t> навчання на більш сучасну та зробити більше предметів, що стосується саме диспетчерського </a:t>
                      </a:r>
                      <a:r>
                        <a:rPr lang="uk-UA" sz="950" b="1" kern="1200" noProof="0" dirty="0" err="1">
                          <a:solidFill>
                            <a:schemeClr val="lt1"/>
                          </a:solidFill>
                          <a:effectLst/>
                          <a:latin typeface="+mn-lt"/>
                          <a:ea typeface="Times New Roman"/>
                          <a:cs typeface="+mn-cs"/>
                        </a:rPr>
                        <a:t>обслугоування</a:t>
                      </a:r>
                      <a:r>
                        <a:rPr lang="uk-UA" sz="950" b="1" kern="1200" noProof="0" dirty="0">
                          <a:solidFill>
                            <a:schemeClr val="lt1"/>
                          </a:solidFill>
                          <a:effectLst/>
                          <a:latin typeface="+mn-lt"/>
                          <a:ea typeface="Times New Roman"/>
                          <a:cs typeface="+mn-cs"/>
                        </a:rPr>
                        <a:t>. </a:t>
                      </a:r>
                    </a:p>
                    <a:p>
                      <a:pPr marL="0" algn="l" defTabSz="342900" rtl="0" eaLnBrk="1" latinLnBrk="0" hangingPunct="1">
                        <a:spcAft>
                          <a:spcPts val="0"/>
                        </a:spcAft>
                      </a:pPr>
                      <a:r>
                        <a:rPr lang="uk-UA" sz="950" b="1" kern="1200" noProof="0" dirty="0">
                          <a:solidFill>
                            <a:schemeClr val="lt1"/>
                          </a:solidFill>
                          <a:effectLst/>
                          <a:latin typeface="+mn-lt"/>
                          <a:ea typeface="Times New Roman"/>
                          <a:cs typeface="+mn-cs"/>
                        </a:rPr>
                        <a:t>3. Більше практики/стажування в державних підприємствах таких як </a:t>
                      </a:r>
                      <a:r>
                        <a:rPr lang="uk-UA" sz="950" b="1" kern="1200" noProof="0" dirty="0" err="1">
                          <a:solidFill>
                            <a:schemeClr val="lt1"/>
                          </a:solidFill>
                          <a:effectLst/>
                          <a:latin typeface="+mn-lt"/>
                          <a:ea typeface="Times New Roman"/>
                          <a:cs typeface="+mn-cs"/>
                        </a:rPr>
                        <a:t>Украєрорух</a:t>
                      </a:r>
                      <a:r>
                        <a:rPr lang="uk-UA" sz="950" b="1" kern="1200" noProof="0" dirty="0">
                          <a:solidFill>
                            <a:schemeClr val="lt1"/>
                          </a:solidFill>
                          <a:effectLst/>
                          <a:latin typeface="+mn-lt"/>
                          <a:ea typeface="Times New Roman"/>
                          <a:cs typeface="+mn-cs"/>
                        </a:rPr>
                        <a:t> та в аеропортах. </a:t>
                      </a:r>
                    </a:p>
                    <a:p>
                      <a:pPr marL="0" algn="l" defTabSz="342900" rtl="0" eaLnBrk="1" latinLnBrk="0" hangingPunct="1">
                        <a:spcAft>
                          <a:spcPts val="0"/>
                        </a:spcAft>
                      </a:pPr>
                      <a:r>
                        <a:rPr lang="uk-UA" sz="950" b="1" kern="1200" noProof="0" dirty="0">
                          <a:solidFill>
                            <a:schemeClr val="lt1"/>
                          </a:solidFill>
                          <a:effectLst/>
                          <a:latin typeface="+mn-lt"/>
                          <a:ea typeface="Times New Roman"/>
                          <a:cs typeface="+mn-cs"/>
                        </a:rPr>
                        <a:t>4. Давати можливість починаючи з першого курсу вивчати диспетчерський тренажер. </a:t>
                      </a:r>
                    </a:p>
                    <a:p>
                      <a:pPr marL="0" algn="l" defTabSz="342900" rtl="0" eaLnBrk="1" latinLnBrk="0" hangingPunct="1">
                        <a:spcAft>
                          <a:spcPts val="0"/>
                        </a:spcAft>
                      </a:pPr>
                      <a:r>
                        <a:rPr lang="uk-UA" sz="950" b="1" kern="1200" noProof="0" dirty="0">
                          <a:solidFill>
                            <a:schemeClr val="lt1"/>
                          </a:solidFill>
                          <a:effectLst/>
                          <a:latin typeface="+mn-lt"/>
                          <a:ea typeface="Times New Roman"/>
                          <a:cs typeface="+mn-cs"/>
                        </a:rPr>
                        <a:t>5. Зробити </a:t>
                      </a:r>
                      <a:r>
                        <a:rPr lang="uk-UA" sz="950" b="1" kern="1200" noProof="0" dirty="0" err="1">
                          <a:solidFill>
                            <a:schemeClr val="lt1"/>
                          </a:solidFill>
                          <a:effectLst/>
                          <a:latin typeface="+mn-lt"/>
                          <a:ea typeface="Times New Roman"/>
                          <a:cs typeface="+mn-cs"/>
                        </a:rPr>
                        <a:t>уроки</a:t>
                      </a:r>
                      <a:r>
                        <a:rPr lang="uk-UA" sz="950" b="1" kern="1200" noProof="0" dirty="0">
                          <a:solidFill>
                            <a:schemeClr val="lt1"/>
                          </a:solidFill>
                          <a:effectLst/>
                          <a:latin typeface="+mn-lt"/>
                          <a:ea typeface="Times New Roman"/>
                          <a:cs typeface="+mn-cs"/>
                        </a:rPr>
                        <a:t> авіаційної </a:t>
                      </a:r>
                      <a:r>
                        <a:rPr lang="uk-UA" sz="950" b="1" kern="1200" noProof="0" dirty="0" err="1">
                          <a:solidFill>
                            <a:schemeClr val="lt1"/>
                          </a:solidFill>
                          <a:effectLst/>
                          <a:latin typeface="+mn-lt"/>
                          <a:ea typeface="Times New Roman"/>
                          <a:cs typeface="+mn-cs"/>
                        </a:rPr>
                        <a:t>англіської</a:t>
                      </a:r>
                      <a:r>
                        <a:rPr lang="uk-UA" sz="950" b="1" kern="1200" noProof="0" dirty="0">
                          <a:solidFill>
                            <a:schemeClr val="lt1"/>
                          </a:solidFill>
                          <a:effectLst/>
                          <a:latin typeface="+mn-lt"/>
                          <a:ea typeface="Times New Roman"/>
                          <a:cs typeface="+mn-cs"/>
                        </a:rPr>
                        <a:t> мови. </a:t>
                      </a:r>
                    </a:p>
                  </a:txBody>
                  <a:tcPr marL="68580" marR="68580" marT="0" marB="0"/>
                </a:tc>
                <a:tc>
                  <a:txBody>
                    <a:bodyPr/>
                    <a:lstStyle/>
                    <a:p>
                      <a:pPr marL="0" algn="l" defTabSz="342900" rtl="0" eaLnBrk="1" latinLnBrk="0" hangingPunct="1">
                        <a:spcAft>
                          <a:spcPts val="0"/>
                        </a:spcAft>
                      </a:pPr>
                      <a:r>
                        <a:rPr lang="uk-UA" sz="950" b="1" kern="1200" noProof="0" dirty="0">
                          <a:solidFill>
                            <a:schemeClr val="lt1"/>
                          </a:solidFill>
                          <a:effectLst/>
                          <a:latin typeface="+mn-lt"/>
                          <a:ea typeface="Times New Roman"/>
                          <a:cs typeface="+mn-cs"/>
                        </a:rPr>
                        <a:t>ФАЕТ</a:t>
                      </a:r>
                    </a:p>
                  </a:txBody>
                  <a:tcPr marL="68580" marR="68580" marT="0" marB="0">
                    <a:solidFill>
                      <a:srgbClr val="202F6A"/>
                    </a:solidFill>
                  </a:tcPr>
                </a:tc>
                <a:extLst>
                  <a:ext uri="{0D108BD9-81ED-4DB2-BD59-A6C34878D82A}">
                    <a16:rowId xmlns:a16="http://schemas.microsoft.com/office/drawing/2014/main" val="10003"/>
                  </a:ext>
                </a:extLst>
              </a:tr>
              <a:tr h="215260">
                <a:tc>
                  <a:txBody>
                    <a:bodyPr/>
                    <a:lstStyle/>
                    <a:p>
                      <a:pPr marL="0" algn="l" defTabSz="342900" rtl="0" eaLnBrk="1" latinLnBrk="0" hangingPunct="1">
                        <a:spcAft>
                          <a:spcPts val="0"/>
                        </a:spcAft>
                      </a:pPr>
                      <a:r>
                        <a:rPr lang="en-US" sz="950" b="1" kern="1200" noProof="0" dirty="0">
                          <a:solidFill>
                            <a:schemeClr val="lt1"/>
                          </a:solidFill>
                          <a:effectLst/>
                          <a:latin typeface="+mn-lt"/>
                          <a:ea typeface="Times New Roman"/>
                          <a:cs typeface="+mn-cs"/>
                        </a:rPr>
                        <a:t>Try to communicate to International </a:t>
                      </a:r>
                      <a:r>
                        <a:rPr lang="en-US" sz="950" b="1" kern="1200" noProof="0" dirty="0" err="1">
                          <a:solidFill>
                            <a:schemeClr val="lt1"/>
                          </a:solidFill>
                          <a:effectLst/>
                          <a:latin typeface="+mn-lt"/>
                          <a:ea typeface="Times New Roman"/>
                          <a:cs typeface="+mn-cs"/>
                        </a:rPr>
                        <a:t>stiudents</a:t>
                      </a:r>
                      <a:r>
                        <a:rPr lang="en-US" sz="950" b="1" kern="1200" noProof="0" dirty="0">
                          <a:solidFill>
                            <a:schemeClr val="lt1"/>
                          </a:solidFill>
                          <a:effectLst/>
                          <a:latin typeface="+mn-lt"/>
                          <a:ea typeface="Times New Roman"/>
                          <a:cs typeface="+mn-cs"/>
                        </a:rPr>
                        <a:t> and provide guidance </a:t>
                      </a:r>
                      <a:r>
                        <a:rPr lang="uk-UA" sz="950" b="1" kern="1200" noProof="0" dirty="0">
                          <a:solidFill>
                            <a:schemeClr val="lt1"/>
                          </a:solidFill>
                          <a:effectLst/>
                          <a:latin typeface="+mn-lt"/>
                          <a:ea typeface="Times New Roman"/>
                          <a:cs typeface="+mn-cs"/>
                        </a:rPr>
                        <a:t>.</a:t>
                      </a:r>
                    </a:p>
                    <a:p>
                      <a:pPr marL="0" algn="l" defTabSz="342900" rtl="0" eaLnBrk="1" latinLnBrk="0" hangingPunct="1">
                        <a:spcAft>
                          <a:spcPts val="0"/>
                        </a:spcAft>
                      </a:pPr>
                      <a:r>
                        <a:rPr lang="en-US" sz="950" b="1" kern="1200" noProof="0" dirty="0">
                          <a:solidFill>
                            <a:schemeClr val="lt1"/>
                          </a:solidFill>
                          <a:effectLst/>
                          <a:latin typeface="+mn-lt"/>
                          <a:ea typeface="Times New Roman"/>
                          <a:cs typeface="+mn-cs"/>
                        </a:rPr>
                        <a:t>(</a:t>
                      </a:r>
                      <a:r>
                        <a:rPr lang="en-US" sz="950" b="1" kern="1200" noProof="0" dirty="0" err="1">
                          <a:solidFill>
                            <a:schemeClr val="lt1"/>
                          </a:solidFill>
                          <a:effectLst/>
                          <a:latin typeface="+mn-lt"/>
                          <a:ea typeface="Times New Roman"/>
                          <a:cs typeface="+mn-cs"/>
                        </a:rPr>
                        <a:t>Намагайтеся</a:t>
                      </a:r>
                      <a:r>
                        <a:rPr lang="en-US" sz="950" b="1" kern="1200" noProof="0" dirty="0">
                          <a:solidFill>
                            <a:schemeClr val="lt1"/>
                          </a:solidFill>
                          <a:effectLst/>
                          <a:latin typeface="+mn-lt"/>
                          <a:ea typeface="Times New Roman"/>
                          <a:cs typeface="+mn-cs"/>
                        </a:rPr>
                        <a:t> </a:t>
                      </a:r>
                      <a:r>
                        <a:rPr lang="en-US" sz="950" b="1" kern="1200" noProof="0" dirty="0" err="1">
                          <a:solidFill>
                            <a:schemeClr val="lt1"/>
                          </a:solidFill>
                          <a:effectLst/>
                          <a:latin typeface="+mn-lt"/>
                          <a:ea typeface="Times New Roman"/>
                          <a:cs typeface="+mn-cs"/>
                        </a:rPr>
                        <a:t>спілкуватися</a:t>
                      </a:r>
                      <a:r>
                        <a:rPr lang="en-US" sz="950" b="1" kern="1200" noProof="0" dirty="0">
                          <a:solidFill>
                            <a:schemeClr val="lt1"/>
                          </a:solidFill>
                          <a:effectLst/>
                          <a:latin typeface="+mn-lt"/>
                          <a:ea typeface="Times New Roman"/>
                          <a:cs typeface="+mn-cs"/>
                        </a:rPr>
                        <a:t> з </a:t>
                      </a:r>
                      <a:r>
                        <a:rPr lang="en-US" sz="950" b="1" kern="1200" noProof="0" dirty="0" err="1">
                          <a:solidFill>
                            <a:schemeClr val="lt1"/>
                          </a:solidFill>
                          <a:effectLst/>
                          <a:latin typeface="+mn-lt"/>
                          <a:ea typeface="Times New Roman"/>
                          <a:cs typeface="+mn-cs"/>
                        </a:rPr>
                        <a:t>іноземними</a:t>
                      </a:r>
                      <a:r>
                        <a:rPr lang="en-US" sz="950" b="1" kern="1200" noProof="0" dirty="0">
                          <a:solidFill>
                            <a:schemeClr val="lt1"/>
                          </a:solidFill>
                          <a:effectLst/>
                          <a:latin typeface="+mn-lt"/>
                          <a:ea typeface="Times New Roman"/>
                          <a:cs typeface="+mn-cs"/>
                        </a:rPr>
                        <a:t> </a:t>
                      </a:r>
                      <a:r>
                        <a:rPr lang="en-US" sz="950" b="1" kern="1200" noProof="0" dirty="0" err="1">
                          <a:solidFill>
                            <a:schemeClr val="lt1"/>
                          </a:solidFill>
                          <a:effectLst/>
                          <a:latin typeface="+mn-lt"/>
                          <a:ea typeface="Times New Roman"/>
                          <a:cs typeface="+mn-cs"/>
                        </a:rPr>
                        <a:t>студентами</a:t>
                      </a:r>
                      <a:r>
                        <a:rPr lang="en-US" sz="950" b="1" kern="1200" noProof="0" dirty="0">
                          <a:solidFill>
                            <a:schemeClr val="lt1"/>
                          </a:solidFill>
                          <a:effectLst/>
                          <a:latin typeface="+mn-lt"/>
                          <a:ea typeface="Times New Roman"/>
                          <a:cs typeface="+mn-cs"/>
                        </a:rPr>
                        <a:t> </a:t>
                      </a:r>
                      <a:r>
                        <a:rPr lang="en-US" sz="950" b="1" kern="1200" noProof="0" dirty="0" err="1">
                          <a:solidFill>
                            <a:schemeClr val="lt1"/>
                          </a:solidFill>
                          <a:effectLst/>
                          <a:latin typeface="+mn-lt"/>
                          <a:ea typeface="Times New Roman"/>
                          <a:cs typeface="+mn-cs"/>
                        </a:rPr>
                        <a:t>та</a:t>
                      </a:r>
                      <a:r>
                        <a:rPr lang="en-US" sz="950" b="1" kern="1200" noProof="0" dirty="0">
                          <a:solidFill>
                            <a:schemeClr val="lt1"/>
                          </a:solidFill>
                          <a:effectLst/>
                          <a:latin typeface="+mn-lt"/>
                          <a:ea typeface="Times New Roman"/>
                          <a:cs typeface="+mn-cs"/>
                        </a:rPr>
                        <a:t> </a:t>
                      </a:r>
                      <a:r>
                        <a:rPr lang="en-US" sz="950" b="1" kern="1200" noProof="0" dirty="0" err="1">
                          <a:solidFill>
                            <a:schemeClr val="lt1"/>
                          </a:solidFill>
                          <a:effectLst/>
                          <a:latin typeface="+mn-lt"/>
                          <a:ea typeface="Times New Roman"/>
                          <a:cs typeface="+mn-cs"/>
                        </a:rPr>
                        <a:t>надавати</a:t>
                      </a:r>
                      <a:r>
                        <a:rPr lang="en-US" sz="950" b="1" kern="1200" noProof="0" dirty="0">
                          <a:solidFill>
                            <a:schemeClr val="lt1"/>
                          </a:solidFill>
                          <a:effectLst/>
                          <a:latin typeface="+mn-lt"/>
                          <a:ea typeface="Times New Roman"/>
                          <a:cs typeface="+mn-cs"/>
                        </a:rPr>
                        <a:t> </a:t>
                      </a:r>
                      <a:r>
                        <a:rPr lang="en-US" sz="950" b="1" kern="1200" noProof="0" dirty="0" err="1">
                          <a:solidFill>
                            <a:schemeClr val="lt1"/>
                          </a:solidFill>
                          <a:effectLst/>
                          <a:latin typeface="+mn-lt"/>
                          <a:ea typeface="Times New Roman"/>
                          <a:cs typeface="+mn-cs"/>
                        </a:rPr>
                        <a:t>їм</a:t>
                      </a:r>
                      <a:r>
                        <a:rPr lang="en-US" sz="950" b="1" kern="1200" noProof="0" dirty="0">
                          <a:solidFill>
                            <a:schemeClr val="lt1"/>
                          </a:solidFill>
                          <a:effectLst/>
                          <a:latin typeface="+mn-lt"/>
                          <a:ea typeface="Times New Roman"/>
                          <a:cs typeface="+mn-cs"/>
                        </a:rPr>
                        <a:t> </a:t>
                      </a:r>
                      <a:r>
                        <a:rPr lang="en-US" sz="950" b="1" kern="1200" noProof="0" dirty="0" err="1">
                          <a:solidFill>
                            <a:schemeClr val="lt1"/>
                          </a:solidFill>
                          <a:effectLst/>
                          <a:latin typeface="+mn-lt"/>
                          <a:ea typeface="Times New Roman"/>
                          <a:cs typeface="+mn-cs"/>
                        </a:rPr>
                        <a:t>поради</a:t>
                      </a:r>
                      <a:r>
                        <a:rPr lang="en-US" sz="950" b="1" kern="1200" noProof="0" dirty="0">
                          <a:solidFill>
                            <a:schemeClr val="lt1"/>
                          </a:solidFill>
                          <a:effectLst/>
                          <a:latin typeface="+mn-lt"/>
                          <a:ea typeface="Times New Roman"/>
                          <a:cs typeface="+mn-cs"/>
                        </a:rPr>
                        <a:t>)</a:t>
                      </a:r>
                      <a:r>
                        <a:rPr lang="uk-UA" sz="950" b="1" kern="1200" noProof="0" dirty="0">
                          <a:solidFill>
                            <a:schemeClr val="lt1"/>
                          </a:solidFill>
                          <a:effectLst/>
                          <a:latin typeface="+mn-lt"/>
                          <a:ea typeface="Times New Roman"/>
                          <a:cs typeface="+mn-cs"/>
                        </a:rPr>
                        <a:t>.</a:t>
                      </a:r>
                    </a:p>
                  </a:txBody>
                  <a:tcPr marL="68580" marR="68580" marT="0" marB="0"/>
                </a:tc>
                <a:tc>
                  <a:txBody>
                    <a:bodyPr/>
                    <a:lstStyle/>
                    <a:p>
                      <a:pPr marL="0" algn="l" defTabSz="342900" rtl="0" eaLnBrk="1" latinLnBrk="0" hangingPunct="1">
                        <a:spcAft>
                          <a:spcPts val="0"/>
                        </a:spcAft>
                      </a:pPr>
                      <a:r>
                        <a:rPr lang="uk-UA" sz="950" b="1" kern="1200" noProof="0" dirty="0">
                          <a:solidFill>
                            <a:schemeClr val="lt1"/>
                          </a:solidFill>
                          <a:effectLst/>
                          <a:latin typeface="+mn-lt"/>
                          <a:ea typeface="Times New Roman"/>
                          <a:cs typeface="+mn-cs"/>
                        </a:rPr>
                        <a:t>АКФ</a:t>
                      </a:r>
                    </a:p>
                  </a:txBody>
                  <a:tcPr marL="68580" marR="68580" marT="0" marB="0">
                    <a:solidFill>
                      <a:srgbClr val="202F6A"/>
                    </a:solidFill>
                  </a:tcPr>
                </a:tc>
                <a:extLst>
                  <a:ext uri="{0D108BD9-81ED-4DB2-BD59-A6C34878D82A}">
                    <a16:rowId xmlns:a16="http://schemas.microsoft.com/office/drawing/2014/main" val="10005"/>
                  </a:ext>
                </a:extLst>
              </a:tr>
              <a:tr h="137866">
                <a:tc>
                  <a:txBody>
                    <a:bodyPr/>
                    <a:lstStyle/>
                    <a:p>
                      <a:pPr>
                        <a:spcAft>
                          <a:spcPts val="0"/>
                        </a:spcAft>
                      </a:pPr>
                      <a:r>
                        <a:rPr lang="uk-UA" sz="950" b="1" kern="1200" noProof="0" dirty="0">
                          <a:solidFill>
                            <a:schemeClr val="lt1"/>
                          </a:solidFill>
                          <a:effectLst/>
                          <a:latin typeface="+mn-lt"/>
                          <a:ea typeface="Times New Roman"/>
                          <a:cs typeface="+mn-cs"/>
                        </a:rPr>
                        <a:t>Хотілося б мати більше практичних занять, екскурсійних виїздів на підприємства різних галузей для наглядного ознайомлення з процесами в сучасному виробництві, переробці сировини та рівнем відповідності екологічним нормам. Також мають бути виїзди на природні об'єкти для демонстрації та аналізу наслідків антропогенного впливу на природне середовище.</a:t>
                      </a:r>
                    </a:p>
                  </a:txBody>
                  <a:tcPr marL="68580" marR="68580" marT="0" marB="0"/>
                </a:tc>
                <a:tc>
                  <a:txBody>
                    <a:bodyPr/>
                    <a:lstStyle/>
                    <a:p>
                      <a:pPr marL="0" algn="l" defTabSz="342900" rtl="0" eaLnBrk="1" latinLnBrk="0" hangingPunct="1">
                        <a:spcAft>
                          <a:spcPts val="0"/>
                        </a:spcAft>
                      </a:pPr>
                      <a:r>
                        <a:rPr lang="uk-UA" sz="950" b="1" kern="1200" noProof="0" dirty="0">
                          <a:solidFill>
                            <a:schemeClr val="lt1"/>
                          </a:solidFill>
                          <a:effectLst/>
                          <a:latin typeface="+mn-lt"/>
                          <a:ea typeface="Times New Roman"/>
                          <a:cs typeface="+mn-cs"/>
                        </a:rPr>
                        <a:t>ФЕБІТ</a:t>
                      </a:r>
                    </a:p>
                  </a:txBody>
                  <a:tcPr marL="68580" marR="68580" marT="0" marB="0">
                    <a:solidFill>
                      <a:srgbClr val="202F6A"/>
                    </a:solidFill>
                  </a:tcPr>
                </a:tc>
                <a:extLst>
                  <a:ext uri="{0D108BD9-81ED-4DB2-BD59-A6C34878D82A}">
                    <a16:rowId xmlns:a16="http://schemas.microsoft.com/office/drawing/2014/main" val="10009"/>
                  </a:ext>
                </a:extLst>
              </a:tr>
              <a:tr h="243343">
                <a:tc>
                  <a:txBody>
                    <a:bodyPr/>
                    <a:lstStyle/>
                    <a:p>
                      <a:pPr>
                        <a:spcAft>
                          <a:spcPts val="0"/>
                        </a:spcAft>
                      </a:pPr>
                      <a:r>
                        <a:rPr lang="uk-UA" sz="950" b="1" kern="1200" noProof="0" dirty="0">
                          <a:solidFill>
                            <a:schemeClr val="lt1"/>
                          </a:solidFill>
                          <a:effectLst/>
                          <a:latin typeface="+mn-lt"/>
                          <a:ea typeface="Times New Roman"/>
                          <a:cs typeface="+mn-cs"/>
                        </a:rPr>
                        <a:t>Молоді викладачі, якщо відбувається </a:t>
                      </a:r>
                      <a:r>
                        <a:rPr lang="uk-UA" sz="950" b="1" kern="1200" noProof="0" dirty="0" err="1">
                          <a:solidFill>
                            <a:schemeClr val="lt1"/>
                          </a:solidFill>
                          <a:effectLst/>
                          <a:latin typeface="+mn-lt"/>
                          <a:ea typeface="Times New Roman"/>
                          <a:cs typeface="+mn-cs"/>
                        </a:rPr>
                        <a:t>цифровізація</a:t>
                      </a:r>
                      <a:r>
                        <a:rPr lang="uk-UA" sz="950" b="1" kern="1200" noProof="0" dirty="0">
                          <a:solidFill>
                            <a:schemeClr val="lt1"/>
                          </a:solidFill>
                          <a:effectLst/>
                          <a:latin typeface="+mn-lt"/>
                          <a:ea typeface="Times New Roman"/>
                          <a:cs typeface="+mn-cs"/>
                        </a:rPr>
                        <a:t>, щоб вона була якісна.</a:t>
                      </a:r>
                    </a:p>
                  </a:txBody>
                  <a:tcPr marL="68580" marR="68580" marT="0" marB="0"/>
                </a:tc>
                <a:tc>
                  <a:txBody>
                    <a:bodyPr/>
                    <a:lstStyle/>
                    <a:p>
                      <a:pPr marL="0" algn="l" defTabSz="342900" rtl="0" eaLnBrk="1" latinLnBrk="0" hangingPunct="1">
                        <a:spcAft>
                          <a:spcPts val="0"/>
                        </a:spcAft>
                      </a:pPr>
                      <a:r>
                        <a:rPr lang="uk-UA" sz="950" b="1" kern="1200" noProof="0" dirty="0">
                          <a:solidFill>
                            <a:schemeClr val="lt1"/>
                          </a:solidFill>
                          <a:effectLst/>
                          <a:latin typeface="+mn-lt"/>
                          <a:ea typeface="Times New Roman"/>
                          <a:cs typeface="+mn-cs"/>
                        </a:rPr>
                        <a:t>ФПМВ</a:t>
                      </a:r>
                    </a:p>
                  </a:txBody>
                  <a:tcPr marL="68580" marR="68580" marT="0" marB="0">
                    <a:solidFill>
                      <a:srgbClr val="202F6A"/>
                    </a:solidFill>
                  </a:tcPr>
                </a:tc>
                <a:extLst>
                  <a:ext uri="{0D108BD9-81ED-4DB2-BD59-A6C34878D82A}">
                    <a16:rowId xmlns:a16="http://schemas.microsoft.com/office/drawing/2014/main" val="10010"/>
                  </a:ext>
                </a:extLst>
              </a:tr>
              <a:tr h="259901">
                <a:tc>
                  <a:txBody>
                    <a:bodyPr/>
                    <a:lstStyle/>
                    <a:p>
                      <a:pPr>
                        <a:spcAft>
                          <a:spcPts val="0"/>
                        </a:spcAft>
                      </a:pPr>
                      <a:r>
                        <a:rPr lang="uk-UA" sz="950" b="1" kern="1200" noProof="0" dirty="0">
                          <a:solidFill>
                            <a:schemeClr val="lt1"/>
                          </a:solidFill>
                          <a:effectLst/>
                          <a:latin typeface="+mn-lt"/>
                          <a:ea typeface="Times New Roman"/>
                          <a:cs typeface="+mn-cs"/>
                        </a:rPr>
                        <a:t>Мої побажання щодо удосконалення освітнього процесу за програмою «Електронний маркетинг» полягають у більшій практичній спрямованості навчання. Хотілося б більше реальних кейсів, </a:t>
                      </a:r>
                      <a:r>
                        <a:rPr lang="uk-UA" sz="950" b="1" kern="1200" noProof="0" dirty="0" err="1">
                          <a:solidFill>
                            <a:schemeClr val="lt1"/>
                          </a:solidFill>
                          <a:effectLst/>
                          <a:latin typeface="+mn-lt"/>
                          <a:ea typeface="Times New Roman"/>
                          <a:cs typeface="+mn-cs"/>
                        </a:rPr>
                        <a:t>проєктної</a:t>
                      </a:r>
                      <a:r>
                        <a:rPr lang="uk-UA" sz="950" b="1" kern="1200" noProof="0" dirty="0">
                          <a:solidFill>
                            <a:schemeClr val="lt1"/>
                          </a:solidFill>
                          <a:effectLst/>
                          <a:latin typeface="+mn-lt"/>
                          <a:ea typeface="Times New Roman"/>
                          <a:cs typeface="+mn-cs"/>
                        </a:rPr>
                        <a:t> роботи, співпраці з компаніями та аналізу сучасних цифрових інструментів, які реально використовуються на ринку. </a:t>
                      </a:r>
                    </a:p>
                  </a:txBody>
                  <a:tcPr marL="68580" marR="68580" marT="0" marB="0"/>
                </a:tc>
                <a:tc>
                  <a:txBody>
                    <a:bodyPr/>
                    <a:lstStyle/>
                    <a:p>
                      <a:pPr marL="0" algn="l" defTabSz="342900" rtl="0" eaLnBrk="1" latinLnBrk="0" hangingPunct="1">
                        <a:spcAft>
                          <a:spcPts val="0"/>
                        </a:spcAft>
                      </a:pPr>
                      <a:r>
                        <a:rPr lang="uk-UA" sz="950" b="1" kern="1200" noProof="0" dirty="0">
                          <a:solidFill>
                            <a:schemeClr val="lt1"/>
                          </a:solidFill>
                          <a:effectLst/>
                          <a:latin typeface="+mn-lt"/>
                          <a:ea typeface="Times New Roman"/>
                          <a:cs typeface="+mn-cs"/>
                        </a:rPr>
                        <a:t>ФЕБА</a:t>
                      </a:r>
                    </a:p>
                  </a:txBody>
                  <a:tcPr marL="68580" marR="68580" marT="0" marB="0">
                    <a:solidFill>
                      <a:srgbClr val="202F6A"/>
                    </a:solidFill>
                  </a:tcPr>
                </a:tc>
                <a:extLst>
                  <a:ext uri="{0D108BD9-81ED-4DB2-BD59-A6C34878D82A}">
                    <a16:rowId xmlns:a16="http://schemas.microsoft.com/office/drawing/2014/main" val="10011"/>
                  </a:ext>
                </a:extLst>
              </a:tr>
              <a:tr h="115824">
                <a:tc>
                  <a:txBody>
                    <a:bodyPr/>
                    <a:lstStyle/>
                    <a:p>
                      <a:pPr>
                        <a:spcAft>
                          <a:spcPts val="0"/>
                        </a:spcAft>
                      </a:pPr>
                      <a:r>
                        <a:rPr lang="uk-UA" sz="950" b="1" kern="1200" noProof="0" dirty="0">
                          <a:solidFill>
                            <a:schemeClr val="lt1"/>
                          </a:solidFill>
                          <a:effectLst/>
                          <a:latin typeface="+mn-lt"/>
                          <a:ea typeface="Times New Roman"/>
                          <a:cs typeface="+mn-cs"/>
                        </a:rPr>
                        <a:t>Доцільно більше часу приділяти аспірантам (консультації, допомога тощо), можливо доцільно створити графік із визначенням дат для зустрічей у </a:t>
                      </a:r>
                      <a:r>
                        <a:rPr lang="uk-UA" sz="950" b="1" kern="1200" noProof="0" dirty="0" err="1">
                          <a:solidFill>
                            <a:schemeClr val="lt1"/>
                          </a:solidFill>
                          <a:effectLst/>
                          <a:latin typeface="+mn-lt"/>
                          <a:ea typeface="Times New Roman"/>
                          <a:cs typeface="+mn-cs"/>
                        </a:rPr>
                        <a:t>міжатестційний</a:t>
                      </a:r>
                      <a:r>
                        <a:rPr lang="uk-UA" sz="950" b="1" kern="1200" noProof="0" dirty="0">
                          <a:solidFill>
                            <a:schemeClr val="lt1"/>
                          </a:solidFill>
                          <a:effectLst/>
                          <a:latin typeface="+mn-lt"/>
                          <a:ea typeface="Times New Roman"/>
                          <a:cs typeface="+mn-cs"/>
                        </a:rPr>
                        <a:t> період</a:t>
                      </a:r>
                    </a:p>
                  </a:txBody>
                  <a:tcPr marL="68580" marR="68580" marT="0" marB="0"/>
                </a:tc>
                <a:tc>
                  <a:txBody>
                    <a:bodyPr/>
                    <a:lstStyle/>
                    <a:p>
                      <a:pPr marL="0" algn="l" defTabSz="342900" rtl="0" eaLnBrk="1" latinLnBrk="0" hangingPunct="1">
                        <a:spcAft>
                          <a:spcPts val="0"/>
                        </a:spcAft>
                      </a:pPr>
                      <a:r>
                        <a:rPr lang="uk-UA" sz="950" b="1" kern="1200" noProof="0" dirty="0">
                          <a:solidFill>
                            <a:schemeClr val="lt1"/>
                          </a:solidFill>
                          <a:effectLst/>
                          <a:latin typeface="+mn-lt"/>
                          <a:ea typeface="Times New Roman"/>
                          <a:cs typeface="+mn-cs"/>
                        </a:rPr>
                        <a:t>ФЕБА</a:t>
                      </a:r>
                    </a:p>
                  </a:txBody>
                  <a:tcPr marL="68580" marR="68580" marT="0" marB="0">
                    <a:solidFill>
                      <a:srgbClr val="202F6A"/>
                    </a:solidFill>
                  </a:tcPr>
                </a:tc>
                <a:extLst>
                  <a:ext uri="{0D108BD9-81ED-4DB2-BD59-A6C34878D82A}">
                    <a16:rowId xmlns:a16="http://schemas.microsoft.com/office/drawing/2014/main" val="10012"/>
                  </a:ext>
                </a:extLst>
              </a:tr>
              <a:tr h="138600">
                <a:tc>
                  <a:txBody>
                    <a:bodyPr/>
                    <a:lstStyle/>
                    <a:p>
                      <a:pPr>
                        <a:spcAft>
                          <a:spcPts val="0"/>
                        </a:spcAft>
                      </a:pPr>
                      <a:r>
                        <a:rPr lang="ru-RU" sz="950" b="1" kern="1200" noProof="0" dirty="0" err="1">
                          <a:solidFill>
                            <a:schemeClr val="lt1"/>
                          </a:solidFill>
                          <a:effectLst/>
                          <a:latin typeface="+mn-lt"/>
                          <a:ea typeface="Times New Roman"/>
                          <a:cs typeface="+mn-cs"/>
                        </a:rPr>
                        <a:t>Загалом</a:t>
                      </a:r>
                      <a:r>
                        <a:rPr lang="ru-RU" sz="950" b="1" kern="1200" noProof="0" dirty="0">
                          <a:solidFill>
                            <a:schemeClr val="lt1"/>
                          </a:solidFill>
                          <a:effectLst/>
                          <a:latin typeface="+mn-lt"/>
                          <a:ea typeface="Times New Roman"/>
                          <a:cs typeface="+mn-cs"/>
                        </a:rPr>
                        <a:t> я </a:t>
                      </a:r>
                      <a:r>
                        <a:rPr lang="ru-RU" sz="950" b="1" kern="1200" noProof="0" dirty="0" err="1">
                          <a:solidFill>
                            <a:schemeClr val="lt1"/>
                          </a:solidFill>
                          <a:effectLst/>
                          <a:latin typeface="+mn-lt"/>
                          <a:ea typeface="Times New Roman"/>
                          <a:cs typeface="+mn-cs"/>
                        </a:rPr>
                        <a:t>задоволена</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рівнем</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викладання</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проте</a:t>
                      </a:r>
                      <a:r>
                        <a:rPr lang="ru-RU" sz="950" b="1" kern="1200" noProof="0" dirty="0">
                          <a:solidFill>
                            <a:schemeClr val="lt1"/>
                          </a:solidFill>
                          <a:effectLst/>
                          <a:latin typeface="+mn-lt"/>
                          <a:ea typeface="Times New Roman"/>
                          <a:cs typeface="+mn-cs"/>
                        </a:rPr>
                        <a:t> в рамках </a:t>
                      </a:r>
                      <a:r>
                        <a:rPr lang="ru-RU" sz="950" b="1" kern="1200" noProof="0" dirty="0" err="1">
                          <a:solidFill>
                            <a:schemeClr val="lt1"/>
                          </a:solidFill>
                          <a:effectLst/>
                          <a:latin typeface="+mn-lt"/>
                          <a:ea typeface="Times New Roman"/>
                          <a:cs typeface="+mn-cs"/>
                        </a:rPr>
                        <a:t>освітньої</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програми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що</a:t>
                      </a:r>
                      <a:r>
                        <a:rPr lang="ru-RU" sz="950" b="1" kern="1200" noProof="0" dirty="0">
                          <a:solidFill>
                            <a:schemeClr val="lt1"/>
                          </a:solidFill>
                          <a:effectLst/>
                          <a:latin typeface="+mn-lt"/>
                          <a:ea typeface="Times New Roman"/>
                          <a:cs typeface="+mn-cs"/>
                        </a:rPr>
                        <a:t> я </a:t>
                      </a:r>
                      <a:r>
                        <a:rPr lang="ru-RU" sz="950" b="1" kern="1200" noProof="0" dirty="0" err="1">
                          <a:solidFill>
                            <a:schemeClr val="lt1"/>
                          </a:solidFill>
                          <a:effectLst/>
                          <a:latin typeface="+mn-lt"/>
                          <a:ea typeface="Times New Roman"/>
                          <a:cs typeface="+mn-cs"/>
                        </a:rPr>
                        <a:t>завершую</a:t>
                      </a:r>
                      <a:r>
                        <a:rPr lang="ru-RU" sz="950" b="1" kern="1200" noProof="0" dirty="0">
                          <a:solidFill>
                            <a:schemeClr val="lt1"/>
                          </a:solidFill>
                          <a:effectLst/>
                          <a:latin typeface="+mn-lt"/>
                          <a:ea typeface="Times New Roman"/>
                          <a:cs typeface="+mn-cs"/>
                        </a:rPr>
                        <a:t>, є </a:t>
                      </a:r>
                      <a:r>
                        <a:rPr lang="ru-RU" sz="950" b="1" kern="1200" noProof="0" dirty="0" err="1">
                          <a:solidFill>
                            <a:schemeClr val="lt1"/>
                          </a:solidFill>
                          <a:effectLst/>
                          <a:latin typeface="+mn-lt"/>
                          <a:ea typeface="Times New Roman"/>
                          <a:cs typeface="+mn-cs"/>
                        </a:rPr>
                        <a:t>декілька</a:t>
                      </a:r>
                      <a:r>
                        <a:rPr lang="ru-RU" sz="950" b="1" kern="1200" noProof="0" dirty="0">
                          <a:solidFill>
                            <a:schemeClr val="lt1"/>
                          </a:solidFill>
                          <a:effectLst/>
                          <a:latin typeface="+mn-lt"/>
                          <a:ea typeface="Times New Roman"/>
                          <a:cs typeface="+mn-cs"/>
                        </a:rPr>
                        <a:t> речей, </a:t>
                      </a:r>
                      <a:r>
                        <a:rPr lang="ru-RU" sz="950" b="1" kern="1200" noProof="0" dirty="0" err="1">
                          <a:solidFill>
                            <a:schemeClr val="lt1"/>
                          </a:solidFill>
                          <a:effectLst/>
                          <a:latin typeface="+mn-lt"/>
                          <a:ea typeface="Times New Roman"/>
                          <a:cs typeface="+mn-cs"/>
                        </a:rPr>
                        <a:t>які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варто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покращити</a:t>
                      </a:r>
                      <a:r>
                        <a:rPr lang="ru-RU" sz="950" b="1" kern="1200" noProof="0" dirty="0">
                          <a:solidFill>
                            <a:schemeClr val="lt1"/>
                          </a:solidFill>
                          <a:effectLst/>
                          <a:latin typeface="+mn-lt"/>
                          <a:ea typeface="Times New Roman"/>
                          <a:cs typeface="+mn-cs"/>
                        </a:rPr>
                        <a:t>.</a:t>
                      </a:r>
                    </a:p>
                    <a:p>
                      <a:pPr>
                        <a:spcAft>
                          <a:spcPts val="0"/>
                        </a:spcAft>
                      </a:pPr>
                      <a:r>
                        <a:rPr lang="ru-RU" sz="950" b="1" kern="1200" noProof="0" dirty="0">
                          <a:solidFill>
                            <a:schemeClr val="lt1"/>
                          </a:solidFill>
                          <a:effectLst/>
                          <a:latin typeface="+mn-lt"/>
                          <a:ea typeface="Times New Roman"/>
                          <a:cs typeface="+mn-cs"/>
                        </a:rPr>
                        <a:t>1) друга </a:t>
                      </a:r>
                      <a:r>
                        <a:rPr lang="ru-RU" sz="950" b="1" kern="1200" noProof="0" dirty="0" err="1">
                          <a:solidFill>
                            <a:schemeClr val="lt1"/>
                          </a:solidFill>
                          <a:effectLst/>
                          <a:latin typeface="+mn-lt"/>
                          <a:ea typeface="Times New Roman"/>
                          <a:cs typeface="+mn-cs"/>
                        </a:rPr>
                        <a:t>іноземна</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мова</a:t>
                      </a:r>
                      <a:r>
                        <a:rPr lang="ru-RU" sz="950" b="1" kern="1200" noProof="0" dirty="0">
                          <a:solidFill>
                            <a:schemeClr val="lt1"/>
                          </a:solidFill>
                          <a:effectLst/>
                          <a:latin typeface="+mn-lt"/>
                          <a:ea typeface="Times New Roman"/>
                          <a:cs typeface="+mn-cs"/>
                        </a:rPr>
                        <a:t>, яку </a:t>
                      </a:r>
                      <a:r>
                        <a:rPr lang="ru-RU" sz="950" b="1" kern="1200" noProof="0" dirty="0" err="1">
                          <a:solidFill>
                            <a:schemeClr val="lt1"/>
                          </a:solidFill>
                          <a:effectLst/>
                          <a:latin typeface="+mn-lt"/>
                          <a:ea typeface="Times New Roman"/>
                          <a:cs typeface="+mn-cs"/>
                        </a:rPr>
                        <a:t>варто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ділити</a:t>
                      </a:r>
                      <a:r>
                        <a:rPr lang="ru-RU" sz="950" b="1" kern="1200" noProof="0" dirty="0">
                          <a:solidFill>
                            <a:schemeClr val="lt1"/>
                          </a:solidFill>
                          <a:effectLst/>
                          <a:latin typeface="+mn-lt"/>
                          <a:ea typeface="Times New Roman"/>
                          <a:cs typeface="+mn-cs"/>
                        </a:rPr>
                        <a:t> на </a:t>
                      </a:r>
                      <a:r>
                        <a:rPr lang="ru-RU" sz="950" b="1" kern="1200" noProof="0" dirty="0" err="1">
                          <a:solidFill>
                            <a:schemeClr val="lt1"/>
                          </a:solidFill>
                          <a:effectLst/>
                          <a:latin typeface="+mn-lt"/>
                          <a:ea typeface="Times New Roman"/>
                          <a:cs typeface="+mn-cs"/>
                        </a:rPr>
                        <a:t>підгрупи</a:t>
                      </a:r>
                      <a:r>
                        <a:rPr lang="ru-RU" sz="950" b="1" kern="1200" noProof="0" dirty="0">
                          <a:solidFill>
                            <a:schemeClr val="lt1"/>
                          </a:solidFill>
                          <a:effectLst/>
                          <a:latin typeface="+mn-lt"/>
                          <a:ea typeface="Times New Roman"/>
                          <a:cs typeface="+mn-cs"/>
                        </a:rPr>
                        <a:t>, а не на </a:t>
                      </a:r>
                      <a:r>
                        <a:rPr lang="ru-RU" sz="950" b="1" kern="1200" noProof="0" dirty="0" err="1">
                          <a:solidFill>
                            <a:schemeClr val="lt1"/>
                          </a:solidFill>
                          <a:effectLst/>
                          <a:latin typeface="+mn-lt"/>
                          <a:ea typeface="Times New Roman"/>
                          <a:cs typeface="+mn-cs"/>
                        </a:rPr>
                        <a:t>групи</a:t>
                      </a:r>
                      <a:r>
                        <a:rPr lang="ru-RU" sz="950" b="1" kern="1200" noProof="0" dirty="0">
                          <a:solidFill>
                            <a:schemeClr val="lt1"/>
                          </a:solidFill>
                          <a:effectLst/>
                          <a:latin typeface="+mn-lt"/>
                          <a:ea typeface="Times New Roman"/>
                          <a:cs typeface="+mn-cs"/>
                        </a:rPr>
                        <a:t> – </a:t>
                      </a:r>
                      <a:r>
                        <a:rPr lang="ru-RU" sz="950" b="1" kern="1200" noProof="0" dirty="0" err="1">
                          <a:solidFill>
                            <a:schemeClr val="lt1"/>
                          </a:solidFill>
                          <a:effectLst/>
                          <a:latin typeface="+mn-lt"/>
                          <a:ea typeface="Times New Roman"/>
                          <a:cs typeface="+mn-cs"/>
                        </a:rPr>
                        <a:t>чим</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більше</a:t>
                      </a:r>
                      <a:r>
                        <a:rPr lang="ru-RU" sz="950" b="1" kern="1200" noProof="0" dirty="0">
                          <a:solidFill>
                            <a:schemeClr val="lt1"/>
                          </a:solidFill>
                          <a:effectLst/>
                          <a:latin typeface="+mn-lt"/>
                          <a:ea typeface="Times New Roman"/>
                          <a:cs typeface="+mn-cs"/>
                        </a:rPr>
                        <a:t> людей, </a:t>
                      </a:r>
                      <a:r>
                        <a:rPr lang="ru-RU" sz="950" b="1" kern="1200" noProof="0" dirty="0" err="1">
                          <a:solidFill>
                            <a:schemeClr val="lt1"/>
                          </a:solidFill>
                          <a:effectLst/>
                          <a:latin typeface="+mn-lt"/>
                          <a:ea typeface="Times New Roman"/>
                          <a:cs typeface="+mn-cs"/>
                        </a:rPr>
                        <a:t>тим</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менша</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продуктивність</a:t>
                      </a:r>
                      <a:r>
                        <a:rPr lang="ru-RU" sz="950" b="1" kern="1200" noProof="0" dirty="0">
                          <a:solidFill>
                            <a:schemeClr val="lt1"/>
                          </a:solidFill>
                          <a:effectLst/>
                          <a:latin typeface="+mn-lt"/>
                          <a:ea typeface="Times New Roman"/>
                          <a:cs typeface="+mn-cs"/>
                        </a:rPr>
                        <a:t>. Так </a:t>
                      </a:r>
                      <a:r>
                        <a:rPr lang="ru-RU" sz="950" b="1" kern="1200" noProof="0" dirty="0" err="1">
                          <a:solidFill>
                            <a:schemeClr val="lt1"/>
                          </a:solidFill>
                          <a:effectLst/>
                          <a:latin typeface="+mn-lt"/>
                          <a:ea typeface="Times New Roman"/>
                          <a:cs typeface="+mn-cs"/>
                        </a:rPr>
                        <a:t>мову</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гарно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важко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вивчити</a:t>
                      </a:r>
                      <a:r>
                        <a:rPr lang="ru-RU" sz="950" b="1" kern="1200" noProof="0" dirty="0">
                          <a:solidFill>
                            <a:schemeClr val="lt1"/>
                          </a:solidFill>
                          <a:effectLst/>
                          <a:latin typeface="+mn-lt"/>
                          <a:ea typeface="Times New Roman"/>
                          <a:cs typeface="+mn-cs"/>
                        </a:rPr>
                        <a:t>.</a:t>
                      </a:r>
                    </a:p>
                    <a:p>
                      <a:pPr>
                        <a:spcAft>
                          <a:spcPts val="0"/>
                        </a:spcAft>
                      </a:pPr>
                      <a:r>
                        <a:rPr lang="ru-RU" sz="950" b="1" kern="1200" noProof="0" dirty="0">
                          <a:solidFill>
                            <a:schemeClr val="lt1"/>
                          </a:solidFill>
                          <a:effectLst/>
                          <a:latin typeface="+mn-lt"/>
                          <a:ea typeface="Times New Roman"/>
                          <a:cs typeface="+mn-cs"/>
                        </a:rPr>
                        <a:t>2) </a:t>
                      </a:r>
                      <a:r>
                        <a:rPr lang="ru-RU" sz="950" b="1" kern="1200" noProof="0" dirty="0" err="1">
                          <a:solidFill>
                            <a:schemeClr val="lt1"/>
                          </a:solidFill>
                          <a:effectLst/>
                          <a:latin typeface="+mn-lt"/>
                          <a:ea typeface="Times New Roman"/>
                          <a:cs typeface="+mn-cs"/>
                        </a:rPr>
                        <a:t>стилістика</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англійської</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мови</a:t>
                      </a:r>
                      <a:r>
                        <a:rPr lang="ru-RU" sz="950" b="1" kern="1200" noProof="0" dirty="0">
                          <a:solidFill>
                            <a:schemeClr val="lt1"/>
                          </a:solidFill>
                          <a:effectLst/>
                          <a:latin typeface="+mn-lt"/>
                          <a:ea typeface="Times New Roman"/>
                          <a:cs typeface="+mn-cs"/>
                        </a:rPr>
                        <a:t>, яку </a:t>
                      </a:r>
                      <a:r>
                        <a:rPr lang="ru-RU" sz="950" b="1" kern="1200" noProof="0" dirty="0" err="1">
                          <a:solidFill>
                            <a:schemeClr val="lt1"/>
                          </a:solidFill>
                          <a:effectLst/>
                          <a:latin typeface="+mn-lt"/>
                          <a:ea typeface="Times New Roman"/>
                          <a:cs typeface="+mn-cs"/>
                        </a:rPr>
                        <a:t>хотілося</a:t>
                      </a:r>
                      <a:r>
                        <a:rPr lang="ru-RU" sz="950" b="1" kern="1200" noProof="0" dirty="0">
                          <a:solidFill>
                            <a:schemeClr val="lt1"/>
                          </a:solidFill>
                          <a:effectLst/>
                          <a:latin typeface="+mn-lt"/>
                          <a:ea typeface="Times New Roman"/>
                          <a:cs typeface="+mn-cs"/>
                        </a:rPr>
                        <a:t> б, </a:t>
                      </a:r>
                      <a:r>
                        <a:rPr lang="ru-RU" sz="950" b="1" kern="1200" noProof="0" dirty="0" err="1">
                          <a:solidFill>
                            <a:schemeClr val="lt1"/>
                          </a:solidFill>
                          <a:effectLst/>
                          <a:latin typeface="+mn-lt"/>
                          <a:ea typeface="Times New Roman"/>
                          <a:cs typeface="+mn-cs"/>
                        </a:rPr>
                        <a:t>щоб</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по-перше</a:t>
                      </a:r>
                      <a:r>
                        <a:rPr lang="ru-RU" sz="950" b="1" kern="1200" noProof="0" dirty="0">
                          <a:solidFill>
                            <a:schemeClr val="lt1"/>
                          </a:solidFill>
                          <a:effectLst/>
                          <a:latin typeface="+mn-lt"/>
                          <a:ea typeface="Times New Roman"/>
                          <a:cs typeface="+mn-cs"/>
                        </a:rPr>
                        <a:t>, проводила не </a:t>
                      </a:r>
                      <a:r>
                        <a:rPr lang="ru-RU" sz="950" b="1" kern="1200" noProof="0" dirty="0" err="1">
                          <a:solidFill>
                            <a:schemeClr val="lt1"/>
                          </a:solidFill>
                          <a:effectLst/>
                          <a:latin typeface="+mn-lt"/>
                          <a:ea typeface="Times New Roman"/>
                          <a:cs typeface="+mn-cs"/>
                        </a:rPr>
                        <a:t>викладач</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іспанської</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мови</a:t>
                      </a:r>
                      <a:r>
                        <a:rPr lang="ru-RU" sz="950" b="1" kern="1200" noProof="0" dirty="0">
                          <a:solidFill>
                            <a:schemeClr val="lt1"/>
                          </a:solidFill>
                          <a:effectLst/>
                          <a:latin typeface="+mn-lt"/>
                          <a:ea typeface="Times New Roman"/>
                          <a:cs typeface="+mn-cs"/>
                        </a:rPr>
                        <a:t>, а </a:t>
                      </a:r>
                      <a:r>
                        <a:rPr lang="ru-RU" sz="950" b="1" kern="1200" noProof="0" dirty="0" err="1">
                          <a:solidFill>
                            <a:schemeClr val="lt1"/>
                          </a:solidFill>
                          <a:effectLst/>
                          <a:latin typeface="+mn-lt"/>
                          <a:ea typeface="Times New Roman"/>
                          <a:cs typeface="+mn-cs"/>
                        </a:rPr>
                        <a:t>по-друге</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щоб</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її</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стилістику</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взагалі</a:t>
                      </a:r>
                      <a:r>
                        <a:rPr lang="ru-RU" sz="950" b="1" kern="1200" noProof="0" dirty="0">
                          <a:solidFill>
                            <a:schemeClr val="lt1"/>
                          </a:solidFill>
                          <a:effectLst/>
                          <a:latin typeface="+mn-lt"/>
                          <a:ea typeface="Times New Roman"/>
                          <a:cs typeface="+mn-cs"/>
                        </a:rPr>
                        <a:t> проводили, </a:t>
                      </a:r>
                      <a:r>
                        <a:rPr lang="ru-RU" sz="950" b="1" kern="1200" noProof="0" dirty="0" err="1">
                          <a:solidFill>
                            <a:schemeClr val="lt1"/>
                          </a:solidFill>
                          <a:effectLst/>
                          <a:latin typeface="+mn-lt"/>
                          <a:ea typeface="Times New Roman"/>
                          <a:cs typeface="+mn-cs"/>
                        </a:rPr>
                        <a:t>щоб</a:t>
                      </a:r>
                      <a:r>
                        <a:rPr lang="ru-RU" sz="950" b="1" kern="1200" noProof="0" dirty="0">
                          <a:solidFill>
                            <a:schemeClr val="lt1"/>
                          </a:solidFill>
                          <a:effectLst/>
                          <a:latin typeface="+mn-lt"/>
                          <a:ea typeface="Times New Roman"/>
                          <a:cs typeface="+mn-cs"/>
                        </a:rPr>
                        <a:t> прочитали </a:t>
                      </a:r>
                      <a:r>
                        <a:rPr lang="ru-RU" sz="950" b="1" kern="1200" noProof="0" dirty="0" err="1">
                          <a:solidFill>
                            <a:schemeClr val="lt1"/>
                          </a:solidFill>
                          <a:effectLst/>
                          <a:latin typeface="+mn-lt"/>
                          <a:ea typeface="Times New Roman"/>
                          <a:cs typeface="+mn-cs"/>
                        </a:rPr>
                        <a:t>хоч</a:t>
                      </a:r>
                      <a:r>
                        <a:rPr lang="ru-RU" sz="950" b="1" kern="1200" noProof="0" dirty="0">
                          <a:solidFill>
                            <a:schemeClr val="lt1"/>
                          </a:solidFill>
                          <a:effectLst/>
                          <a:latin typeface="+mn-lt"/>
                          <a:ea typeface="Times New Roman"/>
                          <a:cs typeface="+mn-cs"/>
                        </a:rPr>
                        <a:t> одну </a:t>
                      </a:r>
                      <a:r>
                        <a:rPr lang="ru-RU" sz="950" b="1" kern="1200" noProof="0" dirty="0" err="1">
                          <a:solidFill>
                            <a:schemeClr val="lt1"/>
                          </a:solidFill>
                          <a:effectLst/>
                          <a:latin typeface="+mn-lt"/>
                          <a:ea typeface="Times New Roman"/>
                          <a:cs typeface="+mn-cs"/>
                        </a:rPr>
                        <a:t>лекцію</a:t>
                      </a:r>
                      <a:r>
                        <a:rPr lang="ru-RU" sz="950" b="1" kern="1200" noProof="0" dirty="0">
                          <a:solidFill>
                            <a:schemeClr val="lt1"/>
                          </a:solidFill>
                          <a:effectLst/>
                          <a:latin typeface="+mn-lt"/>
                          <a:ea typeface="Times New Roman"/>
                          <a:cs typeface="+mn-cs"/>
                        </a:rPr>
                        <a:t>, а не просто весь семестр </a:t>
                      </a:r>
                      <a:r>
                        <a:rPr lang="ru-RU" sz="950" b="1" kern="1200" noProof="0" dirty="0" err="1">
                          <a:solidFill>
                            <a:schemeClr val="lt1"/>
                          </a:solidFill>
                          <a:effectLst/>
                          <a:latin typeface="+mn-lt"/>
                          <a:ea typeface="Times New Roman"/>
                          <a:cs typeface="+mn-cs"/>
                        </a:rPr>
                        <a:t>сиділи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мовчки</a:t>
                      </a:r>
                      <a:r>
                        <a:rPr lang="ru-RU" sz="950" b="1" kern="1200" noProof="0" dirty="0">
                          <a:solidFill>
                            <a:schemeClr val="lt1"/>
                          </a:solidFill>
                          <a:effectLst/>
                          <a:latin typeface="+mn-lt"/>
                          <a:ea typeface="Times New Roman"/>
                          <a:cs typeface="+mn-cs"/>
                        </a:rPr>
                        <a:t> 3 </a:t>
                      </a:r>
                      <a:r>
                        <a:rPr lang="ru-RU" sz="950" b="1" kern="1200" noProof="0" dirty="0" err="1">
                          <a:solidFill>
                            <a:schemeClr val="lt1"/>
                          </a:solidFill>
                          <a:effectLst/>
                          <a:latin typeface="+mn-lt"/>
                          <a:ea typeface="Times New Roman"/>
                          <a:cs typeface="+mn-cs"/>
                        </a:rPr>
                        <a:t>години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або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дивилися</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рандомні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відео</a:t>
                      </a:r>
                      <a:r>
                        <a:rPr lang="ru-RU" sz="950" b="1" kern="1200" noProof="0" dirty="0">
                          <a:solidFill>
                            <a:schemeClr val="lt1"/>
                          </a:solidFill>
                          <a:effectLst/>
                          <a:latin typeface="+mn-lt"/>
                          <a:ea typeface="Times New Roman"/>
                          <a:cs typeface="+mn-cs"/>
                        </a:rPr>
                        <a:t> на </a:t>
                      </a:r>
                      <a:r>
                        <a:rPr lang="ru-RU" sz="950" b="1" kern="1200" noProof="0" dirty="0" err="1">
                          <a:solidFill>
                            <a:schemeClr val="lt1"/>
                          </a:solidFill>
                          <a:effectLst/>
                          <a:latin typeface="+mn-lt"/>
                          <a:ea typeface="Times New Roman"/>
                          <a:cs typeface="+mn-cs"/>
                        </a:rPr>
                        <a:t>Ютубі</a:t>
                      </a:r>
                      <a:r>
                        <a:rPr lang="ru-RU" sz="950" b="1" kern="1200" noProof="0" dirty="0">
                          <a:solidFill>
                            <a:schemeClr val="lt1"/>
                          </a:solidFill>
                          <a:effectLst/>
                          <a:latin typeface="+mn-lt"/>
                          <a:ea typeface="Times New Roman"/>
                          <a:cs typeface="+mn-cs"/>
                        </a:rPr>
                        <a:t>. А </a:t>
                      </a:r>
                      <a:r>
                        <a:rPr lang="ru-RU" sz="950" b="1" kern="1200" noProof="0" dirty="0" err="1">
                          <a:solidFill>
                            <a:schemeClr val="lt1"/>
                          </a:solidFill>
                          <a:effectLst/>
                          <a:latin typeface="+mn-lt"/>
                          <a:ea typeface="Times New Roman"/>
                          <a:cs typeface="+mn-cs"/>
                        </a:rPr>
                        <a:t>тепер</a:t>
                      </a:r>
                      <a:r>
                        <a:rPr lang="ru-RU" sz="950" b="1" kern="1200" noProof="0" dirty="0">
                          <a:solidFill>
                            <a:schemeClr val="lt1"/>
                          </a:solidFill>
                          <a:effectLst/>
                          <a:latin typeface="+mn-lt"/>
                          <a:ea typeface="Times New Roman"/>
                          <a:cs typeface="+mn-cs"/>
                        </a:rPr>
                        <a:t> нам </a:t>
                      </a:r>
                      <a:r>
                        <a:rPr lang="ru-RU" sz="950" b="1" kern="1200" noProof="0" dirty="0" err="1">
                          <a:solidFill>
                            <a:schemeClr val="lt1"/>
                          </a:solidFill>
                          <a:effectLst/>
                          <a:latin typeface="+mn-lt"/>
                          <a:ea typeface="Times New Roman"/>
                          <a:cs typeface="+mn-cs"/>
                        </a:rPr>
                        <a:t>здавати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її</a:t>
                      </a:r>
                      <a:r>
                        <a:rPr lang="ru-RU" sz="950" b="1" kern="1200" noProof="0" dirty="0">
                          <a:solidFill>
                            <a:schemeClr val="lt1"/>
                          </a:solidFill>
                          <a:effectLst/>
                          <a:latin typeface="+mn-lt"/>
                          <a:ea typeface="Times New Roman"/>
                          <a:cs typeface="+mn-cs"/>
                        </a:rPr>
                        <a:t> на державному </a:t>
                      </a:r>
                      <a:r>
                        <a:rPr lang="ru-RU" sz="950" b="1" kern="1200" noProof="0" dirty="0" err="1">
                          <a:solidFill>
                            <a:schemeClr val="lt1"/>
                          </a:solidFill>
                          <a:effectLst/>
                          <a:latin typeface="+mn-lt"/>
                          <a:ea typeface="Times New Roman"/>
                          <a:cs typeface="+mn-cs"/>
                        </a:rPr>
                        <a:t>іспиті</a:t>
                      </a:r>
                      <a:r>
                        <a:rPr lang="ru-RU" sz="950" b="1" kern="1200" noProof="0" dirty="0">
                          <a:solidFill>
                            <a:schemeClr val="lt1"/>
                          </a:solidFill>
                          <a:effectLst/>
                          <a:latin typeface="+mn-lt"/>
                          <a:ea typeface="Times New Roman"/>
                          <a:cs typeface="+mn-cs"/>
                        </a:rPr>
                        <a:t> :))</a:t>
                      </a:r>
                    </a:p>
                    <a:p>
                      <a:pPr>
                        <a:spcAft>
                          <a:spcPts val="0"/>
                        </a:spcAft>
                      </a:pPr>
                      <a:r>
                        <a:rPr lang="ru-RU" sz="950" b="1" kern="1200" noProof="0" dirty="0">
                          <a:solidFill>
                            <a:schemeClr val="lt1"/>
                          </a:solidFill>
                          <a:effectLst/>
                          <a:latin typeface="+mn-lt"/>
                          <a:ea typeface="Times New Roman"/>
                          <a:cs typeface="+mn-cs"/>
                        </a:rPr>
                        <a:t>3) практика </a:t>
                      </a:r>
                      <a:r>
                        <a:rPr lang="ru-RU" sz="950" b="1" kern="1200" noProof="0" dirty="0" err="1">
                          <a:solidFill>
                            <a:schemeClr val="lt1"/>
                          </a:solidFill>
                          <a:effectLst/>
                          <a:latin typeface="+mn-lt"/>
                          <a:ea typeface="Times New Roman"/>
                          <a:cs typeface="+mn-cs"/>
                        </a:rPr>
                        <a:t>послідовного</a:t>
                      </a:r>
                      <a:r>
                        <a:rPr lang="ru-RU" sz="950" b="1" kern="1200" noProof="0" dirty="0">
                          <a:solidFill>
                            <a:schemeClr val="lt1"/>
                          </a:solidFill>
                          <a:effectLst/>
                          <a:latin typeface="+mn-lt"/>
                          <a:ea typeface="Times New Roman"/>
                          <a:cs typeface="+mn-cs"/>
                        </a:rPr>
                        <a:t> перекладу, предмет </a:t>
                      </a:r>
                      <a:r>
                        <a:rPr lang="ru-RU" sz="950" b="1" kern="1200" noProof="0" dirty="0" err="1">
                          <a:solidFill>
                            <a:schemeClr val="lt1"/>
                          </a:solidFill>
                          <a:effectLst/>
                          <a:latin typeface="+mn-lt"/>
                          <a:ea typeface="Times New Roman"/>
                          <a:cs typeface="+mn-cs"/>
                        </a:rPr>
                        <a:t>який</a:t>
                      </a:r>
                      <a:r>
                        <a:rPr lang="ru-RU" sz="950" b="1" kern="1200" noProof="0" dirty="0">
                          <a:solidFill>
                            <a:schemeClr val="lt1"/>
                          </a:solidFill>
                          <a:effectLst/>
                          <a:latin typeface="+mn-lt"/>
                          <a:ea typeface="Times New Roman"/>
                          <a:cs typeface="+mn-cs"/>
                        </a:rPr>
                        <a:t> вела все та сама </a:t>
                      </a:r>
                      <a:r>
                        <a:rPr lang="ru-RU" sz="950" b="1" kern="1200" noProof="0" dirty="0" err="1">
                          <a:solidFill>
                            <a:schemeClr val="lt1"/>
                          </a:solidFill>
                          <a:effectLst/>
                          <a:latin typeface="+mn-lt"/>
                          <a:ea typeface="Times New Roman"/>
                          <a:cs typeface="+mn-cs"/>
                        </a:rPr>
                        <a:t>викладач</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іспанської</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мови</a:t>
                      </a:r>
                      <a:r>
                        <a:rPr lang="ru-RU" sz="950" b="1" kern="1200" noProof="0" dirty="0">
                          <a:solidFill>
                            <a:schemeClr val="lt1"/>
                          </a:solidFill>
                          <a:effectLst/>
                          <a:latin typeface="+mn-lt"/>
                          <a:ea typeface="Times New Roman"/>
                          <a:cs typeface="+mn-cs"/>
                        </a:rPr>
                        <a:t>, яка… не вела </a:t>
                      </a:r>
                      <a:r>
                        <a:rPr lang="ru-RU" sz="950" b="1" kern="1200" noProof="0" dirty="0" err="1">
                          <a:solidFill>
                            <a:schemeClr val="lt1"/>
                          </a:solidFill>
                          <a:effectLst/>
                          <a:latin typeface="+mn-lt"/>
                          <a:ea typeface="Times New Roman"/>
                          <a:cs typeface="+mn-cs"/>
                        </a:rPr>
                        <a:t>його</a:t>
                      </a:r>
                      <a:r>
                        <a:rPr lang="ru-RU" sz="950" b="1" kern="1200" noProof="0" dirty="0">
                          <a:solidFill>
                            <a:schemeClr val="lt1"/>
                          </a:solidFill>
                          <a:effectLst/>
                          <a:latin typeface="+mn-lt"/>
                          <a:ea typeface="Times New Roman"/>
                          <a:cs typeface="+mn-cs"/>
                        </a:rPr>
                        <a:t>: ми </a:t>
                      </a:r>
                      <a:r>
                        <a:rPr lang="ru-RU" sz="950" b="1" kern="1200" noProof="0" dirty="0" err="1">
                          <a:solidFill>
                            <a:schemeClr val="lt1"/>
                          </a:solidFill>
                          <a:effectLst/>
                          <a:latin typeface="+mn-lt"/>
                          <a:ea typeface="Times New Roman"/>
                          <a:cs typeface="+mn-cs"/>
                        </a:rPr>
                        <a:t>дивилися</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фільми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найчастіше</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явище</a:t>
                      </a:r>
                      <a:r>
                        <a:rPr lang="ru-RU" sz="950" b="1" kern="1200" noProof="0" dirty="0">
                          <a:solidFill>
                            <a:schemeClr val="lt1"/>
                          </a:solidFill>
                          <a:effectLst/>
                          <a:latin typeface="+mn-lt"/>
                          <a:ea typeface="Times New Roman"/>
                          <a:cs typeface="+mn-cs"/>
                        </a:rPr>
                        <a:t>) + в </a:t>
                      </a:r>
                      <a:r>
                        <a:rPr lang="ru-RU" sz="950" b="1" kern="1200" noProof="0" dirty="0" err="1">
                          <a:solidFill>
                            <a:schemeClr val="lt1"/>
                          </a:solidFill>
                          <a:effectLst/>
                          <a:latin typeface="+mn-lt"/>
                          <a:ea typeface="Times New Roman"/>
                          <a:cs typeface="+mn-cs"/>
                        </a:rPr>
                        <a:t>ті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самі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декілька</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рідких</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моментів</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самі</a:t>
                      </a:r>
                      <a:r>
                        <a:rPr lang="ru-RU" sz="950" b="1" kern="1200" noProof="0" dirty="0">
                          <a:solidFill>
                            <a:schemeClr val="lt1"/>
                          </a:solidFill>
                          <a:effectLst/>
                          <a:latin typeface="+mn-lt"/>
                          <a:ea typeface="Times New Roman"/>
                          <a:cs typeface="+mn-cs"/>
                        </a:rPr>
                        <a:t> шукали </a:t>
                      </a:r>
                      <a:r>
                        <a:rPr lang="ru-RU" sz="950" b="1" kern="1200" noProof="0" dirty="0" err="1">
                          <a:solidFill>
                            <a:schemeClr val="lt1"/>
                          </a:solidFill>
                          <a:effectLst/>
                          <a:latin typeface="+mn-lt"/>
                          <a:ea typeface="Times New Roman"/>
                          <a:cs typeface="+mn-cs"/>
                        </a:rPr>
                        <a:t>відео</a:t>
                      </a:r>
                      <a:r>
                        <a:rPr lang="ru-RU" sz="950" b="1" kern="1200" noProof="0" dirty="0">
                          <a:solidFill>
                            <a:schemeClr val="lt1"/>
                          </a:solidFill>
                          <a:effectLst/>
                          <a:latin typeface="+mn-lt"/>
                          <a:ea typeface="Times New Roman"/>
                          <a:cs typeface="+mn-cs"/>
                        </a:rPr>
                        <a:t> для перекладу, </a:t>
                      </a:r>
                      <a:r>
                        <a:rPr lang="ru-RU" sz="950" b="1" kern="1200" noProof="0" dirty="0" err="1">
                          <a:solidFill>
                            <a:schemeClr val="lt1"/>
                          </a:solidFill>
                          <a:effectLst/>
                          <a:latin typeface="+mn-lt"/>
                          <a:ea typeface="Times New Roman"/>
                          <a:cs typeface="+mn-cs"/>
                        </a:rPr>
                        <a:t>самі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показували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їх</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самі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виправляли</a:t>
                      </a:r>
                      <a:r>
                        <a:rPr lang="ru-RU" sz="950" b="1" kern="1200" noProof="0" dirty="0">
                          <a:solidFill>
                            <a:schemeClr val="lt1"/>
                          </a:solidFill>
                          <a:effectLst/>
                          <a:latin typeface="+mn-lt"/>
                          <a:ea typeface="Times New Roman"/>
                          <a:cs typeface="+mn-cs"/>
                        </a:rPr>
                        <a:t> один одного, </a:t>
                      </a:r>
                      <a:r>
                        <a:rPr lang="ru-RU" sz="950" b="1" kern="1200" noProof="0" dirty="0" err="1">
                          <a:solidFill>
                            <a:schemeClr val="lt1"/>
                          </a:solidFill>
                          <a:effectLst/>
                          <a:latin typeface="+mn-lt"/>
                          <a:ea typeface="Times New Roman"/>
                          <a:cs typeface="+mn-cs"/>
                        </a:rPr>
                        <a:t>бо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викладачка</a:t>
                      </a:r>
                      <a:r>
                        <a:rPr lang="ru-RU" sz="950" b="1" kern="1200" noProof="0" dirty="0">
                          <a:solidFill>
                            <a:schemeClr val="lt1"/>
                          </a:solidFill>
                          <a:effectLst/>
                          <a:latin typeface="+mn-lt"/>
                          <a:ea typeface="Times New Roman"/>
                          <a:cs typeface="+mn-cs"/>
                        </a:rPr>
                        <a:t> не </a:t>
                      </a:r>
                      <a:r>
                        <a:rPr lang="ru-RU" sz="950" b="1" kern="1200" noProof="0" dirty="0" err="1">
                          <a:solidFill>
                            <a:schemeClr val="lt1"/>
                          </a:solidFill>
                          <a:effectLst/>
                          <a:latin typeface="+mn-lt"/>
                          <a:ea typeface="Times New Roman"/>
                          <a:cs typeface="+mn-cs"/>
                        </a:rPr>
                        <a:t>відповідала</a:t>
                      </a:r>
                      <a:r>
                        <a:rPr lang="ru-RU" sz="950" b="1" kern="1200" noProof="0" dirty="0">
                          <a:solidFill>
                            <a:schemeClr val="lt1"/>
                          </a:solidFill>
                          <a:effectLst/>
                          <a:latin typeface="+mn-lt"/>
                          <a:ea typeface="Times New Roman"/>
                          <a:cs typeface="+mn-cs"/>
                        </a:rPr>
                        <a:t>, коли </a:t>
                      </a:r>
                      <a:r>
                        <a:rPr lang="ru-RU" sz="950" b="1" kern="1200" noProof="0" dirty="0" err="1">
                          <a:solidFill>
                            <a:schemeClr val="lt1"/>
                          </a:solidFill>
                          <a:effectLst/>
                          <a:latin typeface="+mn-lt"/>
                          <a:ea typeface="Times New Roman"/>
                          <a:cs typeface="+mn-cs"/>
                        </a:rPr>
                        <a:t>її</a:t>
                      </a:r>
                      <a:r>
                        <a:rPr lang="ru-RU" sz="950" b="1" kern="1200" noProof="0" dirty="0">
                          <a:solidFill>
                            <a:schemeClr val="lt1"/>
                          </a:solidFill>
                          <a:effectLst/>
                          <a:latin typeface="+mn-lt"/>
                          <a:ea typeface="Times New Roman"/>
                          <a:cs typeface="+mn-cs"/>
                        </a:rPr>
                        <a:t> звали.</a:t>
                      </a:r>
                    </a:p>
                    <a:p>
                      <a:pPr>
                        <a:spcAft>
                          <a:spcPts val="0"/>
                        </a:spcAft>
                      </a:pPr>
                      <a:r>
                        <a:rPr lang="ru-RU" sz="950" b="1" kern="1200" noProof="0" dirty="0">
                          <a:solidFill>
                            <a:schemeClr val="lt1"/>
                          </a:solidFill>
                          <a:effectLst/>
                          <a:latin typeface="+mn-lt"/>
                          <a:ea typeface="Times New Roman"/>
                          <a:cs typeface="+mn-cs"/>
                        </a:rPr>
                        <a:t>3) </a:t>
                      </a:r>
                      <a:r>
                        <a:rPr lang="ru-RU" sz="950" b="1" kern="1200" noProof="0" dirty="0" err="1">
                          <a:solidFill>
                            <a:schemeClr val="lt1"/>
                          </a:solidFill>
                          <a:effectLst/>
                          <a:latin typeface="+mn-lt"/>
                          <a:ea typeface="Times New Roman"/>
                          <a:cs typeface="+mn-cs"/>
                        </a:rPr>
                        <a:t>зарубіжна</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література</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матеріали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якої</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неможливо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опанувати</a:t>
                      </a:r>
                      <a:r>
                        <a:rPr lang="ru-RU" sz="950" b="1" kern="1200" noProof="0" dirty="0">
                          <a:solidFill>
                            <a:schemeClr val="lt1"/>
                          </a:solidFill>
                          <a:effectLst/>
                          <a:latin typeface="+mn-lt"/>
                          <a:ea typeface="Times New Roman"/>
                          <a:cs typeface="+mn-cs"/>
                        </a:rPr>
                        <a:t> за один семестр з </a:t>
                      </a:r>
                      <a:r>
                        <a:rPr lang="ru-RU" sz="950" b="1" kern="1200" noProof="0" dirty="0" err="1">
                          <a:solidFill>
                            <a:schemeClr val="lt1"/>
                          </a:solidFill>
                          <a:effectLst/>
                          <a:latin typeface="+mn-lt"/>
                          <a:ea typeface="Times New Roman"/>
                          <a:cs typeface="+mn-cs"/>
                        </a:rPr>
                        <a:t>тієї</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кількістю</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семінарів</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що</a:t>
                      </a:r>
                      <a:r>
                        <a:rPr lang="ru-RU" sz="950" b="1" kern="1200" noProof="0" dirty="0">
                          <a:solidFill>
                            <a:schemeClr val="lt1"/>
                          </a:solidFill>
                          <a:effectLst/>
                          <a:latin typeface="+mn-lt"/>
                          <a:ea typeface="Times New Roman"/>
                          <a:cs typeface="+mn-cs"/>
                        </a:rPr>
                        <a:t> в нас </a:t>
                      </a:r>
                      <a:r>
                        <a:rPr lang="ru-RU" sz="950" b="1" kern="1200" noProof="0" dirty="0" err="1">
                          <a:solidFill>
                            <a:schemeClr val="lt1"/>
                          </a:solidFill>
                          <a:effectLst/>
                          <a:latin typeface="+mn-lt"/>
                          <a:ea typeface="Times New Roman"/>
                          <a:cs typeface="+mn-cs"/>
                        </a:rPr>
                        <a:t>була</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Було</a:t>
                      </a:r>
                      <a:r>
                        <a:rPr lang="ru-RU" sz="950" b="1" kern="1200" noProof="0" dirty="0">
                          <a:solidFill>
                            <a:schemeClr val="lt1"/>
                          </a:solidFill>
                          <a:effectLst/>
                          <a:latin typeface="+mn-lt"/>
                          <a:ea typeface="Times New Roman"/>
                          <a:cs typeface="+mn-cs"/>
                        </a:rPr>
                        <a:t> б добре </a:t>
                      </a:r>
                      <a:r>
                        <a:rPr lang="ru-RU" sz="950" b="1" kern="1200" noProof="0" dirty="0" err="1">
                          <a:solidFill>
                            <a:schemeClr val="lt1"/>
                          </a:solidFill>
                          <a:effectLst/>
                          <a:latin typeface="+mn-lt"/>
                          <a:ea typeface="Times New Roman"/>
                          <a:cs typeface="+mn-cs"/>
                        </a:rPr>
                        <a:t>мати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цю</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дисципліну</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більше</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семестрів</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щоб</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студенти</a:t>
                      </a:r>
                      <a:r>
                        <a:rPr lang="ru-RU" sz="950" b="1" kern="1200" noProof="0" dirty="0">
                          <a:solidFill>
                            <a:schemeClr val="lt1"/>
                          </a:solidFill>
                          <a:effectLst/>
                          <a:latin typeface="+mn-lt"/>
                          <a:ea typeface="Times New Roman"/>
                          <a:cs typeface="+mn-cs"/>
                        </a:rPr>
                        <a:t> реально </a:t>
                      </a:r>
                      <a:r>
                        <a:rPr lang="ru-RU" sz="950" b="1" kern="1200" noProof="0" dirty="0" err="1">
                          <a:solidFill>
                            <a:schemeClr val="lt1"/>
                          </a:solidFill>
                          <a:effectLst/>
                          <a:latin typeface="+mn-lt"/>
                          <a:ea typeface="Times New Roman"/>
                          <a:cs typeface="+mn-cs"/>
                        </a:rPr>
                        <a:t>встигали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читати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роботи</a:t>
                      </a:r>
                      <a:r>
                        <a:rPr lang="ru-RU" sz="950" b="1" kern="1200" noProof="0" dirty="0">
                          <a:solidFill>
                            <a:schemeClr val="lt1"/>
                          </a:solidFill>
                          <a:effectLst/>
                          <a:latin typeface="+mn-lt"/>
                          <a:ea typeface="Times New Roman"/>
                          <a:cs typeface="+mn-cs"/>
                        </a:rPr>
                        <a:t>, а не просто </a:t>
                      </a:r>
                      <a:r>
                        <a:rPr lang="ru-RU" sz="950" b="1" kern="1200" noProof="0" dirty="0" err="1">
                          <a:solidFill>
                            <a:schemeClr val="lt1"/>
                          </a:solidFill>
                          <a:effectLst/>
                          <a:latin typeface="+mn-lt"/>
                          <a:ea typeface="Times New Roman"/>
                          <a:cs typeface="+mn-cs"/>
                        </a:rPr>
                        <a:t>переписувати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аналізи</a:t>
                      </a:r>
                      <a:r>
                        <a:rPr lang="ru-RU" sz="950" b="1" kern="1200" noProof="0" dirty="0">
                          <a:solidFill>
                            <a:schemeClr val="lt1"/>
                          </a:solidFill>
                          <a:effectLst/>
                          <a:latin typeface="+mn-lt"/>
                          <a:ea typeface="Times New Roman"/>
                          <a:cs typeface="+mn-cs"/>
                        </a:rPr>
                        <a:t> з </a:t>
                      </a:r>
                      <a:r>
                        <a:rPr lang="ru-RU" sz="950" b="1" kern="1200" noProof="0" dirty="0" err="1">
                          <a:solidFill>
                            <a:schemeClr val="lt1"/>
                          </a:solidFill>
                          <a:effectLst/>
                          <a:latin typeface="+mn-lt"/>
                          <a:ea typeface="Times New Roman"/>
                          <a:cs typeface="+mn-cs"/>
                        </a:rPr>
                        <a:t>Інтернету</a:t>
                      </a:r>
                      <a:r>
                        <a:rPr lang="ru-RU" sz="950" b="1" kern="1200" noProof="0" dirty="0">
                          <a:solidFill>
                            <a:schemeClr val="lt1"/>
                          </a:solidFill>
                          <a:effectLst/>
                          <a:latin typeface="+mn-lt"/>
                          <a:ea typeface="Times New Roman"/>
                          <a:cs typeface="+mn-cs"/>
                        </a:rPr>
                        <a:t>).</a:t>
                      </a:r>
                    </a:p>
                    <a:p>
                      <a:pPr>
                        <a:spcAft>
                          <a:spcPts val="0"/>
                        </a:spcAft>
                      </a:pPr>
                      <a:endParaRPr lang="uk-UA" sz="950" b="1" kern="1200" noProof="0" dirty="0">
                        <a:solidFill>
                          <a:schemeClr val="lt1"/>
                        </a:solidFill>
                        <a:effectLst/>
                        <a:latin typeface="+mn-lt"/>
                        <a:ea typeface="Times New Roman"/>
                        <a:cs typeface="+mn-cs"/>
                      </a:endParaRPr>
                    </a:p>
                  </a:txBody>
                  <a:tcPr marL="68580" marR="68580" marT="0" marB="0"/>
                </a:tc>
                <a:tc>
                  <a:txBody>
                    <a:bodyPr/>
                    <a:lstStyle/>
                    <a:p>
                      <a:pPr marL="0" algn="l" defTabSz="342900" rtl="0" eaLnBrk="1" latinLnBrk="0" hangingPunct="1">
                        <a:spcAft>
                          <a:spcPts val="0"/>
                        </a:spcAft>
                      </a:pPr>
                      <a:r>
                        <a:rPr lang="uk-UA" sz="950" b="1" kern="1200" noProof="0" dirty="0">
                          <a:solidFill>
                            <a:schemeClr val="lt1"/>
                          </a:solidFill>
                          <a:effectLst/>
                          <a:latin typeface="+mn-lt"/>
                          <a:ea typeface="Times New Roman"/>
                          <a:cs typeface="+mn-cs"/>
                        </a:rPr>
                        <a:t>ФПКП</a:t>
                      </a:r>
                    </a:p>
                  </a:txBody>
                  <a:tcPr marL="68580" marR="68580" marT="0" marB="0">
                    <a:solidFill>
                      <a:srgbClr val="202F6A"/>
                    </a:solidFill>
                  </a:tcPr>
                </a:tc>
                <a:extLst>
                  <a:ext uri="{0D108BD9-81ED-4DB2-BD59-A6C34878D82A}">
                    <a16:rowId xmlns:a16="http://schemas.microsoft.com/office/drawing/2014/main" val="2356267030"/>
                  </a:ext>
                </a:extLst>
              </a:tr>
            </a:tbl>
          </a:graphicData>
        </a:graphic>
      </p:graphicFrame>
    </p:spTree>
    <p:extLst>
      <p:ext uri="{BB962C8B-B14F-4D97-AF65-F5344CB8AC3E}">
        <p14:creationId xmlns:p14="http://schemas.microsoft.com/office/powerpoint/2010/main" val="11266619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7584" y="332656"/>
            <a:ext cx="7344816" cy="360040"/>
          </a:xfrm>
        </p:spPr>
        <p:txBody>
          <a:bodyPr>
            <a:noAutofit/>
          </a:bodyPr>
          <a:lstStyle/>
          <a:p>
            <a:pPr algn="ctr"/>
            <a:r>
              <a:rPr lang="ru-RU" sz="1400" b="1" dirty="0" err="1">
                <a:solidFill>
                  <a:srgbClr val="202F6A"/>
                </a:solidFill>
              </a:rPr>
              <a:t>Ваші</a:t>
            </a:r>
            <a:r>
              <a:rPr lang="ru-RU" sz="1400" b="1" dirty="0">
                <a:solidFill>
                  <a:srgbClr val="202F6A"/>
                </a:solidFill>
              </a:rPr>
              <a:t> </a:t>
            </a:r>
            <a:r>
              <a:rPr lang="ru-RU" sz="1400" b="1" dirty="0" err="1">
                <a:solidFill>
                  <a:srgbClr val="202F6A"/>
                </a:solidFill>
              </a:rPr>
              <a:t>побажання</a:t>
            </a:r>
            <a:r>
              <a:rPr lang="ru-RU" sz="1400" b="1" dirty="0">
                <a:solidFill>
                  <a:srgbClr val="202F6A"/>
                </a:solidFill>
              </a:rPr>
              <a:t> </a:t>
            </a:r>
            <a:r>
              <a:rPr lang="ru-RU" sz="1400" b="1" dirty="0" err="1">
                <a:solidFill>
                  <a:srgbClr val="202F6A"/>
                </a:solidFill>
              </a:rPr>
              <a:t>щодо</a:t>
            </a:r>
            <a:r>
              <a:rPr lang="ru-RU" sz="1400" b="1" dirty="0">
                <a:solidFill>
                  <a:srgbClr val="202F6A"/>
                </a:solidFill>
              </a:rPr>
              <a:t> </a:t>
            </a:r>
            <a:r>
              <a:rPr lang="ru-RU" sz="1400" b="1" dirty="0" err="1">
                <a:solidFill>
                  <a:srgbClr val="202F6A"/>
                </a:solidFill>
              </a:rPr>
              <a:t>удосконалення</a:t>
            </a:r>
            <a:r>
              <a:rPr lang="ru-RU" sz="1400" b="1" dirty="0">
                <a:solidFill>
                  <a:srgbClr val="202F6A"/>
                </a:solidFill>
              </a:rPr>
              <a:t> </a:t>
            </a:r>
            <a:r>
              <a:rPr lang="ru-RU" sz="1400" b="1" dirty="0" err="1">
                <a:solidFill>
                  <a:srgbClr val="202F6A"/>
                </a:solidFill>
              </a:rPr>
              <a:t>освітнього</a:t>
            </a:r>
            <a:r>
              <a:rPr lang="ru-RU" sz="1400" b="1" dirty="0">
                <a:solidFill>
                  <a:srgbClr val="202F6A"/>
                </a:solidFill>
              </a:rPr>
              <a:t> </a:t>
            </a:r>
            <a:r>
              <a:rPr lang="ru-RU" sz="1400" b="1" dirty="0" err="1">
                <a:solidFill>
                  <a:srgbClr val="202F6A"/>
                </a:solidFill>
              </a:rPr>
              <a:t>процесу</a:t>
            </a:r>
            <a:r>
              <a:rPr lang="ru-RU" sz="1400" b="1" dirty="0">
                <a:solidFill>
                  <a:srgbClr val="202F6A"/>
                </a:solidFill>
              </a:rPr>
              <a:t> за </a:t>
            </a:r>
            <a:r>
              <a:rPr lang="ru-RU" sz="1400" b="1" dirty="0" err="1">
                <a:solidFill>
                  <a:srgbClr val="202F6A"/>
                </a:solidFill>
              </a:rPr>
              <a:t>Вашою</a:t>
            </a:r>
            <a:r>
              <a:rPr lang="ru-RU" sz="1400" b="1" dirty="0">
                <a:solidFill>
                  <a:srgbClr val="202F6A"/>
                </a:solidFill>
              </a:rPr>
              <a:t> </a:t>
            </a:r>
            <a:r>
              <a:rPr lang="ru-RU" sz="1400" b="1" dirty="0" err="1">
                <a:solidFill>
                  <a:srgbClr val="202F6A"/>
                </a:solidFill>
              </a:rPr>
              <a:t>освітньою</a:t>
            </a:r>
            <a:r>
              <a:rPr lang="ru-RU" sz="1400" b="1" dirty="0">
                <a:solidFill>
                  <a:srgbClr val="202F6A"/>
                </a:solidFill>
              </a:rPr>
              <a:t> </a:t>
            </a:r>
            <a:r>
              <a:rPr lang="ru-RU" sz="1400" b="1" dirty="0" err="1">
                <a:solidFill>
                  <a:srgbClr val="202F6A"/>
                </a:solidFill>
              </a:rPr>
              <a:t>програмою</a:t>
            </a:r>
            <a:endParaRPr lang="uk-UA" sz="1400" b="1" dirty="0">
              <a:solidFill>
                <a:srgbClr val="202F6A"/>
              </a:solidFill>
            </a:endParaRPr>
          </a:p>
        </p:txBody>
      </p:sp>
      <p:graphicFrame>
        <p:nvGraphicFramePr>
          <p:cNvPr id="4" name="Схема 3"/>
          <p:cNvGraphicFramePr/>
          <p:nvPr>
            <p:extLst>
              <p:ext uri="{D42A27DB-BD31-4B8C-83A1-F6EECF244321}">
                <p14:modId xmlns:p14="http://schemas.microsoft.com/office/powerpoint/2010/main" val="1399832520"/>
              </p:ext>
            </p:extLst>
          </p:nvPr>
        </p:nvGraphicFramePr>
        <p:xfrm>
          <a:off x="683568" y="1988840"/>
          <a:ext cx="8136904" cy="4824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3" name="Таблица 2"/>
          <p:cNvGraphicFramePr>
            <a:graphicFrameLocks noGrp="1"/>
          </p:cNvGraphicFramePr>
          <p:nvPr>
            <p:extLst>
              <p:ext uri="{D42A27DB-BD31-4B8C-83A1-F6EECF244321}">
                <p14:modId xmlns:p14="http://schemas.microsoft.com/office/powerpoint/2010/main" val="2941513679"/>
              </p:ext>
            </p:extLst>
          </p:nvPr>
        </p:nvGraphicFramePr>
        <p:xfrm>
          <a:off x="683568" y="637466"/>
          <a:ext cx="7704856" cy="6199077"/>
        </p:xfrm>
        <a:graphic>
          <a:graphicData uri="http://schemas.openxmlformats.org/drawingml/2006/table">
            <a:tbl>
              <a:tblPr firstRow="1" firstCol="1" bandRow="1">
                <a:tableStyleId>{5C22544A-7EE6-4342-B048-85BDC9FD1C3A}</a:tableStyleId>
              </a:tblPr>
              <a:tblGrid>
                <a:gridCol w="7056784">
                  <a:extLst>
                    <a:ext uri="{9D8B030D-6E8A-4147-A177-3AD203B41FA5}">
                      <a16:colId xmlns:a16="http://schemas.microsoft.com/office/drawing/2014/main" val="20000"/>
                    </a:ext>
                  </a:extLst>
                </a:gridCol>
                <a:gridCol w="648072">
                  <a:extLst>
                    <a:ext uri="{9D8B030D-6E8A-4147-A177-3AD203B41FA5}">
                      <a16:colId xmlns:a16="http://schemas.microsoft.com/office/drawing/2014/main" val="20001"/>
                    </a:ext>
                  </a:extLst>
                </a:gridCol>
              </a:tblGrid>
              <a:tr h="179022">
                <a:tc>
                  <a:txBody>
                    <a:bodyPr/>
                    <a:lstStyle/>
                    <a:p>
                      <a:pPr marL="0" algn="ctr" defTabSz="342900" rtl="0" eaLnBrk="1" latinLnBrk="0" hangingPunct="1">
                        <a:spcAft>
                          <a:spcPts val="0"/>
                        </a:spcAft>
                      </a:pPr>
                      <a:r>
                        <a:rPr lang="uk-UA" sz="1100" b="1" kern="1200" noProof="0" dirty="0">
                          <a:solidFill>
                            <a:schemeClr val="lt1"/>
                          </a:solidFill>
                          <a:effectLst/>
                          <a:latin typeface="+mn-lt"/>
                          <a:ea typeface="Times New Roman"/>
                          <a:cs typeface="+mn-cs"/>
                        </a:rPr>
                        <a:t>Узагальнені відповіді респондентів:</a:t>
                      </a:r>
                    </a:p>
                  </a:txBody>
                  <a:tcPr marL="68580" marR="68580" marT="0" marB="0"/>
                </a:tc>
                <a:tc>
                  <a:txBody>
                    <a:bodyPr/>
                    <a:lstStyle/>
                    <a:p>
                      <a:pPr marL="0" algn="ctr" defTabSz="342900" rtl="0" eaLnBrk="1" latinLnBrk="0" hangingPunct="1">
                        <a:spcAft>
                          <a:spcPts val="0"/>
                        </a:spcAft>
                      </a:pPr>
                      <a:endParaRPr lang="uk-UA" sz="1100" b="1" kern="1200" noProof="0" dirty="0">
                        <a:solidFill>
                          <a:schemeClr val="lt1"/>
                        </a:solidFill>
                        <a:effectLst/>
                        <a:latin typeface="+mn-lt"/>
                        <a:ea typeface="Times New Roman"/>
                        <a:cs typeface="+mn-cs"/>
                      </a:endParaRPr>
                    </a:p>
                  </a:txBody>
                  <a:tcPr marL="68580" marR="68580" marT="0" marB="0">
                    <a:solidFill>
                      <a:srgbClr val="202F6A"/>
                    </a:solidFill>
                  </a:tcPr>
                </a:tc>
                <a:extLst>
                  <a:ext uri="{0D108BD9-81ED-4DB2-BD59-A6C34878D82A}">
                    <a16:rowId xmlns:a16="http://schemas.microsoft.com/office/drawing/2014/main" val="10000"/>
                  </a:ext>
                </a:extLst>
              </a:tr>
              <a:tr h="203193">
                <a:tc>
                  <a:txBody>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lang="uk-UA" sz="950" b="1" kern="1200" noProof="0" dirty="0">
                          <a:solidFill>
                            <a:schemeClr val="lt1"/>
                          </a:solidFill>
                          <a:effectLst/>
                          <a:latin typeface="+mn-lt"/>
                          <a:ea typeface="Times New Roman"/>
                          <a:cs typeface="+mn-cs"/>
                        </a:rPr>
                        <a:t>Загалом все добре. </a:t>
                      </a:r>
                      <a:r>
                        <a:rPr lang="uk-UA" sz="950" noProof="0" dirty="0">
                          <a:effectLst/>
                          <a:latin typeface="+mn-lt"/>
                          <a:ea typeface="Times New Roman"/>
                        </a:rPr>
                        <a:t>Розгляд курсів за їх інформаційним наповненням (надавати інформацію в хронологічній </a:t>
                      </a:r>
                      <a:r>
                        <a:rPr lang="uk-UA" sz="950" noProof="0" dirty="0" err="1">
                          <a:effectLst/>
                          <a:latin typeface="+mn-lt"/>
                          <a:ea typeface="Times New Roman"/>
                        </a:rPr>
                        <a:t>послідвності</a:t>
                      </a:r>
                      <a:r>
                        <a:rPr lang="uk-UA" sz="950" noProof="0" dirty="0">
                          <a:effectLst/>
                          <a:latin typeface="+mn-lt"/>
                          <a:ea typeface="Times New Roman"/>
                        </a:rPr>
                        <a:t>: від базових курсів економіки до більш глибоких по змісту) .</a:t>
                      </a:r>
                      <a:endParaRPr lang="ru-RU" sz="950" noProof="0" dirty="0">
                        <a:effectLst/>
                        <a:latin typeface="+mn-lt"/>
                        <a:ea typeface="Times New Roman"/>
                      </a:endParaRPr>
                    </a:p>
                  </a:txBody>
                  <a:tcPr marL="68580" marR="68580" marT="0" marB="0"/>
                </a:tc>
                <a:tc>
                  <a:txBody>
                    <a:bodyPr/>
                    <a:lstStyle/>
                    <a:p>
                      <a:pPr marL="0" marR="0" indent="0" algn="ctr" defTabSz="342900" rtl="0" eaLnBrk="1" fontAlgn="auto" latinLnBrk="0" hangingPunct="1">
                        <a:lnSpc>
                          <a:spcPct val="100000"/>
                        </a:lnSpc>
                        <a:spcBef>
                          <a:spcPts val="0"/>
                        </a:spcBef>
                        <a:spcAft>
                          <a:spcPts val="0"/>
                        </a:spcAft>
                        <a:buClrTx/>
                        <a:buSzTx/>
                        <a:buFontTx/>
                        <a:buNone/>
                        <a:tabLst/>
                        <a:defRPr/>
                      </a:pPr>
                      <a:r>
                        <a:rPr lang="uk-UA" sz="950" b="1" kern="1200" noProof="0" dirty="0">
                          <a:solidFill>
                            <a:schemeClr val="lt1"/>
                          </a:solidFill>
                          <a:effectLst/>
                          <a:latin typeface="+mn-lt"/>
                          <a:ea typeface="Times New Roman"/>
                          <a:cs typeface="+mn-cs"/>
                        </a:rPr>
                        <a:t>ФЕБА</a:t>
                      </a:r>
                      <a:endParaRPr lang="ru-RU" sz="950" b="1" kern="1200" noProof="0" dirty="0">
                        <a:solidFill>
                          <a:schemeClr val="lt1"/>
                        </a:solidFill>
                        <a:effectLst/>
                        <a:latin typeface="+mn-lt"/>
                        <a:ea typeface="Times New Roman"/>
                        <a:cs typeface="+mn-cs"/>
                      </a:endParaRPr>
                    </a:p>
                  </a:txBody>
                  <a:tcPr marL="68580" marR="68580" marT="0" marB="0" anchor="ctr">
                    <a:solidFill>
                      <a:srgbClr val="202F6A"/>
                    </a:solidFill>
                  </a:tcPr>
                </a:tc>
                <a:extLst>
                  <a:ext uri="{0D108BD9-81ED-4DB2-BD59-A6C34878D82A}">
                    <a16:rowId xmlns:a16="http://schemas.microsoft.com/office/drawing/2014/main" val="1208418502"/>
                  </a:ext>
                </a:extLst>
              </a:tr>
              <a:tr h="228855">
                <a:tc>
                  <a:txBody>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lang="uk-UA" sz="950" b="1" kern="1200" noProof="0" dirty="0">
                          <a:solidFill>
                            <a:schemeClr val="lt1"/>
                          </a:solidFill>
                          <a:effectLst/>
                          <a:latin typeface="+mn-lt"/>
                          <a:ea typeface="Times New Roman"/>
                          <a:cs typeface="+mn-cs"/>
                        </a:rPr>
                        <a:t>Більше виїздів на виробництво.</a:t>
                      </a:r>
                      <a:endParaRPr lang="ru-RU" sz="950" noProof="0" dirty="0">
                        <a:effectLst/>
                        <a:latin typeface="+mn-lt"/>
                        <a:ea typeface="Times New Roman"/>
                      </a:endParaRPr>
                    </a:p>
                  </a:txBody>
                  <a:tcPr marL="68580" marR="68580" marT="0" marB="0"/>
                </a:tc>
                <a:tc>
                  <a:txBody>
                    <a:bodyPr/>
                    <a:lstStyle/>
                    <a:p>
                      <a:pPr marL="0" marR="0" indent="0" algn="ctr" defTabSz="342900" rtl="0" eaLnBrk="1" fontAlgn="auto" latinLnBrk="0" hangingPunct="1">
                        <a:lnSpc>
                          <a:spcPct val="100000"/>
                        </a:lnSpc>
                        <a:spcBef>
                          <a:spcPts val="0"/>
                        </a:spcBef>
                        <a:spcAft>
                          <a:spcPts val="0"/>
                        </a:spcAft>
                        <a:buClrTx/>
                        <a:buSzTx/>
                        <a:buFontTx/>
                        <a:buNone/>
                        <a:tabLst/>
                        <a:defRPr/>
                      </a:pPr>
                      <a:r>
                        <a:rPr lang="uk-UA" sz="950" b="1" kern="1200" noProof="0" dirty="0">
                          <a:solidFill>
                            <a:schemeClr val="lt1"/>
                          </a:solidFill>
                          <a:effectLst/>
                          <a:latin typeface="+mn-lt"/>
                          <a:ea typeface="Times New Roman"/>
                          <a:cs typeface="+mn-cs"/>
                        </a:rPr>
                        <a:t>ФАБД</a:t>
                      </a:r>
                      <a:endParaRPr lang="ru-RU" sz="950" b="1" kern="1200" noProof="0" dirty="0">
                        <a:solidFill>
                          <a:schemeClr val="lt1"/>
                        </a:solidFill>
                        <a:effectLst/>
                        <a:latin typeface="+mn-lt"/>
                        <a:ea typeface="Times New Roman"/>
                        <a:cs typeface="+mn-cs"/>
                      </a:endParaRPr>
                    </a:p>
                  </a:txBody>
                  <a:tcPr marL="68580" marR="68580" marT="0" marB="0" anchor="ctr">
                    <a:solidFill>
                      <a:srgbClr val="202F6A"/>
                    </a:solidFill>
                  </a:tcPr>
                </a:tc>
                <a:extLst>
                  <a:ext uri="{0D108BD9-81ED-4DB2-BD59-A6C34878D82A}">
                    <a16:rowId xmlns:a16="http://schemas.microsoft.com/office/drawing/2014/main" val="1180621281"/>
                  </a:ext>
                </a:extLst>
              </a:tr>
              <a:tr h="141724">
                <a:tc>
                  <a:txBody>
                    <a:bodyPr/>
                    <a:lstStyle/>
                    <a:p>
                      <a:pPr marL="0" algn="l" defTabSz="342900" rtl="0" eaLnBrk="1" latinLnBrk="0" hangingPunct="1">
                        <a:spcAft>
                          <a:spcPts val="0"/>
                        </a:spcAft>
                      </a:pPr>
                      <a:r>
                        <a:rPr lang="uk-UA" sz="950" b="1" kern="1200" noProof="0" dirty="0">
                          <a:solidFill>
                            <a:schemeClr val="lt1"/>
                          </a:solidFill>
                          <a:effectLst/>
                          <a:latin typeface="+mn-lt"/>
                          <a:ea typeface="Times New Roman"/>
                          <a:cs typeface="+mn-cs"/>
                        </a:rPr>
                        <a:t>Більше практики з новітнім геодезичним </a:t>
                      </a:r>
                      <a:r>
                        <a:rPr lang="uk-UA" sz="950" b="1" kern="1200" noProof="0" dirty="0" err="1">
                          <a:solidFill>
                            <a:schemeClr val="lt1"/>
                          </a:solidFill>
                          <a:effectLst/>
                          <a:latin typeface="+mn-lt"/>
                          <a:ea typeface="Times New Roman"/>
                          <a:cs typeface="+mn-cs"/>
                        </a:rPr>
                        <a:t>обладаниям</a:t>
                      </a:r>
                      <a:r>
                        <a:rPr lang="uk-UA" sz="950" b="1" kern="1200" noProof="0" dirty="0">
                          <a:solidFill>
                            <a:schemeClr val="lt1"/>
                          </a:solidFill>
                          <a:effectLst/>
                          <a:latin typeface="+mn-lt"/>
                          <a:ea typeface="Times New Roman"/>
                          <a:cs typeface="+mn-cs"/>
                        </a:rPr>
                        <a:t>, а також запровадження використання наукового обладнання, що стосується зйомок процесів у самій </a:t>
                      </a:r>
                      <a:r>
                        <a:rPr lang="uk-UA" sz="950" b="1" kern="1200" noProof="0" dirty="0" err="1">
                          <a:solidFill>
                            <a:schemeClr val="lt1"/>
                          </a:solidFill>
                          <a:effectLst/>
                          <a:latin typeface="+mn-lt"/>
                          <a:ea typeface="Times New Roman"/>
                          <a:cs typeface="+mn-cs"/>
                        </a:rPr>
                        <a:t>земли</a:t>
                      </a:r>
                      <a:r>
                        <a:rPr lang="uk-UA" sz="950" b="1" kern="1200" noProof="0" dirty="0">
                          <a:solidFill>
                            <a:schemeClr val="lt1"/>
                          </a:solidFill>
                          <a:effectLst/>
                          <a:latin typeface="+mn-lt"/>
                          <a:ea typeface="Times New Roman"/>
                          <a:cs typeface="+mn-cs"/>
                        </a:rPr>
                        <a:t>, та складання комплексних карт із цих знімань. Долучення до цього різних технічних заходів (</a:t>
                      </a:r>
                      <a:r>
                        <a:rPr lang="uk-UA" sz="950" b="1" kern="1200" noProof="0" dirty="0" err="1">
                          <a:solidFill>
                            <a:schemeClr val="lt1"/>
                          </a:solidFill>
                          <a:effectLst/>
                          <a:latin typeface="+mn-lt"/>
                          <a:ea typeface="Times New Roman"/>
                          <a:cs typeface="+mn-cs"/>
                        </a:rPr>
                        <a:t>дрони</a:t>
                      </a:r>
                      <a:r>
                        <a:rPr lang="uk-UA" sz="950" b="1" kern="1200" noProof="0" dirty="0">
                          <a:solidFill>
                            <a:schemeClr val="lt1"/>
                          </a:solidFill>
                          <a:effectLst/>
                          <a:latin typeface="+mn-lt"/>
                          <a:ea typeface="Times New Roman"/>
                          <a:cs typeface="+mn-cs"/>
                        </a:rPr>
                        <a:t>, літаки, гелікоптері, </a:t>
                      </a:r>
                      <a:r>
                        <a:rPr lang="uk-UA" sz="950" b="1" kern="1200" noProof="0" dirty="0" err="1">
                          <a:solidFill>
                            <a:schemeClr val="lt1"/>
                          </a:solidFill>
                          <a:effectLst/>
                          <a:latin typeface="+mn-lt"/>
                          <a:ea typeface="Times New Roman"/>
                          <a:cs typeface="+mn-cs"/>
                        </a:rPr>
                        <a:t>інш</a:t>
                      </a:r>
                      <a:r>
                        <a:rPr lang="uk-UA" sz="950" b="1" kern="1200" noProof="0" dirty="0">
                          <a:solidFill>
                            <a:schemeClr val="lt1"/>
                          </a:solidFill>
                          <a:effectLst/>
                          <a:latin typeface="+mn-lt"/>
                          <a:ea typeface="Times New Roman"/>
                          <a:cs typeface="+mn-cs"/>
                        </a:rPr>
                        <a:t>.). </a:t>
                      </a:r>
                    </a:p>
                  </a:txBody>
                  <a:tcPr marL="68580" marR="68580" marT="0" marB="0"/>
                </a:tc>
                <a:tc>
                  <a:txBody>
                    <a:bodyPr/>
                    <a:lstStyle/>
                    <a:p>
                      <a:pPr marL="0" algn="ctr" defTabSz="342900" rtl="0" eaLnBrk="1" latinLnBrk="0" hangingPunct="1">
                        <a:spcAft>
                          <a:spcPts val="0"/>
                        </a:spcAft>
                      </a:pPr>
                      <a:r>
                        <a:rPr lang="uk-UA" sz="950" b="1" kern="1200" noProof="0" dirty="0">
                          <a:solidFill>
                            <a:schemeClr val="lt1"/>
                          </a:solidFill>
                          <a:effectLst/>
                          <a:latin typeface="+mn-lt"/>
                          <a:ea typeface="Times New Roman"/>
                          <a:cs typeface="+mn-cs"/>
                        </a:rPr>
                        <a:t>ФЕБІТ</a:t>
                      </a:r>
                    </a:p>
                  </a:txBody>
                  <a:tcPr marL="68580" marR="68580" marT="0" marB="0" anchor="ctr">
                    <a:solidFill>
                      <a:srgbClr val="202F6A"/>
                    </a:solidFill>
                  </a:tcPr>
                </a:tc>
                <a:extLst>
                  <a:ext uri="{0D108BD9-81ED-4DB2-BD59-A6C34878D82A}">
                    <a16:rowId xmlns:a16="http://schemas.microsoft.com/office/drawing/2014/main" val="10003"/>
                  </a:ext>
                </a:extLst>
              </a:tr>
              <a:tr h="187963">
                <a:tc>
                  <a:txBody>
                    <a:bodyPr/>
                    <a:lstStyle/>
                    <a:p>
                      <a:pPr>
                        <a:spcAft>
                          <a:spcPts val="0"/>
                        </a:spcAft>
                      </a:pPr>
                      <a:r>
                        <a:rPr lang="ru-RU" sz="950" b="1" kern="1200" noProof="0" dirty="0" err="1">
                          <a:solidFill>
                            <a:schemeClr val="lt1"/>
                          </a:solidFill>
                          <a:effectLst/>
                          <a:latin typeface="+mn-lt"/>
                          <a:ea typeface="Times New Roman"/>
                          <a:cs typeface="+mn-cs"/>
                        </a:rPr>
                        <a:t>Хотілось</a:t>
                      </a:r>
                      <a:r>
                        <a:rPr lang="ru-RU" sz="950" b="1" kern="1200" noProof="0" dirty="0">
                          <a:solidFill>
                            <a:schemeClr val="lt1"/>
                          </a:solidFill>
                          <a:effectLst/>
                          <a:latin typeface="+mn-lt"/>
                          <a:ea typeface="Times New Roman"/>
                          <a:cs typeface="+mn-cs"/>
                        </a:rPr>
                        <a:t> би не </a:t>
                      </a:r>
                      <a:r>
                        <a:rPr lang="ru-RU" sz="950" b="1" kern="1200" noProof="0" dirty="0" err="1">
                          <a:solidFill>
                            <a:schemeClr val="lt1"/>
                          </a:solidFill>
                          <a:effectLst/>
                          <a:latin typeface="+mn-lt"/>
                          <a:ea typeface="Times New Roman"/>
                          <a:cs typeface="+mn-cs"/>
                        </a:rPr>
                        <a:t>сидіти</a:t>
                      </a:r>
                      <a:r>
                        <a:rPr lang="ru-RU" sz="950" b="1" kern="1200" noProof="0" dirty="0">
                          <a:solidFill>
                            <a:schemeClr val="lt1"/>
                          </a:solidFill>
                          <a:effectLst/>
                          <a:latin typeface="+mn-lt"/>
                          <a:ea typeface="Times New Roman"/>
                          <a:cs typeface="+mn-cs"/>
                        </a:rPr>
                        <a:t> 4 роки на </a:t>
                      </a:r>
                      <a:r>
                        <a:rPr lang="ru-RU" sz="950" b="1" kern="1200" noProof="0" dirty="0" err="1">
                          <a:solidFill>
                            <a:schemeClr val="lt1"/>
                          </a:solidFill>
                          <a:effectLst/>
                          <a:latin typeface="+mn-lt"/>
                          <a:ea typeface="Times New Roman"/>
                          <a:cs typeface="+mn-cs"/>
                        </a:rPr>
                        <a:t>дистанційному</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навчанні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Дуже</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прикро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що</a:t>
                      </a:r>
                      <a:r>
                        <a:rPr lang="ru-RU" sz="950" b="1" kern="1200" noProof="0" dirty="0">
                          <a:solidFill>
                            <a:schemeClr val="lt1"/>
                          </a:solidFill>
                          <a:effectLst/>
                          <a:latin typeface="+mn-lt"/>
                          <a:ea typeface="Times New Roman"/>
                          <a:cs typeface="+mn-cs"/>
                        </a:rPr>
                        <a:t> так сталось, </a:t>
                      </a:r>
                      <a:r>
                        <a:rPr lang="ru-RU" sz="950" b="1" kern="1200" noProof="0" dirty="0" err="1">
                          <a:solidFill>
                            <a:schemeClr val="lt1"/>
                          </a:solidFill>
                          <a:effectLst/>
                          <a:latin typeface="+mn-lt"/>
                          <a:ea typeface="Times New Roman"/>
                          <a:cs typeface="+mn-cs"/>
                        </a:rPr>
                        <a:t>адже</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ні</a:t>
                      </a:r>
                      <a:r>
                        <a:rPr lang="ru-RU" sz="950" b="1" kern="1200" noProof="0" dirty="0">
                          <a:solidFill>
                            <a:schemeClr val="lt1"/>
                          </a:solidFill>
                          <a:effectLst/>
                          <a:latin typeface="+mn-lt"/>
                          <a:ea typeface="Times New Roman"/>
                          <a:cs typeface="+mn-cs"/>
                        </a:rPr>
                        <a:t> я, </a:t>
                      </a:r>
                      <a:r>
                        <a:rPr lang="ru-RU" sz="950" b="1" kern="1200" noProof="0" dirty="0" err="1">
                          <a:solidFill>
                            <a:schemeClr val="lt1"/>
                          </a:solidFill>
                          <a:effectLst/>
                          <a:latin typeface="+mn-lt"/>
                          <a:ea typeface="Times New Roman"/>
                          <a:cs typeface="+mn-cs"/>
                        </a:rPr>
                        <a:t>ні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мої</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одногрупники</a:t>
                      </a:r>
                      <a:r>
                        <a:rPr lang="ru-RU" sz="950" b="1" kern="1200" noProof="0" dirty="0">
                          <a:solidFill>
                            <a:schemeClr val="lt1"/>
                          </a:solidFill>
                          <a:effectLst/>
                          <a:latin typeface="+mn-lt"/>
                          <a:ea typeface="Times New Roman"/>
                          <a:cs typeface="+mn-cs"/>
                        </a:rPr>
                        <a:t> не </a:t>
                      </a:r>
                      <a:r>
                        <a:rPr lang="ru-RU" sz="950" b="1" kern="1200" noProof="0" dirty="0" err="1">
                          <a:solidFill>
                            <a:schemeClr val="lt1"/>
                          </a:solidFill>
                          <a:effectLst/>
                          <a:latin typeface="+mn-lt"/>
                          <a:ea typeface="Times New Roman"/>
                          <a:cs typeface="+mn-cs"/>
                        </a:rPr>
                        <a:t>впевнені</a:t>
                      </a:r>
                      <a:r>
                        <a:rPr lang="ru-RU" sz="950" b="1" kern="1200" noProof="0" dirty="0">
                          <a:solidFill>
                            <a:schemeClr val="lt1"/>
                          </a:solidFill>
                          <a:effectLst/>
                          <a:latin typeface="+mn-lt"/>
                          <a:ea typeface="Times New Roman"/>
                          <a:cs typeface="+mn-cs"/>
                        </a:rPr>
                        <a:t> в </a:t>
                      </a:r>
                      <a:r>
                        <a:rPr lang="ru-RU" sz="950" b="1" kern="1200" noProof="0" dirty="0" err="1">
                          <a:solidFill>
                            <a:schemeClr val="lt1"/>
                          </a:solidFill>
                          <a:effectLst/>
                          <a:latin typeface="+mn-lt"/>
                          <a:ea typeface="Times New Roman"/>
                          <a:cs typeface="+mn-cs"/>
                        </a:rPr>
                        <a:t>своїх</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знаннях</a:t>
                      </a:r>
                      <a:r>
                        <a:rPr lang="ru-RU" sz="950" b="1" kern="1200" noProof="0" dirty="0">
                          <a:solidFill>
                            <a:schemeClr val="lt1"/>
                          </a:solidFill>
                          <a:effectLst/>
                          <a:latin typeface="+mn-lt"/>
                          <a:ea typeface="Times New Roman"/>
                          <a:cs typeface="+mn-cs"/>
                        </a:rPr>
                        <a:t>. Про </a:t>
                      </a:r>
                      <a:r>
                        <a:rPr lang="ru-RU" sz="950" b="1" kern="1200" noProof="0" dirty="0" err="1">
                          <a:solidFill>
                            <a:schemeClr val="lt1"/>
                          </a:solidFill>
                          <a:effectLst/>
                          <a:latin typeface="+mn-lt"/>
                          <a:ea typeface="Times New Roman"/>
                          <a:cs typeface="+mn-cs"/>
                        </a:rPr>
                        <a:t>здобуття</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практичних</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навичок</a:t>
                      </a:r>
                      <a:r>
                        <a:rPr lang="ru-RU" sz="950" b="1" kern="1200" noProof="0" dirty="0">
                          <a:solidFill>
                            <a:schemeClr val="lt1"/>
                          </a:solidFill>
                          <a:effectLst/>
                          <a:latin typeface="+mn-lt"/>
                          <a:ea typeface="Times New Roman"/>
                          <a:cs typeface="+mn-cs"/>
                        </a:rPr>
                        <a:t> і </a:t>
                      </a:r>
                      <a:r>
                        <a:rPr lang="ru-RU" sz="950" b="1" kern="1200" noProof="0" dirty="0" err="1">
                          <a:solidFill>
                            <a:schemeClr val="lt1"/>
                          </a:solidFill>
                          <a:effectLst/>
                          <a:latin typeface="+mn-lt"/>
                          <a:ea typeface="Times New Roman"/>
                          <a:cs typeface="+mn-cs"/>
                        </a:rPr>
                        <a:t>мови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йти</a:t>
                      </a:r>
                      <a:r>
                        <a:rPr lang="ru-RU" sz="950" b="1" kern="1200" noProof="0" dirty="0">
                          <a:solidFill>
                            <a:schemeClr val="lt1"/>
                          </a:solidFill>
                          <a:effectLst/>
                          <a:latin typeface="+mn-lt"/>
                          <a:ea typeface="Times New Roman"/>
                          <a:cs typeface="+mn-cs"/>
                        </a:rPr>
                        <a:t> не </a:t>
                      </a:r>
                      <a:r>
                        <a:rPr lang="ru-RU" sz="950" b="1" kern="1200" noProof="0" dirty="0" err="1">
                          <a:solidFill>
                            <a:schemeClr val="lt1"/>
                          </a:solidFill>
                          <a:effectLst/>
                          <a:latin typeface="+mn-lt"/>
                          <a:ea typeface="Times New Roman"/>
                          <a:cs typeface="+mn-cs"/>
                        </a:rPr>
                        <a:t>може</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Це</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було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просиджування</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штанів</a:t>
                      </a:r>
                      <a:r>
                        <a:rPr lang="ru-RU" sz="950" b="1" kern="1200" noProof="0" dirty="0">
                          <a:solidFill>
                            <a:schemeClr val="lt1"/>
                          </a:solidFill>
                          <a:effectLst/>
                          <a:latin typeface="+mn-lt"/>
                          <a:ea typeface="Times New Roman"/>
                          <a:cs typeface="+mn-cs"/>
                        </a:rPr>
                        <a:t> та </a:t>
                      </a:r>
                      <a:r>
                        <a:rPr lang="ru-RU" sz="950" b="1" kern="1200" noProof="0" dirty="0" err="1">
                          <a:solidFill>
                            <a:schemeClr val="lt1"/>
                          </a:solidFill>
                          <a:effectLst/>
                          <a:latin typeface="+mn-lt"/>
                          <a:ea typeface="Times New Roman"/>
                          <a:cs typeface="+mn-cs"/>
                        </a:rPr>
                        <a:t>безглузде</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прослуховування</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лекцій</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які</a:t>
                      </a:r>
                      <a:r>
                        <a:rPr lang="ru-RU" sz="950" b="1" kern="1200" noProof="0" dirty="0">
                          <a:solidFill>
                            <a:schemeClr val="lt1"/>
                          </a:solidFill>
                          <a:effectLst/>
                          <a:latin typeface="+mn-lt"/>
                          <a:ea typeface="Times New Roman"/>
                          <a:cs typeface="+mn-cs"/>
                        </a:rPr>
                        <a:t> не </a:t>
                      </a:r>
                      <a:r>
                        <a:rPr lang="ru-RU" sz="950" b="1" kern="1200" noProof="0" dirty="0" err="1">
                          <a:solidFill>
                            <a:schemeClr val="lt1"/>
                          </a:solidFill>
                          <a:effectLst/>
                          <a:latin typeface="+mn-lt"/>
                          <a:ea typeface="Times New Roman"/>
                          <a:cs typeface="+mn-cs"/>
                        </a:rPr>
                        <a:t>запамʼятовувались</a:t>
                      </a:r>
                      <a:r>
                        <a:rPr lang="ru-RU" sz="950" b="1" kern="1200" noProof="0" dirty="0">
                          <a:solidFill>
                            <a:schemeClr val="lt1"/>
                          </a:solidFill>
                          <a:effectLst/>
                          <a:latin typeface="+mn-lt"/>
                          <a:ea typeface="Times New Roman"/>
                          <a:cs typeface="+mn-cs"/>
                        </a:rPr>
                        <a:t> через </a:t>
                      </a:r>
                      <a:r>
                        <a:rPr lang="ru-RU" sz="950" b="1" kern="1200" noProof="0" dirty="0" err="1">
                          <a:solidFill>
                            <a:schemeClr val="lt1"/>
                          </a:solidFill>
                          <a:effectLst/>
                          <a:latin typeface="+mn-lt"/>
                          <a:ea typeface="Times New Roman"/>
                          <a:cs typeface="+mn-cs"/>
                        </a:rPr>
                        <a:t>відсутність</a:t>
                      </a:r>
                      <a:r>
                        <a:rPr lang="ru-RU" sz="950" b="1" kern="1200" noProof="0" dirty="0">
                          <a:solidFill>
                            <a:schemeClr val="lt1"/>
                          </a:solidFill>
                          <a:effectLst/>
                          <a:latin typeface="+mn-lt"/>
                          <a:ea typeface="Times New Roman"/>
                          <a:cs typeface="+mn-cs"/>
                        </a:rPr>
                        <a:t> практики. </a:t>
                      </a:r>
                      <a:r>
                        <a:rPr lang="ru-RU" sz="950" b="1" kern="1200" noProof="0" dirty="0" err="1">
                          <a:solidFill>
                            <a:schemeClr val="lt1"/>
                          </a:solidFill>
                          <a:effectLst/>
                          <a:latin typeface="+mn-lt"/>
                          <a:ea typeface="Times New Roman"/>
                          <a:cs typeface="+mn-cs"/>
                        </a:rPr>
                        <a:t>Дистанційне</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навчання</a:t>
                      </a:r>
                      <a:r>
                        <a:rPr lang="ru-RU" sz="950" b="1" kern="1200" noProof="0" dirty="0">
                          <a:solidFill>
                            <a:schemeClr val="lt1"/>
                          </a:solidFill>
                          <a:effectLst/>
                          <a:latin typeface="+mn-lt"/>
                          <a:ea typeface="Times New Roman"/>
                          <a:cs typeface="+mn-cs"/>
                        </a:rPr>
                        <a:t> не є </a:t>
                      </a:r>
                      <a:r>
                        <a:rPr lang="ru-RU" sz="950" b="1" kern="1200" noProof="0" dirty="0" err="1">
                          <a:solidFill>
                            <a:schemeClr val="lt1"/>
                          </a:solidFill>
                          <a:effectLst/>
                          <a:latin typeface="+mn-lt"/>
                          <a:ea typeface="Times New Roman"/>
                          <a:cs typeface="+mn-cs"/>
                        </a:rPr>
                        <a:t>ефективним</a:t>
                      </a:r>
                      <a:r>
                        <a:rPr lang="ru-RU" sz="950" b="1" kern="1200" noProof="0" dirty="0">
                          <a:solidFill>
                            <a:schemeClr val="lt1"/>
                          </a:solidFill>
                          <a:effectLst/>
                          <a:latin typeface="+mn-lt"/>
                          <a:ea typeface="Times New Roman"/>
                          <a:cs typeface="+mn-cs"/>
                        </a:rPr>
                        <a:t> методом, </a:t>
                      </a:r>
                      <a:r>
                        <a:rPr lang="ru-RU" sz="950" b="1" kern="1200" noProof="0" dirty="0" err="1">
                          <a:solidFill>
                            <a:schemeClr val="lt1"/>
                          </a:solidFill>
                          <a:effectLst/>
                          <a:latin typeface="+mn-lt"/>
                          <a:ea typeface="Times New Roman"/>
                          <a:cs typeface="+mn-cs"/>
                        </a:rPr>
                        <a:t>воно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лише</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сприяє</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формуванню</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сумнівів</a:t>
                      </a:r>
                      <a:r>
                        <a:rPr lang="ru-RU" sz="950" b="1" kern="1200" noProof="0" dirty="0">
                          <a:solidFill>
                            <a:schemeClr val="lt1"/>
                          </a:solidFill>
                          <a:effectLst/>
                          <a:latin typeface="+mn-lt"/>
                          <a:ea typeface="Times New Roman"/>
                          <a:cs typeface="+mn-cs"/>
                        </a:rPr>
                        <a:t> у </a:t>
                      </a:r>
                      <a:r>
                        <a:rPr lang="ru-RU" sz="950" b="1" kern="1200" noProof="0" dirty="0" err="1">
                          <a:solidFill>
                            <a:schemeClr val="lt1"/>
                          </a:solidFill>
                          <a:effectLst/>
                          <a:latin typeface="+mn-lt"/>
                          <a:ea typeface="Times New Roman"/>
                          <a:cs typeface="+mn-cs"/>
                        </a:rPr>
                        <a:t>студентів</a:t>
                      </a:r>
                      <a:r>
                        <a:rPr lang="ru-RU" sz="950" b="1" kern="1200" noProof="0" dirty="0">
                          <a:solidFill>
                            <a:schemeClr val="lt1"/>
                          </a:solidFill>
                          <a:effectLst/>
                          <a:latin typeface="+mn-lt"/>
                          <a:ea typeface="Times New Roman"/>
                          <a:cs typeface="+mn-cs"/>
                        </a:rPr>
                        <a:t> та </a:t>
                      </a:r>
                      <a:r>
                        <a:rPr lang="ru-RU" sz="950" b="1" kern="1200" noProof="0" dirty="0" err="1">
                          <a:solidFill>
                            <a:schemeClr val="lt1"/>
                          </a:solidFill>
                          <a:effectLst/>
                          <a:latin typeface="+mn-lt"/>
                          <a:ea typeface="Times New Roman"/>
                          <a:cs typeface="+mn-cs"/>
                        </a:rPr>
                        <a:t>бажання</a:t>
                      </a:r>
                      <a:r>
                        <a:rPr lang="ru-RU" sz="950" b="1" kern="1200" noProof="0" dirty="0">
                          <a:solidFill>
                            <a:schemeClr val="lt1"/>
                          </a:solidFill>
                          <a:effectLst/>
                          <a:latin typeface="+mn-lt"/>
                          <a:ea typeface="Times New Roman"/>
                          <a:cs typeface="+mn-cs"/>
                        </a:rPr>
                        <a:t> перейти в </a:t>
                      </a:r>
                      <a:r>
                        <a:rPr lang="ru-RU" sz="950" b="1" kern="1200" noProof="0" dirty="0" err="1">
                          <a:solidFill>
                            <a:schemeClr val="lt1"/>
                          </a:solidFill>
                          <a:effectLst/>
                          <a:latin typeface="+mn-lt"/>
                          <a:ea typeface="Times New Roman"/>
                          <a:cs typeface="+mn-cs"/>
                        </a:rPr>
                        <a:t>інше</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місце</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адже</a:t>
                      </a:r>
                      <a:r>
                        <a:rPr lang="ru-RU" sz="950" b="1" kern="1200" noProof="0" dirty="0">
                          <a:solidFill>
                            <a:schemeClr val="lt1"/>
                          </a:solidFill>
                          <a:effectLst/>
                          <a:latin typeface="+mn-lt"/>
                          <a:ea typeface="Times New Roman"/>
                          <a:cs typeface="+mn-cs"/>
                        </a:rPr>
                        <a:t> студент просто </a:t>
                      </a:r>
                      <a:r>
                        <a:rPr lang="ru-RU" sz="950" b="1" kern="1200" noProof="0" dirty="0" err="1">
                          <a:solidFill>
                            <a:schemeClr val="lt1"/>
                          </a:solidFill>
                          <a:effectLst/>
                          <a:latin typeface="+mn-lt"/>
                          <a:ea typeface="Times New Roman"/>
                          <a:cs typeface="+mn-cs"/>
                        </a:rPr>
                        <a:t>втрачає</a:t>
                      </a:r>
                      <a:r>
                        <a:rPr lang="ru-RU" sz="950" b="1" kern="1200" noProof="0" dirty="0">
                          <a:solidFill>
                            <a:schemeClr val="lt1"/>
                          </a:solidFill>
                          <a:effectLst/>
                          <a:latin typeface="+mn-lt"/>
                          <a:ea typeface="Times New Roman"/>
                          <a:cs typeface="+mn-cs"/>
                        </a:rPr>
                        <a:t> час. </a:t>
                      </a:r>
                      <a:r>
                        <a:rPr lang="ru-RU" sz="950" b="1" kern="1200" noProof="0" dirty="0" err="1">
                          <a:solidFill>
                            <a:schemeClr val="lt1"/>
                          </a:solidFill>
                          <a:effectLst/>
                          <a:latin typeface="+mn-lt"/>
                          <a:ea typeface="Times New Roman"/>
                          <a:cs typeface="+mn-cs"/>
                        </a:rPr>
                        <a:t>Жодної</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соціалізації</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почуття</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покинутості</a:t>
                      </a:r>
                      <a:r>
                        <a:rPr lang="ru-RU" sz="950" b="1" kern="1200" noProof="0" dirty="0">
                          <a:solidFill>
                            <a:schemeClr val="lt1"/>
                          </a:solidFill>
                          <a:effectLst/>
                          <a:latin typeface="+mn-lt"/>
                          <a:ea typeface="Times New Roman"/>
                          <a:cs typeface="+mn-cs"/>
                        </a:rPr>
                        <a:t> та </a:t>
                      </a:r>
                      <a:r>
                        <a:rPr lang="ru-RU" sz="950" b="1" kern="1200" noProof="0" dirty="0" err="1">
                          <a:solidFill>
                            <a:schemeClr val="lt1"/>
                          </a:solidFill>
                          <a:effectLst/>
                          <a:latin typeface="+mn-lt"/>
                          <a:ea typeface="Times New Roman"/>
                          <a:cs typeface="+mn-cs"/>
                        </a:rPr>
                        <a:t>непотрібності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переслідувало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усю</a:t>
                      </a:r>
                      <a:r>
                        <a:rPr lang="ru-RU" sz="950" b="1" kern="1200" noProof="0" dirty="0">
                          <a:solidFill>
                            <a:schemeClr val="lt1"/>
                          </a:solidFill>
                          <a:effectLst/>
                          <a:latin typeface="+mn-lt"/>
                          <a:ea typeface="Times New Roman"/>
                          <a:cs typeface="+mn-cs"/>
                        </a:rPr>
                        <a:t> мою </a:t>
                      </a:r>
                      <a:r>
                        <a:rPr lang="ru-RU" sz="950" b="1" kern="1200" noProof="0" dirty="0" err="1">
                          <a:solidFill>
                            <a:schemeClr val="lt1"/>
                          </a:solidFill>
                          <a:effectLst/>
                          <a:latin typeface="+mn-lt"/>
                          <a:ea typeface="Times New Roman"/>
                          <a:cs typeface="+mn-cs"/>
                        </a:rPr>
                        <a:t>групу</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протягом</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всього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навчання</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Нікому</a:t>
                      </a:r>
                      <a:r>
                        <a:rPr lang="ru-RU" sz="950" b="1" kern="1200" noProof="0" dirty="0">
                          <a:solidFill>
                            <a:schemeClr val="lt1"/>
                          </a:solidFill>
                          <a:effectLst/>
                          <a:latin typeface="+mn-lt"/>
                          <a:ea typeface="Times New Roman"/>
                          <a:cs typeface="+mn-cs"/>
                        </a:rPr>
                        <a:t> не </a:t>
                      </a:r>
                      <a:r>
                        <a:rPr lang="ru-RU" sz="950" b="1" kern="1200" noProof="0" dirty="0" err="1">
                          <a:solidFill>
                            <a:schemeClr val="lt1"/>
                          </a:solidFill>
                          <a:effectLst/>
                          <a:latin typeface="+mn-lt"/>
                          <a:ea typeface="Times New Roman"/>
                          <a:cs typeface="+mn-cs"/>
                        </a:rPr>
                        <a:t>побажаю</a:t>
                      </a:r>
                      <a:r>
                        <a:rPr lang="ru-RU" sz="950" b="1" kern="1200" noProof="0" dirty="0">
                          <a:solidFill>
                            <a:schemeClr val="lt1"/>
                          </a:solidFill>
                          <a:effectLst/>
                          <a:latin typeface="+mn-lt"/>
                          <a:ea typeface="Times New Roman"/>
                          <a:cs typeface="+mn-cs"/>
                        </a:rPr>
                        <a:t> ось так просто </a:t>
                      </a:r>
                      <a:r>
                        <a:rPr lang="ru-RU" sz="950" b="1" kern="1200" noProof="0" dirty="0" err="1">
                          <a:solidFill>
                            <a:schemeClr val="lt1"/>
                          </a:solidFill>
                          <a:effectLst/>
                          <a:latin typeface="+mn-lt"/>
                          <a:ea typeface="Times New Roman"/>
                          <a:cs typeface="+mn-cs"/>
                        </a:rPr>
                        <a:t>пропустити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потенційно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найкращі</a:t>
                      </a:r>
                      <a:r>
                        <a:rPr lang="ru-RU" sz="950" b="1" kern="1200" noProof="0" dirty="0">
                          <a:solidFill>
                            <a:schemeClr val="lt1"/>
                          </a:solidFill>
                          <a:effectLst/>
                          <a:latin typeface="+mn-lt"/>
                          <a:ea typeface="Times New Roman"/>
                          <a:cs typeface="+mn-cs"/>
                        </a:rPr>
                        <a:t> роки </a:t>
                      </a:r>
                      <a:r>
                        <a:rPr lang="ru-RU" sz="950" b="1" kern="1200" noProof="0" dirty="0" err="1">
                          <a:solidFill>
                            <a:schemeClr val="lt1"/>
                          </a:solidFill>
                          <a:effectLst/>
                          <a:latin typeface="+mn-lt"/>
                          <a:ea typeface="Times New Roman"/>
                          <a:cs typeface="+mn-cs"/>
                        </a:rPr>
                        <a:t>життя</a:t>
                      </a:r>
                      <a:r>
                        <a:rPr lang="ru-RU" sz="950" b="1" kern="1200" noProof="0" dirty="0">
                          <a:solidFill>
                            <a:schemeClr val="lt1"/>
                          </a:solidFill>
                          <a:effectLst/>
                          <a:latin typeface="+mn-lt"/>
                          <a:ea typeface="Times New Roman"/>
                          <a:cs typeface="+mn-cs"/>
                        </a:rPr>
                        <a:t>, у тому </a:t>
                      </a:r>
                      <a:r>
                        <a:rPr lang="ru-RU" sz="950" b="1" kern="1200" noProof="0" dirty="0" err="1">
                          <a:solidFill>
                            <a:schemeClr val="lt1"/>
                          </a:solidFill>
                          <a:effectLst/>
                          <a:latin typeface="+mn-lt"/>
                          <a:ea typeface="Times New Roman"/>
                          <a:cs typeface="+mn-cs"/>
                        </a:rPr>
                        <a:t>числі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професійного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Бажаю</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нікому</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більше</a:t>
                      </a:r>
                      <a:r>
                        <a:rPr lang="ru-RU" sz="950" b="1" kern="1200" noProof="0" dirty="0">
                          <a:solidFill>
                            <a:schemeClr val="lt1"/>
                          </a:solidFill>
                          <a:effectLst/>
                          <a:latin typeface="+mn-lt"/>
                          <a:ea typeface="Times New Roman"/>
                          <a:cs typeface="+mn-cs"/>
                        </a:rPr>
                        <a:t> не </a:t>
                      </a:r>
                      <a:r>
                        <a:rPr lang="ru-RU" sz="950" b="1" kern="1200" noProof="0" dirty="0" err="1">
                          <a:solidFill>
                            <a:schemeClr val="lt1"/>
                          </a:solidFill>
                          <a:effectLst/>
                          <a:latin typeface="+mn-lt"/>
                          <a:ea typeface="Times New Roman"/>
                          <a:cs typeface="+mn-cs"/>
                        </a:rPr>
                        <a:t>підпасти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під</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цей</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експеримент</a:t>
                      </a:r>
                      <a:r>
                        <a:rPr lang="ru-RU" sz="950" b="1" kern="1200" noProof="0" dirty="0">
                          <a:solidFill>
                            <a:schemeClr val="lt1"/>
                          </a:solidFill>
                          <a:effectLst/>
                          <a:latin typeface="+mn-lt"/>
                          <a:ea typeface="Times New Roman"/>
                          <a:cs typeface="+mn-cs"/>
                        </a:rPr>
                        <a:t>.</a:t>
                      </a:r>
                      <a:endParaRPr lang="uk-UA" sz="950" b="1" kern="1200" noProof="0" dirty="0">
                        <a:solidFill>
                          <a:schemeClr val="lt1"/>
                        </a:solidFill>
                        <a:effectLst/>
                        <a:latin typeface="+mn-lt"/>
                        <a:ea typeface="Times New Roman"/>
                        <a:cs typeface="+mn-cs"/>
                      </a:endParaRP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ФЕБІТ</a:t>
                      </a:r>
                    </a:p>
                  </a:txBody>
                  <a:tcPr marL="68580" marR="68580" marT="0" marB="0" anchor="ctr">
                    <a:solidFill>
                      <a:srgbClr val="202F6A"/>
                    </a:solidFill>
                  </a:tcPr>
                </a:tc>
                <a:extLst>
                  <a:ext uri="{0D108BD9-81ED-4DB2-BD59-A6C34878D82A}">
                    <a16:rowId xmlns:a16="http://schemas.microsoft.com/office/drawing/2014/main" val="10006"/>
                  </a:ext>
                </a:extLst>
              </a:tr>
              <a:tr h="174282">
                <a:tc>
                  <a:txBody>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lang="ru-RU" sz="950" b="1" kern="1200" noProof="0" dirty="0" err="1">
                          <a:solidFill>
                            <a:schemeClr val="lt1"/>
                          </a:solidFill>
                          <a:effectLst/>
                          <a:latin typeface="+mn-lt"/>
                          <a:ea typeface="Times New Roman"/>
                          <a:cs typeface="+mn-cs"/>
                        </a:rPr>
                        <a:t>Більше</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практичних</a:t>
                      </a:r>
                      <a:r>
                        <a:rPr lang="ru-RU" sz="950" b="1" kern="1200" noProof="0" dirty="0">
                          <a:solidFill>
                            <a:schemeClr val="lt1"/>
                          </a:solidFill>
                          <a:effectLst/>
                          <a:latin typeface="+mn-lt"/>
                          <a:ea typeface="Times New Roman"/>
                          <a:cs typeface="+mn-cs"/>
                        </a:rPr>
                        <a:t> занять та </a:t>
                      </a:r>
                      <a:r>
                        <a:rPr lang="ru-RU" sz="950" b="1" kern="1200" noProof="0" dirty="0" err="1">
                          <a:solidFill>
                            <a:schemeClr val="lt1"/>
                          </a:solidFill>
                          <a:effectLst/>
                          <a:latin typeface="+mn-lt"/>
                          <a:ea typeface="Times New Roman"/>
                          <a:cs typeface="+mn-cs"/>
                        </a:rPr>
                        <a:t>завдань</a:t>
                      </a:r>
                      <a:r>
                        <a:rPr lang="ru-RU" sz="950" b="1" kern="1200" noProof="0" dirty="0">
                          <a:solidFill>
                            <a:schemeClr val="lt1"/>
                          </a:solidFill>
                          <a:effectLst/>
                          <a:latin typeface="+mn-lt"/>
                          <a:ea typeface="Times New Roman"/>
                          <a:cs typeface="+mn-cs"/>
                        </a:rPr>
                        <a:t>. </a:t>
                      </a:r>
                      <a:r>
                        <a:rPr lang="uk-UA" sz="950" b="1" kern="1200" noProof="0" dirty="0">
                          <a:solidFill>
                            <a:schemeClr val="lt1"/>
                          </a:solidFill>
                          <a:effectLst/>
                          <a:latin typeface="+mn-lt"/>
                          <a:ea typeface="Times New Roman"/>
                          <a:cs typeface="+mn-cs"/>
                        </a:rPr>
                        <a:t>Доступність спілкування з деканатом, наявність методистів які мають відповіді на запитання щодо видачі довідок, електронних відомостей, бігунків</a:t>
                      </a: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ФАЕТ</a:t>
                      </a:r>
                    </a:p>
                  </a:txBody>
                  <a:tcPr marL="68580" marR="68580" marT="0" marB="0" anchor="ctr">
                    <a:solidFill>
                      <a:srgbClr val="202F6A"/>
                    </a:solidFill>
                  </a:tcPr>
                </a:tc>
                <a:extLst>
                  <a:ext uri="{0D108BD9-81ED-4DB2-BD59-A6C34878D82A}">
                    <a16:rowId xmlns:a16="http://schemas.microsoft.com/office/drawing/2014/main" val="10002"/>
                  </a:ext>
                </a:extLst>
              </a:tr>
              <a:tr h="161949">
                <a:tc>
                  <a:txBody>
                    <a:bodyPr/>
                    <a:lstStyle/>
                    <a:p>
                      <a:pPr>
                        <a:spcAft>
                          <a:spcPts val="0"/>
                        </a:spcAft>
                      </a:pPr>
                      <a:r>
                        <a:rPr lang="ru-RU" sz="950" b="1" kern="1200" noProof="0" dirty="0" err="1">
                          <a:solidFill>
                            <a:schemeClr val="lt1"/>
                          </a:solidFill>
                          <a:effectLst/>
                          <a:latin typeface="+mn-lt"/>
                          <a:ea typeface="Times New Roman"/>
                          <a:cs typeface="+mn-cs"/>
                        </a:rPr>
                        <a:t>Більше</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сучасних</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технологій</a:t>
                      </a:r>
                      <a:r>
                        <a:rPr lang="ru-RU" sz="950" b="1" kern="1200" noProof="0" dirty="0">
                          <a:solidFill>
                            <a:schemeClr val="lt1"/>
                          </a:solidFill>
                          <a:effectLst/>
                          <a:latin typeface="+mn-lt"/>
                          <a:ea typeface="Times New Roman"/>
                          <a:cs typeface="+mn-cs"/>
                        </a:rPr>
                        <a:t>, та «</a:t>
                      </a:r>
                      <a:r>
                        <a:rPr lang="ru-RU" sz="950" b="1" kern="1200" noProof="0" dirty="0" err="1">
                          <a:solidFill>
                            <a:schemeClr val="lt1"/>
                          </a:solidFill>
                          <a:effectLst/>
                          <a:latin typeface="+mn-lt"/>
                          <a:ea typeface="Times New Roman"/>
                          <a:cs typeface="+mn-cs"/>
                        </a:rPr>
                        <a:t>бачення</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програмування</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Наразі</a:t>
                      </a:r>
                      <a:r>
                        <a:rPr lang="ru-RU" sz="950" b="1" kern="1200" noProof="0" dirty="0">
                          <a:solidFill>
                            <a:schemeClr val="lt1"/>
                          </a:solidFill>
                          <a:effectLst/>
                          <a:latin typeface="+mn-lt"/>
                          <a:ea typeface="Times New Roman"/>
                          <a:cs typeface="+mn-cs"/>
                        </a:rPr>
                        <a:t> по </a:t>
                      </a:r>
                      <a:r>
                        <a:rPr lang="ru-RU" sz="950" b="1" kern="1200" noProof="0" dirty="0" err="1">
                          <a:solidFill>
                            <a:schemeClr val="lt1"/>
                          </a:solidFill>
                          <a:effectLst/>
                          <a:latin typeface="+mn-lt"/>
                          <a:ea typeface="Times New Roman"/>
                          <a:cs typeface="+mn-cs"/>
                        </a:rPr>
                        <a:t>деяким</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дисциплінам</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проходять</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застарівші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мови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програмування</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котрі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взагалі</a:t>
                      </a:r>
                      <a:r>
                        <a:rPr lang="ru-RU" sz="950" b="1" kern="1200" noProof="0" dirty="0">
                          <a:solidFill>
                            <a:schemeClr val="lt1"/>
                          </a:solidFill>
                          <a:effectLst/>
                          <a:latin typeface="+mn-lt"/>
                          <a:ea typeface="Times New Roman"/>
                          <a:cs typeface="+mn-cs"/>
                        </a:rPr>
                        <a:t> не </a:t>
                      </a:r>
                      <a:r>
                        <a:rPr lang="ru-RU" sz="950" b="1" kern="1200" noProof="0" dirty="0" err="1">
                          <a:solidFill>
                            <a:schemeClr val="lt1"/>
                          </a:solidFill>
                          <a:effectLst/>
                          <a:latin typeface="+mn-lt"/>
                          <a:ea typeface="Times New Roman"/>
                          <a:cs typeface="+mn-cs"/>
                        </a:rPr>
                        <a:t>запускаються</a:t>
                      </a:r>
                      <a:r>
                        <a:rPr lang="ru-RU" sz="950" b="1" kern="1200" noProof="0" dirty="0">
                          <a:solidFill>
                            <a:schemeClr val="lt1"/>
                          </a:solidFill>
                          <a:effectLst/>
                          <a:latin typeface="+mn-lt"/>
                          <a:ea typeface="Times New Roman"/>
                          <a:cs typeface="+mn-cs"/>
                        </a:rPr>
                        <a:t>. </a:t>
                      </a:r>
                      <a:endParaRPr lang="uk-UA" sz="950" b="1" kern="1200" noProof="0" dirty="0">
                        <a:solidFill>
                          <a:schemeClr val="lt1"/>
                        </a:solidFill>
                        <a:effectLst/>
                        <a:latin typeface="+mn-lt"/>
                        <a:ea typeface="Times New Roman"/>
                        <a:cs typeface="+mn-cs"/>
                      </a:endParaRP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ФКНТ</a:t>
                      </a:r>
                    </a:p>
                  </a:txBody>
                  <a:tcPr marL="68580" marR="68580" marT="0" marB="0" anchor="ctr">
                    <a:solidFill>
                      <a:srgbClr val="202F6A"/>
                    </a:solidFill>
                  </a:tcPr>
                </a:tc>
                <a:extLst>
                  <a:ext uri="{0D108BD9-81ED-4DB2-BD59-A6C34878D82A}">
                    <a16:rowId xmlns:a16="http://schemas.microsoft.com/office/drawing/2014/main" val="10004"/>
                  </a:ext>
                </a:extLst>
              </a:tr>
              <a:tr h="164769">
                <a:tc>
                  <a:txBody>
                    <a:bodyPr/>
                    <a:lstStyle/>
                    <a:p>
                      <a:pPr>
                        <a:spcAft>
                          <a:spcPts val="0"/>
                        </a:spcAft>
                      </a:pPr>
                      <a:r>
                        <a:rPr lang="ru-RU" sz="950" b="1" kern="1200" noProof="0" dirty="0" err="1">
                          <a:solidFill>
                            <a:schemeClr val="lt1"/>
                          </a:solidFill>
                          <a:effectLst/>
                          <a:latin typeface="+mn-lt"/>
                          <a:ea typeface="Times New Roman"/>
                          <a:cs typeface="+mn-cs"/>
                        </a:rPr>
                        <a:t>Потрібне</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оновлення</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навчальної</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програми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сучасне</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програмне</a:t>
                      </a:r>
                      <a:r>
                        <a:rPr lang="ru-RU" sz="950" b="1" kern="1200" noProof="0" dirty="0">
                          <a:solidFill>
                            <a:schemeClr val="lt1"/>
                          </a:solidFill>
                          <a:effectLst/>
                          <a:latin typeface="+mn-lt"/>
                          <a:ea typeface="Times New Roman"/>
                          <a:cs typeface="+mn-cs"/>
                        </a:rPr>
                        <a:t> й </a:t>
                      </a:r>
                      <a:r>
                        <a:rPr lang="ru-RU" sz="950" b="1" kern="1200" noProof="0" dirty="0" err="1">
                          <a:solidFill>
                            <a:schemeClr val="lt1"/>
                          </a:solidFill>
                          <a:effectLst/>
                          <a:latin typeface="+mn-lt"/>
                          <a:ea typeface="Times New Roman"/>
                          <a:cs typeface="+mn-cs"/>
                        </a:rPr>
                        <a:t>технічне</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забезпечення</a:t>
                      </a:r>
                      <a:r>
                        <a:rPr lang="ru-RU" sz="950" b="1" kern="1200" noProof="0" dirty="0">
                          <a:solidFill>
                            <a:schemeClr val="lt1"/>
                          </a:solidFill>
                          <a:effectLst/>
                          <a:latin typeface="+mn-lt"/>
                          <a:ea typeface="Times New Roman"/>
                          <a:cs typeface="+mn-cs"/>
                        </a:rPr>
                        <a:t>, а </a:t>
                      </a:r>
                      <a:r>
                        <a:rPr lang="ru-RU" sz="950" b="1" kern="1200" noProof="0" dirty="0" err="1">
                          <a:solidFill>
                            <a:schemeClr val="lt1"/>
                          </a:solidFill>
                          <a:effectLst/>
                          <a:latin typeface="+mn-lt"/>
                          <a:ea typeface="Times New Roman"/>
                          <a:cs typeface="+mn-cs"/>
                        </a:rPr>
                        <a:t>також</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викладачі</a:t>
                      </a:r>
                      <a:r>
                        <a:rPr lang="ru-RU" sz="950" b="1" kern="1200" noProof="0" dirty="0">
                          <a:solidFill>
                            <a:schemeClr val="lt1"/>
                          </a:solidFill>
                          <a:effectLst/>
                          <a:latin typeface="+mn-lt"/>
                          <a:ea typeface="Times New Roman"/>
                          <a:cs typeface="+mn-cs"/>
                        </a:rPr>
                        <a:t> з </a:t>
                      </a:r>
                      <a:r>
                        <a:rPr lang="ru-RU" sz="950" b="1" kern="1200" noProof="0" dirty="0" err="1">
                          <a:solidFill>
                            <a:schemeClr val="lt1"/>
                          </a:solidFill>
                          <a:effectLst/>
                          <a:latin typeface="+mn-lt"/>
                          <a:ea typeface="Times New Roman"/>
                          <a:cs typeface="+mn-cs"/>
                        </a:rPr>
                        <a:t>актуальними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знаннями</a:t>
                      </a:r>
                      <a:r>
                        <a:rPr lang="ru-RU" sz="950" b="1" kern="1200" noProof="0" dirty="0">
                          <a:solidFill>
                            <a:schemeClr val="lt1"/>
                          </a:solidFill>
                          <a:effectLst/>
                          <a:latin typeface="+mn-lt"/>
                          <a:ea typeface="Times New Roman"/>
                          <a:cs typeface="+mn-cs"/>
                        </a:rPr>
                        <a:t> у </a:t>
                      </a:r>
                      <a:r>
                        <a:rPr lang="ru-RU" sz="950" b="1" kern="1200" noProof="0" dirty="0" err="1">
                          <a:solidFill>
                            <a:schemeClr val="lt1"/>
                          </a:solidFill>
                          <a:effectLst/>
                          <a:latin typeface="+mn-lt"/>
                          <a:ea typeface="Times New Roman"/>
                          <a:cs typeface="+mn-cs"/>
                        </a:rPr>
                        <a:t>своїй</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галузі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Матеріали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мають</a:t>
                      </a:r>
                      <a:r>
                        <a:rPr lang="ru-RU" sz="950" b="1" kern="1200" noProof="0" dirty="0">
                          <a:solidFill>
                            <a:schemeClr val="lt1"/>
                          </a:solidFill>
                          <a:effectLst/>
                          <a:latin typeface="+mn-lt"/>
                          <a:ea typeface="Times New Roman"/>
                          <a:cs typeface="+mn-cs"/>
                        </a:rPr>
                        <a:t> бути </a:t>
                      </a:r>
                      <a:r>
                        <a:rPr lang="ru-RU" sz="950" b="1" kern="1200" noProof="0" dirty="0" err="1">
                          <a:solidFill>
                            <a:schemeClr val="lt1"/>
                          </a:solidFill>
                          <a:effectLst/>
                          <a:latin typeface="+mn-lt"/>
                          <a:ea typeface="Times New Roman"/>
                          <a:cs typeface="+mn-cs"/>
                        </a:rPr>
                        <a:t>структуровані</a:t>
                      </a:r>
                      <a:r>
                        <a:rPr lang="ru-RU" sz="950" b="1" kern="1200" noProof="0" dirty="0">
                          <a:solidFill>
                            <a:schemeClr val="lt1"/>
                          </a:solidFill>
                          <a:effectLst/>
                          <a:latin typeface="+mn-lt"/>
                          <a:ea typeface="Times New Roman"/>
                          <a:cs typeface="+mn-cs"/>
                        </a:rPr>
                        <a:t> й </a:t>
                      </a:r>
                      <a:r>
                        <a:rPr lang="ru-RU" sz="950" b="1" kern="1200" noProof="0" dirty="0" err="1">
                          <a:solidFill>
                            <a:schemeClr val="lt1"/>
                          </a:solidFill>
                          <a:effectLst/>
                          <a:latin typeface="+mn-lt"/>
                          <a:ea typeface="Times New Roman"/>
                          <a:cs typeface="+mn-cs"/>
                        </a:rPr>
                        <a:t>відповідати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темі</a:t>
                      </a:r>
                      <a:r>
                        <a:rPr lang="ru-RU" sz="950" b="1" kern="1200" noProof="0" dirty="0">
                          <a:solidFill>
                            <a:schemeClr val="lt1"/>
                          </a:solidFill>
                          <a:effectLst/>
                          <a:latin typeface="+mn-lt"/>
                          <a:ea typeface="Times New Roman"/>
                          <a:cs typeface="+mn-cs"/>
                        </a:rPr>
                        <a:t> курсу.</a:t>
                      </a:r>
                    </a:p>
                    <a:p>
                      <a:pPr>
                        <a:spcAft>
                          <a:spcPts val="0"/>
                        </a:spcAft>
                      </a:pPr>
                      <a:r>
                        <a:rPr lang="ru-RU" sz="950" b="1" kern="1200" noProof="0" dirty="0" err="1">
                          <a:solidFill>
                            <a:schemeClr val="lt1"/>
                          </a:solidFill>
                          <a:effectLst/>
                          <a:latin typeface="+mn-lt"/>
                          <a:ea typeface="Times New Roman"/>
                          <a:cs typeface="+mn-cs"/>
                        </a:rPr>
                        <a:t>Хотілося</a:t>
                      </a:r>
                      <a:r>
                        <a:rPr lang="ru-RU" sz="950" b="1" kern="1200" noProof="0" dirty="0">
                          <a:solidFill>
                            <a:schemeClr val="lt1"/>
                          </a:solidFill>
                          <a:effectLst/>
                          <a:latin typeface="+mn-lt"/>
                          <a:ea typeface="Times New Roman"/>
                          <a:cs typeface="+mn-cs"/>
                        </a:rPr>
                        <a:t> б </a:t>
                      </a:r>
                      <a:r>
                        <a:rPr lang="ru-RU" sz="950" b="1" kern="1200" noProof="0" dirty="0" err="1">
                          <a:solidFill>
                            <a:schemeClr val="lt1"/>
                          </a:solidFill>
                          <a:effectLst/>
                          <a:latin typeface="+mn-lt"/>
                          <a:ea typeface="Times New Roman"/>
                          <a:cs typeface="+mn-cs"/>
                        </a:rPr>
                        <a:t>бачити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більше</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молодих</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викладачів</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із</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сучасним</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підходом</a:t>
                      </a:r>
                      <a:r>
                        <a:rPr lang="ru-RU" sz="950" b="1" kern="1200" noProof="0" dirty="0">
                          <a:solidFill>
                            <a:schemeClr val="lt1"/>
                          </a:solidFill>
                          <a:effectLst/>
                          <a:latin typeface="+mn-lt"/>
                          <a:ea typeface="Times New Roman"/>
                          <a:cs typeface="+mn-cs"/>
                        </a:rPr>
                        <a:t> до </a:t>
                      </a:r>
                      <a:r>
                        <a:rPr lang="ru-RU" sz="950" b="1" kern="1200" noProof="0" dirty="0" err="1">
                          <a:solidFill>
                            <a:schemeClr val="lt1"/>
                          </a:solidFill>
                          <a:effectLst/>
                          <a:latin typeface="+mn-lt"/>
                          <a:ea typeface="Times New Roman"/>
                          <a:cs typeface="+mn-cs"/>
                        </a:rPr>
                        <a:t>викладання</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оскільки</a:t>
                      </a:r>
                      <a:r>
                        <a:rPr lang="ru-RU" sz="950" b="1" kern="1200" noProof="0" dirty="0">
                          <a:solidFill>
                            <a:schemeClr val="lt1"/>
                          </a:solidFill>
                          <a:effectLst/>
                          <a:latin typeface="+mn-lt"/>
                          <a:ea typeface="Times New Roman"/>
                          <a:cs typeface="+mn-cs"/>
                        </a:rPr>
                        <a:t> часто </a:t>
                      </a:r>
                      <a:r>
                        <a:rPr lang="ru-RU" sz="950" b="1" kern="1200" noProof="0" dirty="0" err="1">
                          <a:solidFill>
                            <a:schemeClr val="lt1"/>
                          </a:solidFill>
                          <a:effectLst/>
                          <a:latin typeface="+mn-lt"/>
                          <a:ea typeface="Times New Roman"/>
                          <a:cs typeface="+mn-cs"/>
                        </a:rPr>
                        <a:t>викладають</a:t>
                      </a:r>
                      <a:r>
                        <a:rPr lang="ru-RU" sz="950" b="1" kern="1200" noProof="0" dirty="0">
                          <a:solidFill>
                            <a:schemeClr val="lt1"/>
                          </a:solidFill>
                          <a:effectLst/>
                          <a:latin typeface="+mn-lt"/>
                          <a:ea typeface="Times New Roman"/>
                          <a:cs typeface="+mn-cs"/>
                        </a:rPr>
                        <a:t> люди 50+, </a:t>
                      </a:r>
                      <a:r>
                        <a:rPr lang="ru-RU" sz="950" b="1" kern="1200" noProof="0" dirty="0" err="1">
                          <a:solidFill>
                            <a:schemeClr val="lt1"/>
                          </a:solidFill>
                          <a:effectLst/>
                          <a:latin typeface="+mn-lt"/>
                          <a:ea typeface="Times New Roman"/>
                          <a:cs typeface="+mn-cs"/>
                        </a:rPr>
                        <a:t>які</a:t>
                      </a:r>
                      <a:r>
                        <a:rPr lang="ru-RU" sz="950" b="1" kern="1200" noProof="0" dirty="0">
                          <a:solidFill>
                            <a:schemeClr val="lt1"/>
                          </a:solidFill>
                          <a:effectLst/>
                          <a:latin typeface="+mn-lt"/>
                          <a:ea typeface="Times New Roman"/>
                          <a:cs typeface="+mn-cs"/>
                        </a:rPr>
                        <a:t> не </a:t>
                      </a:r>
                      <a:r>
                        <a:rPr lang="ru-RU" sz="950" b="1" kern="1200" noProof="0" dirty="0" err="1">
                          <a:solidFill>
                            <a:schemeClr val="lt1"/>
                          </a:solidFill>
                          <a:effectLst/>
                          <a:latin typeface="+mn-lt"/>
                          <a:ea typeface="Times New Roman"/>
                          <a:cs typeface="+mn-cs"/>
                        </a:rPr>
                        <a:t>орієнтуються</a:t>
                      </a:r>
                      <a:r>
                        <a:rPr lang="ru-RU" sz="950" b="1" kern="1200" noProof="0" dirty="0">
                          <a:solidFill>
                            <a:schemeClr val="lt1"/>
                          </a:solidFill>
                          <a:effectLst/>
                          <a:latin typeface="+mn-lt"/>
                          <a:ea typeface="Times New Roman"/>
                          <a:cs typeface="+mn-cs"/>
                        </a:rPr>
                        <a:t> в </a:t>
                      </a:r>
                      <a:r>
                        <a:rPr lang="ru-RU" sz="950" b="1" kern="1200" noProof="0" dirty="0" err="1">
                          <a:solidFill>
                            <a:schemeClr val="lt1"/>
                          </a:solidFill>
                          <a:effectLst/>
                          <a:latin typeface="+mn-lt"/>
                          <a:ea typeface="Times New Roman"/>
                          <a:cs typeface="+mn-cs"/>
                        </a:rPr>
                        <a:t>актуальних</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технологіях</a:t>
                      </a:r>
                      <a:r>
                        <a:rPr lang="ru-RU" sz="950" b="1" kern="1200" noProof="0" dirty="0">
                          <a:solidFill>
                            <a:schemeClr val="lt1"/>
                          </a:solidFill>
                          <a:effectLst/>
                          <a:latin typeface="+mn-lt"/>
                          <a:ea typeface="Times New Roman"/>
                          <a:cs typeface="+mn-cs"/>
                        </a:rPr>
                        <a:t> і методах.</a:t>
                      </a:r>
                    </a:p>
                    <a:p>
                      <a:pPr>
                        <a:spcAft>
                          <a:spcPts val="0"/>
                        </a:spcAft>
                      </a:pPr>
                      <a:r>
                        <a:rPr lang="uk-UA" sz="950" b="1" kern="1200" noProof="0" dirty="0">
                          <a:solidFill>
                            <a:schemeClr val="lt1"/>
                          </a:solidFill>
                          <a:effectLst/>
                          <a:latin typeface="+mn-lt"/>
                          <a:ea typeface="Times New Roman"/>
                          <a:cs typeface="+mn-cs"/>
                        </a:rPr>
                        <a:t>Онлайн-навчання не завжди ефективне в асинхронному форматі, а обов’язкове очне відвідування лекцій, які можна опрацювати самостійно, особливо на старших курсах, часто недоцільне. Надто мало практики, багато непотрібної теорії. Найбільше проблем саме з профільними предметами - від них очікується якість, а отримуємо розчарування.</a:t>
                      </a: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ФКНТ</a:t>
                      </a:r>
                    </a:p>
                  </a:txBody>
                  <a:tcPr marL="68580" marR="68580" marT="0" marB="0" anchor="ctr">
                    <a:solidFill>
                      <a:srgbClr val="202F6A"/>
                    </a:solidFill>
                  </a:tcPr>
                </a:tc>
                <a:extLst>
                  <a:ext uri="{0D108BD9-81ED-4DB2-BD59-A6C34878D82A}">
                    <a16:rowId xmlns:a16="http://schemas.microsoft.com/office/drawing/2014/main" val="10007"/>
                  </a:ext>
                </a:extLst>
              </a:tr>
              <a:tr h="155383">
                <a:tc>
                  <a:txBody>
                    <a:bodyPr/>
                    <a:lstStyle/>
                    <a:p>
                      <a:pPr>
                        <a:spcAft>
                          <a:spcPts val="0"/>
                        </a:spcAft>
                      </a:pPr>
                      <a:r>
                        <a:rPr lang="ru-RU" sz="950" b="1" kern="1200" noProof="0" dirty="0" err="1">
                          <a:solidFill>
                            <a:schemeClr val="lt1"/>
                          </a:solidFill>
                          <a:effectLst/>
                          <a:latin typeface="+mn-lt"/>
                          <a:ea typeface="Times New Roman"/>
                          <a:cs typeface="+mn-cs"/>
                        </a:rPr>
                        <a:t>Розширити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місця</a:t>
                      </a:r>
                      <a:r>
                        <a:rPr lang="ru-RU" sz="950" b="1" kern="1200" noProof="0" dirty="0">
                          <a:solidFill>
                            <a:schemeClr val="lt1"/>
                          </a:solidFill>
                          <a:effectLst/>
                          <a:latin typeface="+mn-lt"/>
                          <a:ea typeface="Times New Roman"/>
                          <a:cs typeface="+mn-cs"/>
                        </a:rPr>
                        <a:t>, де </a:t>
                      </a:r>
                      <a:r>
                        <a:rPr lang="ru-RU" sz="950" b="1" kern="1200" noProof="0" dirty="0" err="1">
                          <a:solidFill>
                            <a:schemeClr val="lt1"/>
                          </a:solidFill>
                          <a:effectLst/>
                          <a:latin typeface="+mn-lt"/>
                          <a:ea typeface="Times New Roman"/>
                          <a:cs typeface="+mn-cs"/>
                        </a:rPr>
                        <a:t>можливо</a:t>
                      </a:r>
                      <a:r>
                        <a:rPr lang="ru-RU" sz="950" b="1" kern="1200" noProof="0" dirty="0">
                          <a:solidFill>
                            <a:schemeClr val="lt1"/>
                          </a:solidFill>
                          <a:effectLst/>
                          <a:latin typeface="+mn-lt"/>
                          <a:ea typeface="Times New Roman"/>
                          <a:cs typeface="+mn-cs"/>
                        </a:rPr>
                        <a:t> пройти практику, не </a:t>
                      </a:r>
                      <a:r>
                        <a:rPr lang="ru-RU" sz="950" b="1" kern="1200" noProof="0" dirty="0" err="1">
                          <a:solidFill>
                            <a:schemeClr val="lt1"/>
                          </a:solidFill>
                          <a:effectLst/>
                          <a:latin typeface="+mn-lt"/>
                          <a:ea typeface="Times New Roman"/>
                          <a:cs typeface="+mn-cs"/>
                        </a:rPr>
                        <a:t>тільки</a:t>
                      </a:r>
                      <a:r>
                        <a:rPr lang="ru-RU" sz="950" b="1" kern="1200" noProof="0" dirty="0">
                          <a:solidFill>
                            <a:schemeClr val="lt1"/>
                          </a:solidFill>
                          <a:effectLst/>
                          <a:latin typeface="+mn-lt"/>
                          <a:ea typeface="Times New Roman"/>
                          <a:cs typeface="+mn-cs"/>
                        </a:rPr>
                        <a:t> суди. </a:t>
                      </a:r>
                      <a:r>
                        <a:rPr lang="ru-RU" sz="950" b="1" kern="1200" noProof="0" dirty="0" err="1">
                          <a:solidFill>
                            <a:schemeClr val="lt1"/>
                          </a:solidFill>
                          <a:effectLst/>
                          <a:latin typeface="+mn-lt"/>
                          <a:ea typeface="Times New Roman"/>
                          <a:cs typeface="+mn-cs"/>
                        </a:rPr>
                        <a:t>Багато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студентів</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зацікавлені</a:t>
                      </a:r>
                      <a:r>
                        <a:rPr lang="ru-RU" sz="950" b="1" kern="1200" noProof="0" dirty="0">
                          <a:solidFill>
                            <a:schemeClr val="lt1"/>
                          </a:solidFill>
                          <a:effectLst/>
                          <a:latin typeface="+mn-lt"/>
                          <a:ea typeface="Times New Roman"/>
                          <a:cs typeface="+mn-cs"/>
                        </a:rPr>
                        <a:t> в </a:t>
                      </a:r>
                      <a:r>
                        <a:rPr lang="ru-RU" sz="950" b="1" kern="1200" noProof="0" dirty="0" err="1">
                          <a:solidFill>
                            <a:schemeClr val="lt1"/>
                          </a:solidFill>
                          <a:effectLst/>
                          <a:latin typeface="+mn-lt"/>
                          <a:ea typeface="Times New Roman"/>
                          <a:cs typeface="+mn-cs"/>
                        </a:rPr>
                        <a:t>проходженні</a:t>
                      </a:r>
                      <a:r>
                        <a:rPr lang="ru-RU" sz="950" b="1" kern="1200" noProof="0" dirty="0">
                          <a:solidFill>
                            <a:schemeClr val="lt1"/>
                          </a:solidFill>
                          <a:effectLst/>
                          <a:latin typeface="+mn-lt"/>
                          <a:ea typeface="Times New Roman"/>
                          <a:cs typeface="+mn-cs"/>
                        </a:rPr>
                        <a:t> практики в </a:t>
                      </a:r>
                      <a:r>
                        <a:rPr lang="ru-RU" sz="950" b="1" kern="1200" noProof="0" dirty="0" err="1">
                          <a:solidFill>
                            <a:schemeClr val="lt1"/>
                          </a:solidFill>
                          <a:effectLst/>
                          <a:latin typeface="+mn-lt"/>
                          <a:ea typeface="Times New Roman"/>
                          <a:cs typeface="+mn-cs"/>
                        </a:rPr>
                        <a:t>правоохоронних</a:t>
                      </a:r>
                      <a:r>
                        <a:rPr lang="ru-RU" sz="950" b="1" kern="1200" noProof="0" dirty="0">
                          <a:solidFill>
                            <a:schemeClr val="lt1"/>
                          </a:solidFill>
                          <a:effectLst/>
                          <a:latin typeface="+mn-lt"/>
                          <a:ea typeface="Times New Roman"/>
                          <a:cs typeface="+mn-cs"/>
                        </a:rPr>
                        <a:t> органах. </a:t>
                      </a:r>
                      <a:r>
                        <a:rPr lang="ru-RU" sz="950" b="1" kern="1200" noProof="0" dirty="0" err="1">
                          <a:solidFill>
                            <a:schemeClr val="lt1"/>
                          </a:solidFill>
                          <a:effectLst/>
                          <a:latin typeface="+mn-lt"/>
                          <a:ea typeface="Times New Roman"/>
                          <a:cs typeface="+mn-cs"/>
                        </a:rPr>
                        <a:t>Було</a:t>
                      </a:r>
                      <a:r>
                        <a:rPr lang="ru-RU" sz="950" b="1" kern="1200" noProof="0" dirty="0">
                          <a:solidFill>
                            <a:schemeClr val="lt1"/>
                          </a:solidFill>
                          <a:effectLst/>
                          <a:latin typeface="+mn-lt"/>
                          <a:ea typeface="Times New Roman"/>
                          <a:cs typeface="+mn-cs"/>
                        </a:rPr>
                        <a:t> би </a:t>
                      </a:r>
                      <a:r>
                        <a:rPr lang="ru-RU" sz="950" b="1" kern="1200" noProof="0" dirty="0" err="1">
                          <a:solidFill>
                            <a:schemeClr val="lt1"/>
                          </a:solidFill>
                          <a:effectLst/>
                          <a:latin typeface="+mn-lt"/>
                          <a:ea typeface="Times New Roman"/>
                          <a:cs typeface="+mn-cs"/>
                        </a:rPr>
                        <a:t>чудово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надати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таку</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можливість</a:t>
                      </a:r>
                      <a:r>
                        <a:rPr lang="ru-RU" sz="950" b="1" kern="1200" noProof="0" dirty="0">
                          <a:solidFill>
                            <a:schemeClr val="lt1"/>
                          </a:solidFill>
                          <a:effectLst/>
                          <a:latin typeface="+mn-lt"/>
                          <a:ea typeface="Times New Roman"/>
                          <a:cs typeface="+mn-cs"/>
                        </a:rPr>
                        <a:t> студентам </a:t>
                      </a:r>
                      <a:r>
                        <a:rPr lang="ru-RU" sz="950" b="1" kern="1200" noProof="0" dirty="0" err="1">
                          <a:solidFill>
                            <a:schemeClr val="lt1"/>
                          </a:solidFill>
                          <a:effectLst/>
                          <a:latin typeface="+mn-lt"/>
                          <a:ea typeface="Times New Roman"/>
                          <a:cs typeface="+mn-cs"/>
                        </a:rPr>
                        <a:t>проходити</a:t>
                      </a:r>
                      <a:r>
                        <a:rPr lang="ru-RU" sz="950" b="1" kern="1200" noProof="0" dirty="0">
                          <a:solidFill>
                            <a:schemeClr val="lt1"/>
                          </a:solidFill>
                          <a:effectLst/>
                          <a:latin typeface="+mn-lt"/>
                          <a:ea typeface="Times New Roman"/>
                          <a:cs typeface="+mn-cs"/>
                        </a:rPr>
                        <a:t> практику </a:t>
                      </a:r>
                      <a:r>
                        <a:rPr lang="ru-RU" sz="950" b="1" kern="1200" noProof="0" dirty="0" err="1">
                          <a:solidFill>
                            <a:schemeClr val="lt1"/>
                          </a:solidFill>
                          <a:effectLst/>
                          <a:latin typeface="+mn-lt"/>
                          <a:ea typeface="Times New Roman"/>
                          <a:cs typeface="+mn-cs"/>
                        </a:rPr>
                        <a:t>самостійно</a:t>
                      </a:r>
                      <a:r>
                        <a:rPr lang="ru-RU" sz="950" b="1" kern="1200" noProof="0" dirty="0">
                          <a:solidFill>
                            <a:schemeClr val="lt1"/>
                          </a:solidFill>
                          <a:effectLst/>
                          <a:latin typeface="+mn-lt"/>
                          <a:ea typeface="Times New Roman"/>
                          <a:cs typeface="+mn-cs"/>
                        </a:rPr>
                        <a:t> в </a:t>
                      </a:r>
                      <a:r>
                        <a:rPr lang="ru-RU" sz="950" b="1" kern="1200" noProof="0" dirty="0" err="1">
                          <a:solidFill>
                            <a:schemeClr val="lt1"/>
                          </a:solidFill>
                          <a:effectLst/>
                          <a:latin typeface="+mn-lt"/>
                          <a:ea typeface="Times New Roman"/>
                          <a:cs typeface="+mn-cs"/>
                        </a:rPr>
                        <a:t>правоохоронних</a:t>
                      </a:r>
                      <a:r>
                        <a:rPr lang="ru-RU" sz="950" b="1" kern="1200" noProof="0" dirty="0">
                          <a:solidFill>
                            <a:schemeClr val="lt1"/>
                          </a:solidFill>
                          <a:effectLst/>
                          <a:latin typeface="+mn-lt"/>
                          <a:ea typeface="Times New Roman"/>
                          <a:cs typeface="+mn-cs"/>
                        </a:rPr>
                        <a:t> органах.</a:t>
                      </a:r>
                      <a:endParaRPr lang="uk-UA" sz="950" b="1" kern="1200" noProof="0" dirty="0">
                        <a:solidFill>
                          <a:schemeClr val="lt1"/>
                        </a:solidFill>
                        <a:effectLst/>
                        <a:latin typeface="+mn-lt"/>
                        <a:ea typeface="Times New Roman"/>
                        <a:cs typeface="+mn-cs"/>
                      </a:endParaRP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ФПМВ</a:t>
                      </a:r>
                    </a:p>
                  </a:txBody>
                  <a:tcPr marL="68580" marR="68580" marT="0" marB="0" anchor="ctr">
                    <a:solidFill>
                      <a:srgbClr val="202F6A"/>
                    </a:solidFill>
                  </a:tcPr>
                </a:tc>
                <a:extLst>
                  <a:ext uri="{0D108BD9-81ED-4DB2-BD59-A6C34878D82A}">
                    <a16:rowId xmlns:a16="http://schemas.microsoft.com/office/drawing/2014/main" val="10008"/>
                  </a:ext>
                </a:extLst>
              </a:tr>
              <a:tr h="144016">
                <a:tc>
                  <a:txBody>
                    <a:bodyPr/>
                    <a:lstStyle/>
                    <a:p>
                      <a:pPr>
                        <a:spcAft>
                          <a:spcPts val="0"/>
                        </a:spcAft>
                      </a:pPr>
                      <a:r>
                        <a:rPr lang="ru-RU" sz="950" b="1" kern="1200" noProof="0" dirty="0" err="1">
                          <a:solidFill>
                            <a:schemeClr val="lt1"/>
                          </a:solidFill>
                          <a:effectLst/>
                          <a:latin typeface="+mn-lt"/>
                          <a:ea typeface="Times New Roman"/>
                          <a:cs typeface="+mn-cs"/>
                        </a:rPr>
                        <a:t>Оновлення</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програми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навчання</a:t>
                      </a:r>
                      <a:r>
                        <a:rPr lang="ru-RU" sz="950" b="1" kern="1200" noProof="0" dirty="0">
                          <a:solidFill>
                            <a:schemeClr val="lt1"/>
                          </a:solidFill>
                          <a:effectLst/>
                          <a:latin typeface="+mn-lt"/>
                          <a:ea typeface="Times New Roman"/>
                          <a:cs typeface="+mn-cs"/>
                        </a:rPr>
                        <a:t> та </a:t>
                      </a:r>
                      <a:r>
                        <a:rPr lang="ru-RU" sz="950" b="1" kern="1200" noProof="0" dirty="0" err="1">
                          <a:solidFill>
                            <a:schemeClr val="lt1"/>
                          </a:solidFill>
                          <a:effectLst/>
                          <a:latin typeface="+mn-lt"/>
                          <a:ea typeface="Times New Roman"/>
                          <a:cs typeface="+mn-cs"/>
                        </a:rPr>
                        <a:t>моніторинг</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процесу</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комунікації</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між</a:t>
                      </a:r>
                      <a:r>
                        <a:rPr lang="ru-RU" sz="950" b="1" kern="1200" noProof="0" dirty="0">
                          <a:solidFill>
                            <a:schemeClr val="lt1"/>
                          </a:solidFill>
                          <a:effectLst/>
                          <a:latin typeface="+mn-lt"/>
                          <a:ea typeface="Times New Roman"/>
                          <a:cs typeface="+mn-cs"/>
                        </a:rPr>
                        <a:t> студентами та </a:t>
                      </a:r>
                      <a:r>
                        <a:rPr lang="ru-RU" sz="950" b="1" kern="1200" noProof="0" dirty="0" err="1">
                          <a:solidFill>
                            <a:schemeClr val="lt1"/>
                          </a:solidFill>
                          <a:effectLst/>
                          <a:latin typeface="+mn-lt"/>
                          <a:ea typeface="Times New Roman"/>
                          <a:cs typeface="+mn-cs"/>
                        </a:rPr>
                        <a:t>викладачами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Навчання</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викладачів</a:t>
                      </a:r>
                      <a:r>
                        <a:rPr lang="ru-RU" sz="950" b="1" kern="1200" noProof="0" dirty="0">
                          <a:solidFill>
                            <a:schemeClr val="lt1"/>
                          </a:solidFill>
                          <a:effectLst/>
                          <a:latin typeface="+mn-lt"/>
                          <a:ea typeface="Times New Roman"/>
                          <a:cs typeface="+mn-cs"/>
                        </a:rPr>
                        <a:t> як </a:t>
                      </a:r>
                      <a:r>
                        <a:rPr lang="ru-RU" sz="950" b="1" kern="1200" noProof="0" dirty="0" err="1">
                          <a:solidFill>
                            <a:schemeClr val="lt1"/>
                          </a:solidFill>
                          <a:effectLst/>
                          <a:latin typeface="+mn-lt"/>
                          <a:ea typeface="Times New Roman"/>
                          <a:cs typeface="+mn-cs"/>
                        </a:rPr>
                        <a:t>надавати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зворотній</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зв’язок</a:t>
                      </a:r>
                      <a:r>
                        <a:rPr lang="ru-RU" sz="950" b="1" kern="1200" noProof="0" dirty="0">
                          <a:solidFill>
                            <a:schemeClr val="lt1"/>
                          </a:solidFill>
                          <a:effectLst/>
                          <a:latin typeface="+mn-lt"/>
                          <a:ea typeface="Times New Roman"/>
                          <a:cs typeface="+mn-cs"/>
                        </a:rPr>
                        <a:t> та </a:t>
                      </a:r>
                      <a:r>
                        <a:rPr lang="ru-RU" sz="950" b="1" kern="1200" noProof="0" dirty="0" err="1">
                          <a:solidFill>
                            <a:schemeClr val="lt1"/>
                          </a:solidFill>
                          <a:effectLst/>
                          <a:latin typeface="+mn-lt"/>
                          <a:ea typeface="Times New Roman"/>
                          <a:cs typeface="+mn-cs"/>
                        </a:rPr>
                        <a:t>комунікувати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зі</a:t>
                      </a:r>
                      <a:r>
                        <a:rPr lang="ru-RU" sz="950" b="1" kern="1200" noProof="0" dirty="0">
                          <a:solidFill>
                            <a:schemeClr val="lt1"/>
                          </a:solidFill>
                          <a:effectLst/>
                          <a:latin typeface="+mn-lt"/>
                          <a:ea typeface="Times New Roman"/>
                          <a:cs typeface="+mn-cs"/>
                        </a:rPr>
                        <a:t> студентами. </a:t>
                      </a:r>
                      <a:endParaRPr lang="uk-UA" sz="950" b="1" kern="1200" noProof="0" dirty="0">
                        <a:solidFill>
                          <a:schemeClr val="lt1"/>
                        </a:solidFill>
                        <a:effectLst/>
                        <a:latin typeface="+mn-lt"/>
                        <a:ea typeface="Times New Roman"/>
                        <a:cs typeface="+mn-cs"/>
                      </a:endParaRP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ФПКП</a:t>
                      </a:r>
                    </a:p>
                  </a:txBody>
                  <a:tcPr marL="68580" marR="68580" marT="0" marB="0" anchor="ctr">
                    <a:solidFill>
                      <a:srgbClr val="202F6A"/>
                    </a:solidFill>
                  </a:tcPr>
                </a:tc>
                <a:extLst>
                  <a:ext uri="{0D108BD9-81ED-4DB2-BD59-A6C34878D82A}">
                    <a16:rowId xmlns:a16="http://schemas.microsoft.com/office/drawing/2014/main" val="10011"/>
                  </a:ext>
                </a:extLst>
              </a:tr>
              <a:tr h="115824">
                <a:tc>
                  <a:txBody>
                    <a:bodyPr/>
                    <a:lstStyle/>
                    <a:p>
                      <a:pPr>
                        <a:spcAft>
                          <a:spcPts val="0"/>
                        </a:spcAft>
                      </a:pPr>
                      <a:r>
                        <a:rPr lang="ru-RU" sz="950" b="1" kern="1200" noProof="0" dirty="0" err="1">
                          <a:solidFill>
                            <a:schemeClr val="lt1"/>
                          </a:solidFill>
                          <a:effectLst/>
                          <a:latin typeface="+mn-lt"/>
                          <a:ea typeface="Times New Roman"/>
                          <a:cs typeface="+mn-cs"/>
                        </a:rPr>
                        <a:t>Прибрати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предмети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що</a:t>
                      </a:r>
                      <a:r>
                        <a:rPr lang="ru-RU" sz="950" b="1" kern="1200" noProof="0" dirty="0">
                          <a:solidFill>
                            <a:schemeClr val="lt1"/>
                          </a:solidFill>
                          <a:effectLst/>
                          <a:latin typeface="+mn-lt"/>
                          <a:ea typeface="Times New Roman"/>
                          <a:cs typeface="+mn-cs"/>
                        </a:rPr>
                        <a:t> не </a:t>
                      </a:r>
                      <a:r>
                        <a:rPr lang="ru-RU" sz="950" b="1" kern="1200" noProof="0" dirty="0" err="1">
                          <a:solidFill>
                            <a:schemeClr val="lt1"/>
                          </a:solidFill>
                          <a:effectLst/>
                          <a:latin typeface="+mn-lt"/>
                          <a:ea typeface="Times New Roman"/>
                          <a:cs typeface="+mn-cs"/>
                        </a:rPr>
                        <a:t>пов'язані</a:t>
                      </a:r>
                      <a:r>
                        <a:rPr lang="ru-RU" sz="950" b="1" kern="1200" noProof="0" dirty="0">
                          <a:solidFill>
                            <a:schemeClr val="lt1"/>
                          </a:solidFill>
                          <a:effectLst/>
                          <a:latin typeface="+mn-lt"/>
                          <a:ea typeface="Times New Roman"/>
                          <a:cs typeface="+mn-cs"/>
                        </a:rPr>
                        <a:t> з </a:t>
                      </a:r>
                      <a:r>
                        <a:rPr lang="ru-RU" sz="950" b="1" kern="1200" noProof="0" dirty="0" err="1">
                          <a:solidFill>
                            <a:schemeClr val="lt1"/>
                          </a:solidFill>
                          <a:effectLst/>
                          <a:latin typeface="+mn-lt"/>
                          <a:ea typeface="Times New Roman"/>
                          <a:cs typeface="+mn-cs"/>
                        </a:rPr>
                        <a:t>спеціальністю</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літаки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додати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більше</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програмування</a:t>
                      </a:r>
                      <a:r>
                        <a:rPr lang="ru-RU" sz="950" b="1" kern="1200" noProof="0" dirty="0">
                          <a:solidFill>
                            <a:schemeClr val="lt1"/>
                          </a:solidFill>
                          <a:effectLst/>
                          <a:latin typeface="+mn-lt"/>
                          <a:ea typeface="Times New Roman"/>
                          <a:cs typeface="+mn-cs"/>
                        </a:rPr>
                        <a:t> </a:t>
                      </a:r>
                      <a:endParaRPr lang="uk-UA" sz="950" b="1" kern="1200" noProof="0" dirty="0">
                        <a:solidFill>
                          <a:schemeClr val="lt1"/>
                        </a:solidFill>
                        <a:effectLst/>
                        <a:latin typeface="+mn-lt"/>
                        <a:ea typeface="Times New Roman"/>
                        <a:cs typeface="+mn-cs"/>
                      </a:endParaRP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ФКНТ</a:t>
                      </a:r>
                    </a:p>
                  </a:txBody>
                  <a:tcPr marL="68580" marR="68580" marT="0" marB="0" anchor="ctr">
                    <a:solidFill>
                      <a:srgbClr val="202F6A"/>
                    </a:solidFill>
                  </a:tcPr>
                </a:tc>
                <a:extLst>
                  <a:ext uri="{0D108BD9-81ED-4DB2-BD59-A6C34878D82A}">
                    <a16:rowId xmlns:a16="http://schemas.microsoft.com/office/drawing/2014/main" val="10012"/>
                  </a:ext>
                </a:extLst>
              </a:tr>
              <a:tr h="138600">
                <a:tc>
                  <a:txBody>
                    <a:bodyPr/>
                    <a:lstStyle/>
                    <a:p>
                      <a:pPr>
                        <a:spcAft>
                          <a:spcPts val="0"/>
                        </a:spcAft>
                      </a:pPr>
                      <a:r>
                        <a:rPr lang="ru-RU" sz="950" b="1" kern="1200" noProof="0" dirty="0">
                          <a:solidFill>
                            <a:schemeClr val="lt1"/>
                          </a:solidFill>
                          <a:effectLst/>
                          <a:latin typeface="+mn-lt"/>
                          <a:ea typeface="Times New Roman"/>
                          <a:cs typeface="+mn-cs"/>
                        </a:rPr>
                        <a:t>Меньше </a:t>
                      </a:r>
                      <a:r>
                        <a:rPr lang="ru-RU" sz="950" b="1" kern="1200" noProof="0" dirty="0" err="1">
                          <a:solidFill>
                            <a:schemeClr val="lt1"/>
                          </a:solidFill>
                          <a:effectLst/>
                          <a:latin typeface="+mn-lt"/>
                          <a:ea typeface="Times New Roman"/>
                          <a:cs typeface="+mn-cs"/>
                        </a:rPr>
                        <a:t>домашніх</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завдань</a:t>
                      </a:r>
                      <a:r>
                        <a:rPr lang="ru-RU" sz="950" b="1" kern="1200" noProof="0" dirty="0">
                          <a:solidFill>
                            <a:schemeClr val="lt1"/>
                          </a:solidFill>
                          <a:effectLst/>
                          <a:latin typeface="+mn-lt"/>
                          <a:ea typeface="Times New Roman"/>
                          <a:cs typeface="+mn-cs"/>
                        </a:rPr>
                        <a:t>, меньше </a:t>
                      </a:r>
                      <a:r>
                        <a:rPr lang="ru-RU" sz="950" b="1" kern="1200" noProof="0" dirty="0" err="1">
                          <a:solidFill>
                            <a:schemeClr val="lt1"/>
                          </a:solidFill>
                          <a:effectLst/>
                          <a:latin typeface="+mn-lt"/>
                          <a:ea typeface="Times New Roman"/>
                          <a:cs typeface="+mn-cs"/>
                        </a:rPr>
                        <a:t>предметів</a:t>
                      </a:r>
                      <a:r>
                        <a:rPr lang="ru-RU" sz="950" b="1" kern="1200" noProof="0" dirty="0">
                          <a:solidFill>
                            <a:schemeClr val="lt1"/>
                          </a:solidFill>
                          <a:effectLst/>
                          <a:latin typeface="+mn-lt"/>
                          <a:ea typeface="Times New Roman"/>
                          <a:cs typeface="+mn-cs"/>
                        </a:rPr>
                        <a:t> - не </a:t>
                      </a:r>
                      <a:r>
                        <a:rPr lang="ru-RU" sz="950" b="1" kern="1200" noProof="0" dirty="0" err="1">
                          <a:solidFill>
                            <a:schemeClr val="lt1"/>
                          </a:solidFill>
                          <a:effectLst/>
                          <a:latin typeface="+mn-lt"/>
                          <a:ea typeface="Times New Roman"/>
                          <a:cs typeface="+mn-cs"/>
                        </a:rPr>
                        <a:t>встигаєш</a:t>
                      </a:r>
                      <a:r>
                        <a:rPr lang="ru-RU" sz="950" b="1" kern="1200" noProof="0" dirty="0">
                          <a:solidFill>
                            <a:schemeClr val="lt1"/>
                          </a:solidFill>
                          <a:effectLst/>
                          <a:latin typeface="+mn-lt"/>
                          <a:ea typeface="Times New Roman"/>
                          <a:cs typeface="+mn-cs"/>
                        </a:rPr>
                        <a:t> все </a:t>
                      </a:r>
                      <a:r>
                        <a:rPr lang="ru-RU" sz="950" b="1" kern="1200" noProof="0" dirty="0" err="1">
                          <a:solidFill>
                            <a:schemeClr val="lt1"/>
                          </a:solidFill>
                          <a:effectLst/>
                          <a:latin typeface="+mn-lt"/>
                          <a:ea typeface="Times New Roman"/>
                          <a:cs typeface="+mn-cs"/>
                        </a:rPr>
                        <a:t>зрозуміти</a:t>
                      </a:r>
                      <a:r>
                        <a:rPr lang="ru-RU" sz="950" b="1" kern="1200" noProof="0" dirty="0">
                          <a:solidFill>
                            <a:schemeClr val="lt1"/>
                          </a:solidFill>
                          <a:effectLst/>
                          <a:latin typeface="+mn-lt"/>
                          <a:ea typeface="Times New Roman"/>
                          <a:cs typeface="+mn-cs"/>
                        </a:rPr>
                        <a:t>. І при </a:t>
                      </a:r>
                      <a:r>
                        <a:rPr lang="ru-RU" sz="950" b="1" kern="1200" noProof="0" dirty="0" err="1">
                          <a:solidFill>
                            <a:schemeClr val="lt1"/>
                          </a:solidFill>
                          <a:effectLst/>
                          <a:latin typeface="+mn-lt"/>
                          <a:ea typeface="Times New Roman"/>
                          <a:cs typeface="+mn-cs"/>
                        </a:rPr>
                        <a:t>наборі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студентів</a:t>
                      </a:r>
                      <a:r>
                        <a:rPr lang="ru-RU" sz="950" b="1" kern="1200" noProof="0" dirty="0">
                          <a:solidFill>
                            <a:schemeClr val="lt1"/>
                          </a:solidFill>
                          <a:effectLst/>
                          <a:latin typeface="+mn-lt"/>
                          <a:ea typeface="Times New Roman"/>
                          <a:cs typeface="+mn-cs"/>
                        </a:rPr>
                        <a:t> , </a:t>
                      </a:r>
                      <a:r>
                        <a:rPr lang="ru-RU" sz="950" b="1" kern="1200" noProof="0" dirty="0" err="1">
                          <a:solidFill>
                            <a:schemeClr val="lt1"/>
                          </a:solidFill>
                          <a:effectLst/>
                          <a:latin typeface="+mn-lt"/>
                          <a:ea typeface="Times New Roman"/>
                          <a:cs typeface="+mn-cs"/>
                        </a:rPr>
                        <a:t>більш</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ретельно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фільтрувати</a:t>
                      </a:r>
                      <a:r>
                        <a:rPr lang="ru-RU" sz="950" b="1" kern="1200" noProof="0" dirty="0">
                          <a:solidFill>
                            <a:schemeClr val="lt1"/>
                          </a:solidFill>
                          <a:effectLst/>
                          <a:latin typeface="+mn-lt"/>
                          <a:ea typeface="Times New Roman"/>
                          <a:cs typeface="+mn-cs"/>
                        </a:rPr>
                        <a:t> таких </a:t>
                      </a:r>
                      <a:r>
                        <a:rPr lang="ru-RU" sz="950" b="1" kern="1200" noProof="0" dirty="0" err="1">
                          <a:solidFill>
                            <a:schemeClr val="lt1"/>
                          </a:solidFill>
                          <a:effectLst/>
                          <a:latin typeface="+mn-lt"/>
                          <a:ea typeface="Times New Roman"/>
                          <a:cs typeface="+mn-cs"/>
                        </a:rPr>
                        <a:t>які</a:t>
                      </a:r>
                      <a:r>
                        <a:rPr lang="ru-RU" sz="950" b="1" kern="1200" noProof="0" dirty="0">
                          <a:solidFill>
                            <a:schemeClr val="lt1"/>
                          </a:solidFill>
                          <a:effectLst/>
                          <a:latin typeface="+mn-lt"/>
                          <a:ea typeface="Times New Roman"/>
                          <a:cs typeface="+mn-cs"/>
                        </a:rPr>
                        <a:t> не </a:t>
                      </a:r>
                      <a:r>
                        <a:rPr lang="ru-RU" sz="950" b="1" kern="1200" noProof="0" dirty="0" err="1">
                          <a:solidFill>
                            <a:schemeClr val="lt1"/>
                          </a:solidFill>
                          <a:effectLst/>
                          <a:latin typeface="+mn-lt"/>
                          <a:ea typeface="Times New Roman"/>
                          <a:cs typeface="+mn-cs"/>
                        </a:rPr>
                        <a:t>зацікавленні</a:t>
                      </a:r>
                      <a:r>
                        <a:rPr lang="ru-RU" sz="950" b="1" kern="1200" noProof="0" dirty="0">
                          <a:solidFill>
                            <a:schemeClr val="lt1"/>
                          </a:solidFill>
                          <a:effectLst/>
                          <a:latin typeface="+mn-lt"/>
                          <a:ea typeface="Times New Roman"/>
                          <a:cs typeface="+mn-cs"/>
                        </a:rPr>
                        <a:t> в </a:t>
                      </a:r>
                      <a:r>
                        <a:rPr lang="ru-RU" sz="950" b="1" kern="1200" noProof="0" dirty="0" err="1">
                          <a:solidFill>
                            <a:schemeClr val="lt1"/>
                          </a:solidFill>
                          <a:effectLst/>
                          <a:latin typeface="+mn-lt"/>
                          <a:ea typeface="Times New Roman"/>
                          <a:cs typeface="+mn-cs"/>
                        </a:rPr>
                        <a:t>навчанні</a:t>
                      </a:r>
                      <a:r>
                        <a:rPr lang="ru-RU" sz="950" b="1" kern="1200" noProof="0" dirty="0">
                          <a:solidFill>
                            <a:schemeClr val="lt1"/>
                          </a:solidFill>
                          <a:effectLst/>
                          <a:latin typeface="+mn-lt"/>
                          <a:ea typeface="Times New Roman"/>
                          <a:cs typeface="+mn-cs"/>
                        </a:rPr>
                        <a:t>, а </a:t>
                      </a:r>
                      <a:r>
                        <a:rPr lang="ru-RU" sz="950" b="1" kern="1200" noProof="0" dirty="0" err="1">
                          <a:solidFill>
                            <a:schemeClr val="lt1"/>
                          </a:solidFill>
                          <a:effectLst/>
                          <a:latin typeface="+mn-lt"/>
                          <a:ea typeface="Times New Roman"/>
                          <a:cs typeface="+mn-cs"/>
                        </a:rPr>
                        <a:t>лише</a:t>
                      </a:r>
                      <a:r>
                        <a:rPr lang="ru-RU" sz="950" b="1" kern="1200" noProof="0" dirty="0">
                          <a:solidFill>
                            <a:schemeClr val="lt1"/>
                          </a:solidFill>
                          <a:effectLst/>
                          <a:latin typeface="+mn-lt"/>
                          <a:ea typeface="Times New Roman"/>
                          <a:cs typeface="+mn-cs"/>
                        </a:rPr>
                        <a:t> просто </a:t>
                      </a:r>
                      <a:r>
                        <a:rPr lang="ru-RU" sz="950" b="1" kern="1200" noProof="0" dirty="0" err="1">
                          <a:solidFill>
                            <a:schemeClr val="lt1"/>
                          </a:solidFill>
                          <a:effectLst/>
                          <a:latin typeface="+mn-lt"/>
                          <a:ea typeface="Times New Roman"/>
                          <a:cs typeface="+mn-cs"/>
                        </a:rPr>
                        <a:t>отримати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свої</a:t>
                      </a:r>
                      <a:r>
                        <a:rPr lang="ru-RU" sz="950" b="1" kern="1200" noProof="0" dirty="0">
                          <a:solidFill>
                            <a:schemeClr val="lt1"/>
                          </a:solidFill>
                          <a:effectLst/>
                          <a:latin typeface="+mn-lt"/>
                          <a:ea typeface="Times New Roman"/>
                          <a:cs typeface="+mn-cs"/>
                        </a:rPr>
                        <a:t> 60 </a:t>
                      </a:r>
                      <a:r>
                        <a:rPr lang="ru-RU" sz="950" b="1" kern="1200" noProof="0" dirty="0" err="1">
                          <a:solidFill>
                            <a:schemeClr val="lt1"/>
                          </a:solidFill>
                          <a:effectLst/>
                          <a:latin typeface="+mn-lt"/>
                          <a:ea typeface="Times New Roman"/>
                          <a:cs typeface="+mn-cs"/>
                        </a:rPr>
                        <a:t>балів</a:t>
                      </a:r>
                      <a:r>
                        <a:rPr lang="ru-RU" sz="950" b="1" kern="1200" noProof="0" dirty="0">
                          <a:solidFill>
                            <a:schemeClr val="lt1"/>
                          </a:solidFill>
                          <a:effectLst/>
                          <a:latin typeface="+mn-lt"/>
                          <a:ea typeface="Times New Roman"/>
                          <a:cs typeface="+mn-cs"/>
                        </a:rPr>
                        <a:t>.</a:t>
                      </a:r>
                      <a:endParaRPr lang="uk-UA" sz="950" b="1" kern="1200" noProof="0" dirty="0">
                        <a:solidFill>
                          <a:schemeClr val="lt1"/>
                        </a:solidFill>
                        <a:effectLst/>
                        <a:latin typeface="+mn-lt"/>
                        <a:ea typeface="Times New Roman"/>
                        <a:cs typeface="+mn-cs"/>
                      </a:endParaRP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ФТЛ</a:t>
                      </a:r>
                    </a:p>
                  </a:txBody>
                  <a:tcPr marL="68580" marR="68580" marT="0" marB="0" anchor="ctr">
                    <a:solidFill>
                      <a:srgbClr val="202F6A"/>
                    </a:solidFill>
                  </a:tcPr>
                </a:tc>
                <a:extLst>
                  <a:ext uri="{0D108BD9-81ED-4DB2-BD59-A6C34878D82A}">
                    <a16:rowId xmlns:a16="http://schemas.microsoft.com/office/drawing/2014/main" val="2356267030"/>
                  </a:ext>
                </a:extLst>
              </a:tr>
              <a:tr h="137072">
                <a:tc>
                  <a:txBody>
                    <a:bodyPr/>
                    <a:lstStyle/>
                    <a:p>
                      <a:pPr>
                        <a:spcAft>
                          <a:spcPts val="0"/>
                        </a:spcAft>
                      </a:pPr>
                      <a:r>
                        <a:rPr lang="ru-RU" sz="950" b="1" kern="1200" noProof="0" dirty="0" err="1">
                          <a:solidFill>
                            <a:schemeClr val="lt1"/>
                          </a:solidFill>
                          <a:effectLst/>
                          <a:latin typeface="+mn-lt"/>
                          <a:ea typeface="Times New Roman"/>
                          <a:cs typeface="+mn-cs"/>
                        </a:rPr>
                        <a:t>Переглянути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викладацький</a:t>
                      </a:r>
                      <a:r>
                        <a:rPr lang="ru-RU" sz="950" b="1" kern="1200" noProof="0" dirty="0">
                          <a:solidFill>
                            <a:schemeClr val="lt1"/>
                          </a:solidFill>
                          <a:effectLst/>
                          <a:latin typeface="+mn-lt"/>
                          <a:ea typeface="Times New Roman"/>
                          <a:cs typeface="+mn-cs"/>
                        </a:rPr>
                        <a:t> склад. </a:t>
                      </a:r>
                      <a:r>
                        <a:rPr lang="ru-RU" sz="950" b="1" kern="1200" noProof="0" dirty="0" err="1">
                          <a:solidFill>
                            <a:schemeClr val="lt1"/>
                          </a:solidFill>
                          <a:effectLst/>
                          <a:latin typeface="+mn-lt"/>
                          <a:ea typeface="Times New Roman"/>
                          <a:cs typeface="+mn-cs"/>
                        </a:rPr>
                        <a:t>Переглянути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актуальність</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освітніх</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програм</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багатьох</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дисциплін</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Надати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можливість</a:t>
                      </a:r>
                      <a:r>
                        <a:rPr lang="ru-RU" sz="950" b="1" kern="1200" noProof="0" dirty="0">
                          <a:solidFill>
                            <a:schemeClr val="lt1"/>
                          </a:solidFill>
                          <a:effectLst/>
                          <a:latin typeface="+mn-lt"/>
                          <a:ea typeface="Times New Roman"/>
                          <a:cs typeface="+mn-cs"/>
                        </a:rPr>
                        <a:t> студентам </a:t>
                      </a:r>
                      <a:r>
                        <a:rPr lang="ru-RU" sz="950" b="1" kern="1200" noProof="0" dirty="0" err="1">
                          <a:solidFill>
                            <a:schemeClr val="lt1"/>
                          </a:solidFill>
                          <a:effectLst/>
                          <a:latin typeface="+mn-lt"/>
                          <a:ea typeface="Times New Roman"/>
                          <a:cs typeface="+mn-cs"/>
                        </a:rPr>
                        <a:t>самостійно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обирати</a:t>
                      </a:r>
                      <a:r>
                        <a:rPr lang="ru-RU" sz="950" b="1" kern="1200" noProof="0" dirty="0">
                          <a:solidFill>
                            <a:schemeClr val="lt1"/>
                          </a:solidFill>
                          <a:effectLst/>
                          <a:latin typeface="+mn-lt"/>
                          <a:ea typeface="Times New Roman"/>
                          <a:cs typeface="+mn-cs"/>
                        </a:rPr>
                        <a:t> формат </a:t>
                      </a:r>
                      <a:r>
                        <a:rPr lang="ru-RU" sz="950" b="1" kern="1200" noProof="0" dirty="0" err="1">
                          <a:solidFill>
                            <a:schemeClr val="lt1"/>
                          </a:solidFill>
                          <a:effectLst/>
                          <a:latin typeface="+mn-lt"/>
                          <a:ea typeface="Times New Roman"/>
                          <a:cs typeface="+mn-cs"/>
                        </a:rPr>
                        <a:t>навчання</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дистанційний</a:t>
                      </a:r>
                      <a:r>
                        <a:rPr lang="ru-RU" sz="950" b="1" kern="1200" noProof="0" dirty="0">
                          <a:solidFill>
                            <a:schemeClr val="lt1"/>
                          </a:solidFill>
                          <a:effectLst/>
                          <a:latin typeface="+mn-lt"/>
                          <a:ea typeface="Times New Roman"/>
                          <a:cs typeface="+mn-cs"/>
                        </a:rPr>
                        <a:t>/</a:t>
                      </a:r>
                      <a:r>
                        <a:rPr lang="ru-RU" sz="950" b="1" kern="1200" noProof="0" dirty="0" err="1">
                          <a:solidFill>
                            <a:schemeClr val="lt1"/>
                          </a:solidFill>
                          <a:effectLst/>
                          <a:latin typeface="+mn-lt"/>
                          <a:ea typeface="Times New Roman"/>
                          <a:cs typeface="+mn-cs"/>
                        </a:rPr>
                        <a:t>аудиторний</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або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реалізувати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можливість</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змішаного</a:t>
                      </a:r>
                      <a:r>
                        <a:rPr lang="ru-RU" sz="950" b="1" kern="1200" noProof="0" dirty="0">
                          <a:solidFill>
                            <a:schemeClr val="lt1"/>
                          </a:solidFill>
                          <a:effectLst/>
                          <a:latin typeface="+mn-lt"/>
                          <a:ea typeface="Times New Roman"/>
                          <a:cs typeface="+mn-cs"/>
                        </a:rPr>
                        <a:t> формату (</a:t>
                      </a:r>
                      <a:r>
                        <a:rPr lang="ru-RU" sz="950" b="1" kern="1200" noProof="0" dirty="0" err="1">
                          <a:solidFill>
                            <a:schemeClr val="lt1"/>
                          </a:solidFill>
                          <a:effectLst/>
                          <a:latin typeface="+mn-lt"/>
                          <a:ea typeface="Times New Roman"/>
                          <a:cs typeface="+mn-cs"/>
                        </a:rPr>
                        <a:t>наприклад</a:t>
                      </a:r>
                      <a:r>
                        <a:rPr lang="ru-RU" sz="950" b="1" kern="1200" noProof="0" dirty="0">
                          <a:solidFill>
                            <a:schemeClr val="lt1"/>
                          </a:solidFill>
                          <a:effectLst/>
                          <a:latin typeface="+mn-lt"/>
                          <a:ea typeface="Times New Roman"/>
                          <a:cs typeface="+mn-cs"/>
                        </a:rPr>
                        <a:t>, з </a:t>
                      </a:r>
                      <a:r>
                        <a:rPr lang="ru-RU" sz="950" b="1" kern="1200" noProof="0" dirty="0" err="1">
                          <a:solidFill>
                            <a:schemeClr val="lt1"/>
                          </a:solidFill>
                          <a:effectLst/>
                          <a:latin typeface="+mn-lt"/>
                          <a:ea typeface="Times New Roman"/>
                          <a:cs typeface="+mn-cs"/>
                        </a:rPr>
                        <a:t>деякими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викладачами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домовитись</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проводити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заняття</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дистанційно</a:t>
                      </a:r>
                      <a:r>
                        <a:rPr lang="ru-RU" sz="950" b="1" kern="1200" noProof="0" dirty="0">
                          <a:solidFill>
                            <a:schemeClr val="lt1"/>
                          </a:solidFill>
                          <a:effectLst/>
                          <a:latin typeface="+mn-lt"/>
                          <a:ea typeface="Times New Roman"/>
                          <a:cs typeface="+mn-cs"/>
                        </a:rPr>
                        <a:t>, а з </a:t>
                      </a:r>
                      <a:r>
                        <a:rPr lang="ru-RU" sz="950" b="1" kern="1200" noProof="0" dirty="0" err="1">
                          <a:solidFill>
                            <a:schemeClr val="lt1"/>
                          </a:solidFill>
                          <a:effectLst/>
                          <a:latin typeface="+mn-lt"/>
                          <a:ea typeface="Times New Roman"/>
                          <a:cs typeface="+mn-cs"/>
                        </a:rPr>
                        <a:t>деякими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аудиторно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або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прив'язатись</a:t>
                      </a:r>
                      <a:r>
                        <a:rPr lang="ru-RU" sz="950" b="1" kern="1200" noProof="0" dirty="0">
                          <a:solidFill>
                            <a:schemeClr val="lt1"/>
                          </a:solidFill>
                          <a:effectLst/>
                          <a:latin typeface="+mn-lt"/>
                          <a:ea typeface="Times New Roman"/>
                          <a:cs typeface="+mn-cs"/>
                        </a:rPr>
                        <a:t> до </a:t>
                      </a:r>
                      <a:r>
                        <a:rPr lang="ru-RU" sz="950" b="1" kern="1200" noProof="0" dirty="0" err="1">
                          <a:solidFill>
                            <a:schemeClr val="lt1"/>
                          </a:solidFill>
                          <a:effectLst/>
                          <a:latin typeface="+mn-lt"/>
                          <a:ea typeface="Times New Roman"/>
                          <a:cs typeface="+mn-cs"/>
                        </a:rPr>
                        <a:t>днів</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тижня</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наприклад</a:t>
                      </a:r>
                      <a:r>
                        <a:rPr lang="ru-RU" sz="950" b="1" kern="1200" noProof="0" dirty="0">
                          <a:solidFill>
                            <a:schemeClr val="lt1"/>
                          </a:solidFill>
                          <a:effectLst/>
                          <a:latin typeface="+mn-lt"/>
                          <a:ea typeface="Times New Roman"/>
                          <a:cs typeface="+mn-cs"/>
                        </a:rPr>
                        <a:t>, у </a:t>
                      </a:r>
                      <a:r>
                        <a:rPr lang="ru-RU" sz="950" b="1" kern="1200" noProof="0" dirty="0" err="1">
                          <a:solidFill>
                            <a:schemeClr val="lt1"/>
                          </a:solidFill>
                          <a:effectLst/>
                          <a:latin typeface="+mn-lt"/>
                          <a:ea typeface="Times New Roman"/>
                          <a:cs typeface="+mn-cs"/>
                        </a:rPr>
                        <a:t>понеділок</a:t>
                      </a:r>
                      <a:r>
                        <a:rPr lang="ru-RU" sz="950" b="1" kern="1200" noProof="0" dirty="0">
                          <a:solidFill>
                            <a:schemeClr val="lt1"/>
                          </a:solidFill>
                          <a:effectLst/>
                          <a:latin typeface="+mn-lt"/>
                          <a:ea typeface="Times New Roman"/>
                          <a:cs typeface="+mn-cs"/>
                        </a:rPr>
                        <a:t> та середу </a:t>
                      </a:r>
                      <a:r>
                        <a:rPr lang="ru-RU" sz="950" b="1" kern="1200" noProof="0" dirty="0" err="1">
                          <a:solidFill>
                            <a:schemeClr val="lt1"/>
                          </a:solidFill>
                          <a:effectLst/>
                          <a:latin typeface="+mn-lt"/>
                          <a:ea typeface="Times New Roman"/>
                          <a:cs typeface="+mn-cs"/>
                        </a:rPr>
                        <a:t>навчання</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аудиторно</a:t>
                      </a:r>
                      <a:r>
                        <a:rPr lang="ru-RU" sz="950" b="1" kern="1200" noProof="0" dirty="0">
                          <a:solidFill>
                            <a:schemeClr val="lt1"/>
                          </a:solidFill>
                          <a:effectLst/>
                          <a:latin typeface="+mn-lt"/>
                          <a:ea typeface="Times New Roman"/>
                          <a:cs typeface="+mn-cs"/>
                        </a:rPr>
                        <a:t>, а у </a:t>
                      </a:r>
                      <a:r>
                        <a:rPr lang="ru-RU" sz="950" b="1" kern="1200" noProof="0" dirty="0" err="1">
                          <a:solidFill>
                            <a:schemeClr val="lt1"/>
                          </a:solidFill>
                          <a:effectLst/>
                          <a:latin typeface="+mn-lt"/>
                          <a:ea typeface="Times New Roman"/>
                          <a:cs typeface="+mn-cs"/>
                        </a:rPr>
                        <a:t>вівторок</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четвер</a:t>
                      </a:r>
                      <a:r>
                        <a:rPr lang="ru-RU" sz="950" b="1" kern="1200" noProof="0" dirty="0">
                          <a:solidFill>
                            <a:schemeClr val="lt1"/>
                          </a:solidFill>
                          <a:effectLst/>
                          <a:latin typeface="+mn-lt"/>
                          <a:ea typeface="Times New Roman"/>
                          <a:cs typeface="+mn-cs"/>
                        </a:rPr>
                        <a:t> та </a:t>
                      </a:r>
                      <a:r>
                        <a:rPr lang="ru-RU" sz="950" b="1" kern="1200" noProof="0" dirty="0" err="1">
                          <a:solidFill>
                            <a:schemeClr val="lt1"/>
                          </a:solidFill>
                          <a:effectLst/>
                          <a:latin typeface="+mn-lt"/>
                          <a:ea typeface="Times New Roman"/>
                          <a:cs typeface="+mn-cs"/>
                        </a:rPr>
                        <a:t>п'ятницю</a:t>
                      </a:r>
                      <a:r>
                        <a:rPr lang="ru-RU" sz="950" b="1" kern="1200" noProof="0" dirty="0">
                          <a:solidFill>
                            <a:schemeClr val="lt1"/>
                          </a:solidFill>
                          <a:effectLst/>
                          <a:latin typeface="+mn-lt"/>
                          <a:ea typeface="Times New Roman"/>
                          <a:cs typeface="+mn-cs"/>
                        </a:rPr>
                        <a:t> - </a:t>
                      </a:r>
                      <a:r>
                        <a:rPr lang="ru-RU" sz="950" b="1" kern="1200" noProof="0" dirty="0" err="1">
                          <a:solidFill>
                            <a:schemeClr val="lt1"/>
                          </a:solidFill>
                          <a:effectLst/>
                          <a:latin typeface="+mn-lt"/>
                          <a:ea typeface="Times New Roman"/>
                          <a:cs typeface="+mn-cs"/>
                        </a:rPr>
                        <a:t>дистанційно</a:t>
                      </a:r>
                      <a:r>
                        <a:rPr lang="ru-RU" sz="950" b="1" kern="1200" noProof="0" dirty="0">
                          <a:solidFill>
                            <a:schemeClr val="lt1"/>
                          </a:solidFill>
                          <a:effectLst/>
                          <a:latin typeface="+mn-lt"/>
                          <a:ea typeface="Times New Roman"/>
                          <a:cs typeface="+mn-cs"/>
                        </a:rPr>
                        <a:t>).</a:t>
                      </a:r>
                      <a:endParaRPr lang="uk-UA" sz="950" b="1" kern="1200" noProof="0" dirty="0">
                        <a:solidFill>
                          <a:schemeClr val="lt1"/>
                        </a:solidFill>
                        <a:effectLst/>
                        <a:latin typeface="+mn-lt"/>
                        <a:ea typeface="Times New Roman"/>
                        <a:cs typeface="+mn-cs"/>
                      </a:endParaRP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ФКНТ</a:t>
                      </a:r>
                    </a:p>
                  </a:txBody>
                  <a:tcPr marL="68580" marR="68580" marT="0" marB="0" anchor="ctr">
                    <a:solidFill>
                      <a:srgbClr val="202F6A"/>
                    </a:solidFill>
                  </a:tcPr>
                </a:tc>
                <a:extLst>
                  <a:ext uri="{0D108BD9-81ED-4DB2-BD59-A6C34878D82A}">
                    <a16:rowId xmlns:a16="http://schemas.microsoft.com/office/drawing/2014/main" val="4284956712"/>
                  </a:ext>
                </a:extLst>
              </a:tr>
              <a:tr h="137072">
                <a:tc>
                  <a:txBody>
                    <a:bodyPr/>
                    <a:lstStyle/>
                    <a:p>
                      <a:pPr>
                        <a:spcAft>
                          <a:spcPts val="0"/>
                        </a:spcAft>
                      </a:pPr>
                      <a:r>
                        <a:rPr lang="uk-UA" sz="950" b="1" kern="1200" noProof="0" dirty="0">
                          <a:solidFill>
                            <a:schemeClr val="lt1"/>
                          </a:solidFill>
                          <a:effectLst/>
                          <a:latin typeface="+mn-lt"/>
                          <a:ea typeface="Times New Roman"/>
                          <a:cs typeface="+mn-cs"/>
                        </a:rPr>
                        <a:t>Не має відповіді.</a:t>
                      </a: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АКФ</a:t>
                      </a:r>
                    </a:p>
                  </a:txBody>
                  <a:tcPr marL="68580" marR="68580" marT="0" marB="0" anchor="ctr">
                    <a:solidFill>
                      <a:srgbClr val="202F6A"/>
                    </a:solidFill>
                  </a:tcPr>
                </a:tc>
                <a:extLst>
                  <a:ext uri="{0D108BD9-81ED-4DB2-BD59-A6C34878D82A}">
                    <a16:rowId xmlns:a16="http://schemas.microsoft.com/office/drawing/2014/main" val="10016"/>
                  </a:ext>
                </a:extLst>
              </a:tr>
              <a:tr h="137072">
                <a:tc>
                  <a:txBody>
                    <a:bodyPr/>
                    <a:lstStyle/>
                    <a:p>
                      <a:pPr>
                        <a:spcAft>
                          <a:spcPts val="0"/>
                        </a:spcAft>
                      </a:pPr>
                      <a:r>
                        <a:rPr lang="uk-UA" sz="950" b="1" kern="1200" noProof="0" dirty="0">
                          <a:solidFill>
                            <a:schemeClr val="lt1"/>
                          </a:solidFill>
                          <a:effectLst/>
                          <a:latin typeface="+mn-lt"/>
                          <a:ea typeface="Times New Roman"/>
                          <a:cs typeface="+mn-cs"/>
                        </a:rPr>
                        <a:t>На жаль, спостерігається певна упередженість та нечесність у процесі оцінювання здобувачів англомовної освітньої програми. Зокрема, варто відзначити, що група протягом всього навчання не </a:t>
                      </a:r>
                      <a:r>
                        <a:rPr lang="uk-UA" sz="950" b="1" kern="1200" noProof="0" dirty="0" err="1">
                          <a:solidFill>
                            <a:schemeClr val="lt1"/>
                          </a:solidFill>
                          <a:effectLst/>
                          <a:latin typeface="+mn-lt"/>
                          <a:ea typeface="Times New Roman"/>
                          <a:cs typeface="+mn-cs"/>
                        </a:rPr>
                        <a:t>зʼявлялася</a:t>
                      </a:r>
                      <a:r>
                        <a:rPr lang="uk-UA" sz="950" b="1" kern="1200" noProof="0" dirty="0">
                          <a:solidFill>
                            <a:schemeClr val="lt1"/>
                          </a:solidFill>
                          <a:effectLst/>
                          <a:latin typeface="+mn-lt"/>
                          <a:ea typeface="Times New Roman"/>
                          <a:cs typeface="+mn-cs"/>
                        </a:rPr>
                        <a:t> на заняттях в аудиторіях, але, попри це, її представники отримують високі оцінки. Таке вибіркове ставлення до студентів не лише </a:t>
                      </a:r>
                      <a:r>
                        <a:rPr lang="uk-UA" sz="950" b="1" kern="1200" noProof="0" dirty="0" err="1">
                          <a:solidFill>
                            <a:schemeClr val="lt1"/>
                          </a:solidFill>
                          <a:effectLst/>
                          <a:latin typeface="+mn-lt"/>
                          <a:ea typeface="Times New Roman"/>
                          <a:cs typeface="+mn-cs"/>
                        </a:rPr>
                        <a:t>демотивує</a:t>
                      </a:r>
                      <a:r>
                        <a:rPr lang="uk-UA" sz="950" b="1" kern="1200" noProof="0" dirty="0">
                          <a:solidFill>
                            <a:schemeClr val="lt1"/>
                          </a:solidFill>
                          <a:effectLst/>
                          <a:latin typeface="+mn-lt"/>
                          <a:ea typeface="Times New Roman"/>
                          <a:cs typeface="+mn-cs"/>
                        </a:rPr>
                        <a:t> інших здобувачів, які сумлінно відвідують заняття та працюють над собою, але й підриває довіру до об’єктивності освітнього процесу.</a:t>
                      </a: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ФЕБА</a:t>
                      </a:r>
                    </a:p>
                  </a:txBody>
                  <a:tcPr marL="68580" marR="68580" marT="0" marB="0" anchor="ctr">
                    <a:solidFill>
                      <a:srgbClr val="202F6A"/>
                    </a:solidFill>
                  </a:tcPr>
                </a:tc>
                <a:extLst>
                  <a:ext uri="{0D108BD9-81ED-4DB2-BD59-A6C34878D82A}">
                    <a16:rowId xmlns:a16="http://schemas.microsoft.com/office/drawing/2014/main" val="10017"/>
                  </a:ext>
                </a:extLst>
              </a:tr>
            </a:tbl>
          </a:graphicData>
        </a:graphic>
      </p:graphicFrame>
    </p:spTree>
    <p:extLst>
      <p:ext uri="{BB962C8B-B14F-4D97-AF65-F5344CB8AC3E}">
        <p14:creationId xmlns:p14="http://schemas.microsoft.com/office/powerpoint/2010/main" val="404715066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185147"/>
            <a:ext cx="7344816" cy="360040"/>
          </a:xfrm>
        </p:spPr>
        <p:txBody>
          <a:bodyPr>
            <a:noAutofit/>
          </a:bodyPr>
          <a:lstStyle/>
          <a:p>
            <a:pPr algn="ctr"/>
            <a:r>
              <a:rPr lang="ru-RU" sz="1400" b="1" dirty="0">
                <a:solidFill>
                  <a:srgbClr val="202F6A"/>
                </a:solidFill>
              </a:rPr>
              <a:t>Кого з </a:t>
            </a:r>
            <a:r>
              <a:rPr lang="ru-RU" sz="1400" b="1" dirty="0" err="1">
                <a:solidFill>
                  <a:srgbClr val="202F6A"/>
                </a:solidFill>
              </a:rPr>
              <a:t>викладачів</a:t>
            </a:r>
            <a:r>
              <a:rPr lang="ru-RU" sz="1400" b="1" dirty="0">
                <a:solidFill>
                  <a:srgbClr val="202F6A"/>
                </a:solidFill>
              </a:rPr>
              <a:t> Ви могли б </a:t>
            </a:r>
            <a:r>
              <a:rPr lang="ru-RU" sz="1400" b="1" dirty="0" err="1">
                <a:solidFill>
                  <a:srgbClr val="202F6A"/>
                </a:solidFill>
              </a:rPr>
              <a:t>відзначити</a:t>
            </a:r>
            <a:r>
              <a:rPr lang="ru-RU" sz="1400" b="1" dirty="0">
                <a:solidFill>
                  <a:srgbClr val="202F6A"/>
                </a:solidFill>
              </a:rPr>
              <a:t> як </a:t>
            </a:r>
            <a:r>
              <a:rPr lang="ru-RU" sz="1400" b="1" dirty="0" err="1">
                <a:solidFill>
                  <a:srgbClr val="202F6A"/>
                </a:solidFill>
              </a:rPr>
              <a:t>професіоналів</a:t>
            </a:r>
            <a:r>
              <a:rPr lang="ru-RU" sz="1400" b="1" dirty="0">
                <a:solidFill>
                  <a:srgbClr val="202F6A"/>
                </a:solidFill>
              </a:rPr>
              <a:t> </a:t>
            </a:r>
            <a:r>
              <a:rPr lang="ru-RU" sz="1400" b="1" dirty="0" err="1">
                <a:solidFill>
                  <a:srgbClr val="202F6A"/>
                </a:solidFill>
              </a:rPr>
              <a:t>своєї</a:t>
            </a:r>
            <a:r>
              <a:rPr lang="ru-RU" sz="1400" b="1" dirty="0">
                <a:solidFill>
                  <a:srgbClr val="202F6A"/>
                </a:solidFill>
              </a:rPr>
              <a:t> </a:t>
            </a:r>
            <a:r>
              <a:rPr lang="ru-RU" sz="1400" b="1" dirty="0" err="1">
                <a:solidFill>
                  <a:srgbClr val="202F6A"/>
                </a:solidFill>
              </a:rPr>
              <a:t>справи</a:t>
            </a:r>
            <a:r>
              <a:rPr lang="ru-RU" sz="1400" b="1" dirty="0">
                <a:solidFill>
                  <a:srgbClr val="202F6A"/>
                </a:solidFill>
              </a:rPr>
              <a:t> і </a:t>
            </a:r>
            <a:r>
              <a:rPr lang="ru-RU" sz="1400" b="1" dirty="0" err="1">
                <a:solidFill>
                  <a:srgbClr val="202F6A"/>
                </a:solidFill>
              </a:rPr>
              <a:t>чому</a:t>
            </a:r>
            <a:r>
              <a:rPr lang="ru-RU" sz="1400" b="1" dirty="0">
                <a:solidFill>
                  <a:srgbClr val="202F6A"/>
                </a:solidFill>
              </a:rPr>
              <a:t>?</a:t>
            </a:r>
            <a:endParaRPr lang="uk-UA" sz="1400" b="1" dirty="0">
              <a:solidFill>
                <a:srgbClr val="202F6A"/>
              </a:solidFill>
            </a:endParaRPr>
          </a:p>
        </p:txBody>
      </p:sp>
      <p:graphicFrame>
        <p:nvGraphicFramePr>
          <p:cNvPr id="4" name="Схема 3"/>
          <p:cNvGraphicFramePr/>
          <p:nvPr>
            <p:extLst>
              <p:ext uri="{D42A27DB-BD31-4B8C-83A1-F6EECF244321}">
                <p14:modId xmlns:p14="http://schemas.microsoft.com/office/powerpoint/2010/main" val="3124709730"/>
              </p:ext>
            </p:extLst>
          </p:nvPr>
        </p:nvGraphicFramePr>
        <p:xfrm>
          <a:off x="683568" y="1988840"/>
          <a:ext cx="8136904" cy="4824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3" name="Таблица 2"/>
          <p:cNvGraphicFramePr>
            <a:graphicFrameLocks noGrp="1"/>
          </p:cNvGraphicFramePr>
          <p:nvPr>
            <p:extLst>
              <p:ext uri="{D42A27DB-BD31-4B8C-83A1-F6EECF244321}">
                <p14:modId xmlns:p14="http://schemas.microsoft.com/office/powerpoint/2010/main" val="639891416"/>
              </p:ext>
            </p:extLst>
          </p:nvPr>
        </p:nvGraphicFramePr>
        <p:xfrm>
          <a:off x="755576" y="473179"/>
          <a:ext cx="8064896" cy="6323343"/>
        </p:xfrm>
        <a:graphic>
          <a:graphicData uri="http://schemas.openxmlformats.org/drawingml/2006/table">
            <a:tbl>
              <a:tblPr firstRow="1" firstCol="1" bandRow="1">
                <a:tableStyleId>{5C22544A-7EE6-4342-B048-85BDC9FD1C3A}</a:tableStyleId>
              </a:tblPr>
              <a:tblGrid>
                <a:gridCol w="7398987">
                  <a:extLst>
                    <a:ext uri="{9D8B030D-6E8A-4147-A177-3AD203B41FA5}">
                      <a16:colId xmlns:a16="http://schemas.microsoft.com/office/drawing/2014/main" val="20000"/>
                    </a:ext>
                  </a:extLst>
                </a:gridCol>
                <a:gridCol w="665909">
                  <a:extLst>
                    <a:ext uri="{9D8B030D-6E8A-4147-A177-3AD203B41FA5}">
                      <a16:colId xmlns:a16="http://schemas.microsoft.com/office/drawing/2014/main" val="20001"/>
                    </a:ext>
                  </a:extLst>
                </a:gridCol>
              </a:tblGrid>
              <a:tr h="179022">
                <a:tc>
                  <a:txBody>
                    <a:bodyPr/>
                    <a:lstStyle/>
                    <a:p>
                      <a:pPr marL="0" algn="l" defTabSz="342900" rtl="0" eaLnBrk="1" latinLnBrk="0" hangingPunct="1">
                        <a:spcAft>
                          <a:spcPts val="0"/>
                        </a:spcAft>
                      </a:pPr>
                      <a:r>
                        <a:rPr lang="uk-UA" sz="1100" b="1" kern="1200" noProof="0" dirty="0">
                          <a:solidFill>
                            <a:schemeClr val="lt1"/>
                          </a:solidFill>
                          <a:effectLst/>
                          <a:latin typeface="+mn-lt"/>
                          <a:ea typeface="Times New Roman"/>
                          <a:cs typeface="+mn-cs"/>
                        </a:rPr>
                        <a:t>Узагальнені відповіді респондентів:</a:t>
                      </a:r>
                    </a:p>
                  </a:txBody>
                  <a:tcPr marL="68580" marR="68580" marT="0" marB="0" anchor="ctr"/>
                </a:tc>
                <a:tc>
                  <a:txBody>
                    <a:bodyPr/>
                    <a:lstStyle/>
                    <a:p>
                      <a:pPr marL="0" algn="l" defTabSz="342900" rtl="0" eaLnBrk="1" latinLnBrk="0" hangingPunct="1">
                        <a:spcAft>
                          <a:spcPts val="0"/>
                        </a:spcAft>
                      </a:pPr>
                      <a:endParaRPr lang="uk-UA" sz="1100" b="1" kern="1200" noProof="0" dirty="0">
                        <a:solidFill>
                          <a:schemeClr val="lt1"/>
                        </a:solidFill>
                        <a:effectLst/>
                        <a:latin typeface="+mn-lt"/>
                        <a:ea typeface="Times New Roman"/>
                        <a:cs typeface="+mn-cs"/>
                      </a:endParaRPr>
                    </a:p>
                  </a:txBody>
                  <a:tcPr marL="68580" marR="68580" marT="0" marB="0" anchor="ctr">
                    <a:solidFill>
                      <a:srgbClr val="202F6A"/>
                    </a:solidFill>
                  </a:tcPr>
                </a:tc>
                <a:extLst>
                  <a:ext uri="{0D108BD9-81ED-4DB2-BD59-A6C34878D82A}">
                    <a16:rowId xmlns:a16="http://schemas.microsoft.com/office/drawing/2014/main" val="10000"/>
                  </a:ext>
                </a:extLst>
              </a:tr>
              <a:tr h="203193">
                <a:tc>
                  <a:txBody>
                    <a:bodyPr/>
                    <a:lstStyle/>
                    <a:p>
                      <a:pPr marL="0" marR="0" indent="0" algn="l" defTabSz="342900" rtl="0" eaLnBrk="1" fontAlgn="auto" latinLnBrk="0" hangingPunct="1">
                        <a:lnSpc>
                          <a:spcPct val="100000"/>
                        </a:lnSpc>
                        <a:spcBef>
                          <a:spcPts val="0"/>
                        </a:spcBef>
                        <a:spcAft>
                          <a:spcPts val="0"/>
                        </a:spcAft>
                        <a:buClrTx/>
                        <a:buSzTx/>
                        <a:buFontTx/>
                        <a:buNone/>
                        <a:tabLst/>
                        <a:defRPr/>
                      </a:pPr>
                      <a:r>
                        <a:rPr lang="ru-RU" sz="950" noProof="0" dirty="0" err="1">
                          <a:effectLst/>
                          <a:latin typeface="+mn-lt"/>
                          <a:ea typeface="Times New Roman"/>
                        </a:rPr>
                        <a:t>Ржевська</a:t>
                      </a:r>
                      <a:r>
                        <a:rPr lang="ru-RU" sz="950" noProof="0" dirty="0">
                          <a:effectLst/>
                          <a:latin typeface="+mn-lt"/>
                          <a:ea typeface="Times New Roman"/>
                        </a:rPr>
                        <a:t> </a:t>
                      </a:r>
                      <a:r>
                        <a:rPr lang="ru-RU" sz="950" noProof="0" dirty="0" err="1">
                          <a:effectLst/>
                          <a:latin typeface="+mn-lt"/>
                          <a:ea typeface="Times New Roman"/>
                        </a:rPr>
                        <a:t>Ніна</a:t>
                      </a:r>
                      <a:r>
                        <a:rPr lang="ru-RU" sz="950" noProof="0" dirty="0">
                          <a:effectLst/>
                          <a:latin typeface="+mn-lt"/>
                          <a:ea typeface="Times New Roman"/>
                        </a:rPr>
                        <a:t> </a:t>
                      </a:r>
                      <a:r>
                        <a:rPr lang="ru-RU" sz="950" noProof="0" dirty="0" err="1">
                          <a:effectLst/>
                          <a:latin typeface="+mn-lt"/>
                          <a:ea typeface="Times New Roman"/>
                        </a:rPr>
                        <a:t>Федорівна</a:t>
                      </a:r>
                      <a:r>
                        <a:rPr lang="ru-RU" sz="950" noProof="0" dirty="0">
                          <a:effectLst/>
                          <a:latin typeface="+mn-lt"/>
                          <a:ea typeface="Times New Roman"/>
                        </a:rPr>
                        <a:t> — як </a:t>
                      </a:r>
                      <a:r>
                        <a:rPr lang="ru-RU" sz="950" noProof="0" dirty="0" err="1">
                          <a:effectLst/>
                          <a:latin typeface="+mn-lt"/>
                          <a:ea typeface="Times New Roman"/>
                        </a:rPr>
                        <a:t>завідувачка</a:t>
                      </a:r>
                      <a:r>
                        <a:rPr lang="ru-RU" sz="950" noProof="0" dirty="0">
                          <a:effectLst/>
                          <a:latin typeface="+mn-lt"/>
                          <a:ea typeface="Times New Roman"/>
                        </a:rPr>
                        <a:t> </a:t>
                      </a:r>
                      <a:r>
                        <a:rPr lang="ru-RU" sz="950" noProof="0" dirty="0" err="1">
                          <a:effectLst/>
                          <a:latin typeface="+mn-lt"/>
                          <a:ea typeface="Times New Roman"/>
                        </a:rPr>
                        <a:t>кафедри</a:t>
                      </a:r>
                      <a:r>
                        <a:rPr lang="ru-RU" sz="950" noProof="0" dirty="0">
                          <a:effectLst/>
                          <a:latin typeface="+mn-lt"/>
                          <a:ea typeface="Times New Roman"/>
                        </a:rPr>
                        <a:t> та </a:t>
                      </a:r>
                      <a:r>
                        <a:rPr lang="ru-RU" sz="950" noProof="0" dirty="0" err="1">
                          <a:effectLst/>
                          <a:latin typeface="+mn-lt"/>
                          <a:ea typeface="Times New Roman"/>
                        </a:rPr>
                        <a:t>викладач</a:t>
                      </a:r>
                      <a:r>
                        <a:rPr lang="ru-RU" sz="950" noProof="0" dirty="0">
                          <a:effectLst/>
                          <a:latin typeface="+mn-lt"/>
                          <a:ea typeface="Times New Roman"/>
                        </a:rPr>
                        <a:t>, </a:t>
                      </a:r>
                      <a:r>
                        <a:rPr lang="ru-RU" sz="950" noProof="0" dirty="0" err="1">
                          <a:effectLst/>
                          <a:latin typeface="+mn-lt"/>
                          <a:ea typeface="Times New Roman"/>
                        </a:rPr>
                        <a:t>завжди</a:t>
                      </a:r>
                      <a:r>
                        <a:rPr lang="ru-RU" sz="950" noProof="0" dirty="0">
                          <a:effectLst/>
                          <a:latin typeface="+mn-lt"/>
                          <a:ea typeface="Times New Roman"/>
                        </a:rPr>
                        <a:t> </a:t>
                      </a:r>
                      <a:r>
                        <a:rPr lang="ru-RU" sz="950" noProof="0" dirty="0" err="1">
                          <a:effectLst/>
                          <a:latin typeface="+mn-lt"/>
                          <a:ea typeface="Times New Roman"/>
                        </a:rPr>
                        <a:t>виявляла</a:t>
                      </a:r>
                      <a:r>
                        <a:rPr lang="ru-RU" sz="950" noProof="0" dirty="0">
                          <a:effectLst/>
                          <a:latin typeface="+mn-lt"/>
                          <a:ea typeface="Times New Roman"/>
                        </a:rPr>
                        <a:t> </a:t>
                      </a:r>
                      <a:r>
                        <a:rPr lang="ru-RU" sz="950" noProof="0" dirty="0" err="1">
                          <a:effectLst/>
                          <a:latin typeface="+mn-lt"/>
                          <a:ea typeface="Times New Roman"/>
                        </a:rPr>
                        <a:t>високу</a:t>
                      </a:r>
                      <a:r>
                        <a:rPr lang="ru-RU" sz="950" noProof="0" dirty="0">
                          <a:effectLst/>
                          <a:latin typeface="+mn-lt"/>
                          <a:ea typeface="Times New Roman"/>
                        </a:rPr>
                        <a:t> </a:t>
                      </a:r>
                      <a:r>
                        <a:rPr lang="ru-RU" sz="950" noProof="0" dirty="0" err="1">
                          <a:effectLst/>
                          <a:latin typeface="+mn-lt"/>
                          <a:ea typeface="Times New Roman"/>
                        </a:rPr>
                        <a:t>відповідальність</a:t>
                      </a:r>
                      <a:r>
                        <a:rPr lang="ru-RU" sz="950" noProof="0" dirty="0">
                          <a:effectLst/>
                          <a:latin typeface="+mn-lt"/>
                          <a:ea typeface="Times New Roman"/>
                        </a:rPr>
                        <a:t>, </a:t>
                      </a:r>
                      <a:r>
                        <a:rPr lang="ru-RU" sz="950" noProof="0" dirty="0" err="1">
                          <a:effectLst/>
                          <a:latin typeface="+mn-lt"/>
                          <a:ea typeface="Times New Roman"/>
                        </a:rPr>
                        <a:t>готовність</a:t>
                      </a:r>
                      <a:r>
                        <a:rPr lang="ru-RU" sz="950" noProof="0" dirty="0">
                          <a:effectLst/>
                          <a:latin typeface="+mn-lt"/>
                          <a:ea typeface="Times New Roman"/>
                        </a:rPr>
                        <a:t> </a:t>
                      </a:r>
                      <a:r>
                        <a:rPr lang="ru-RU" sz="950" noProof="0" dirty="0" err="1">
                          <a:effectLst/>
                          <a:latin typeface="+mn-lt"/>
                          <a:ea typeface="Times New Roman"/>
                        </a:rPr>
                        <a:t>допомогти</a:t>
                      </a:r>
                      <a:r>
                        <a:rPr lang="ru-RU" sz="950" noProof="0" dirty="0">
                          <a:effectLst/>
                          <a:latin typeface="+mn-lt"/>
                          <a:ea typeface="Times New Roman"/>
                        </a:rPr>
                        <a:t> та </a:t>
                      </a:r>
                      <a:r>
                        <a:rPr lang="ru-RU" sz="950" noProof="0" dirty="0" err="1">
                          <a:effectLst/>
                          <a:latin typeface="+mn-lt"/>
                          <a:ea typeface="Times New Roman"/>
                        </a:rPr>
                        <a:t>налагодити</a:t>
                      </a:r>
                      <a:r>
                        <a:rPr lang="ru-RU" sz="950" noProof="0" dirty="0">
                          <a:effectLst/>
                          <a:latin typeface="+mn-lt"/>
                          <a:ea typeface="Times New Roman"/>
                        </a:rPr>
                        <a:t> </a:t>
                      </a:r>
                      <a:r>
                        <a:rPr lang="ru-RU" sz="950" noProof="0" dirty="0" err="1">
                          <a:effectLst/>
                          <a:latin typeface="+mn-lt"/>
                          <a:ea typeface="Times New Roman"/>
                        </a:rPr>
                        <a:t>навчальний</a:t>
                      </a:r>
                      <a:r>
                        <a:rPr lang="ru-RU" sz="950" noProof="0" dirty="0">
                          <a:effectLst/>
                          <a:latin typeface="+mn-lt"/>
                          <a:ea typeface="Times New Roman"/>
                        </a:rPr>
                        <a:t> </a:t>
                      </a:r>
                      <a:r>
                        <a:rPr lang="ru-RU" sz="950" noProof="0" dirty="0" err="1">
                          <a:effectLst/>
                          <a:latin typeface="+mn-lt"/>
                          <a:ea typeface="Times New Roman"/>
                        </a:rPr>
                        <a:t>процес</a:t>
                      </a:r>
                      <a:r>
                        <a:rPr lang="ru-RU" sz="950" noProof="0" dirty="0">
                          <a:effectLst/>
                          <a:latin typeface="+mn-lt"/>
                          <a:ea typeface="Times New Roman"/>
                        </a:rPr>
                        <a:t>. </a:t>
                      </a:r>
                      <a:r>
                        <a:rPr lang="ru-RU" sz="950" noProof="0" dirty="0" err="1">
                          <a:effectLst/>
                          <a:latin typeface="+mn-lt"/>
                          <a:ea typeface="Times New Roman"/>
                        </a:rPr>
                        <a:t>Її</a:t>
                      </a:r>
                      <a:r>
                        <a:rPr lang="ru-RU" sz="950" noProof="0" dirty="0">
                          <a:effectLst/>
                          <a:latin typeface="+mn-lt"/>
                          <a:ea typeface="Times New Roman"/>
                        </a:rPr>
                        <a:t> </a:t>
                      </a:r>
                      <a:r>
                        <a:rPr lang="ru-RU" sz="950" noProof="0" dirty="0" err="1">
                          <a:effectLst/>
                          <a:latin typeface="+mn-lt"/>
                          <a:ea typeface="Times New Roman"/>
                        </a:rPr>
                        <a:t>лекції</a:t>
                      </a:r>
                      <a:r>
                        <a:rPr lang="ru-RU" sz="950" noProof="0" dirty="0">
                          <a:effectLst/>
                          <a:latin typeface="+mn-lt"/>
                          <a:ea typeface="Times New Roman"/>
                        </a:rPr>
                        <a:t> </a:t>
                      </a:r>
                      <a:r>
                        <a:rPr lang="ru-RU" sz="950" noProof="0" dirty="0" err="1">
                          <a:effectLst/>
                          <a:latin typeface="+mn-lt"/>
                          <a:ea typeface="Times New Roman"/>
                        </a:rPr>
                        <a:t>вирізнялися</a:t>
                      </a:r>
                      <a:r>
                        <a:rPr lang="ru-RU" sz="950" noProof="0" dirty="0">
                          <a:effectLst/>
                          <a:latin typeface="+mn-lt"/>
                          <a:ea typeface="Times New Roman"/>
                        </a:rPr>
                        <a:t> </a:t>
                      </a:r>
                      <a:r>
                        <a:rPr lang="ru-RU" sz="950" noProof="0" dirty="0" err="1">
                          <a:effectLst/>
                          <a:latin typeface="+mn-lt"/>
                          <a:ea typeface="Times New Roman"/>
                        </a:rPr>
                        <a:t>глибиною</a:t>
                      </a:r>
                      <a:r>
                        <a:rPr lang="ru-RU" sz="950" noProof="0" dirty="0">
                          <a:effectLst/>
                          <a:latin typeface="+mn-lt"/>
                          <a:ea typeface="Times New Roman"/>
                        </a:rPr>
                        <a:t> </a:t>
                      </a:r>
                      <a:r>
                        <a:rPr lang="ru-RU" sz="950" noProof="0" dirty="0" err="1">
                          <a:effectLst/>
                          <a:latin typeface="+mn-lt"/>
                          <a:ea typeface="Times New Roman"/>
                        </a:rPr>
                        <a:t>змісту</a:t>
                      </a:r>
                      <a:r>
                        <a:rPr lang="ru-RU" sz="950" noProof="0" dirty="0">
                          <a:effectLst/>
                          <a:latin typeface="+mn-lt"/>
                          <a:ea typeface="Times New Roman"/>
                        </a:rPr>
                        <a:t>, </a:t>
                      </a:r>
                      <a:r>
                        <a:rPr lang="ru-RU" sz="950" noProof="0" dirty="0" err="1">
                          <a:effectLst/>
                          <a:latin typeface="+mn-lt"/>
                          <a:ea typeface="Times New Roman"/>
                        </a:rPr>
                        <a:t>актуальністю</a:t>
                      </a:r>
                      <a:r>
                        <a:rPr lang="ru-RU" sz="950" noProof="0" dirty="0">
                          <a:effectLst/>
                          <a:latin typeface="+mn-lt"/>
                          <a:ea typeface="Times New Roman"/>
                        </a:rPr>
                        <a:t> </a:t>
                      </a:r>
                      <a:r>
                        <a:rPr lang="ru-RU" sz="950" noProof="0" dirty="0" err="1">
                          <a:effectLst/>
                          <a:latin typeface="+mn-lt"/>
                          <a:ea typeface="Times New Roman"/>
                        </a:rPr>
                        <a:t>матеріалів</a:t>
                      </a:r>
                      <a:r>
                        <a:rPr lang="ru-RU" sz="950" noProof="0" dirty="0">
                          <a:effectLst/>
                          <a:latin typeface="+mn-lt"/>
                          <a:ea typeface="Times New Roman"/>
                        </a:rPr>
                        <a:t> і великою </a:t>
                      </a:r>
                      <a:r>
                        <a:rPr lang="ru-RU" sz="950" noProof="0" dirty="0" err="1">
                          <a:effectLst/>
                          <a:latin typeface="+mn-lt"/>
                          <a:ea typeface="Times New Roman"/>
                        </a:rPr>
                        <a:t>кількістю</a:t>
                      </a:r>
                      <a:r>
                        <a:rPr lang="ru-RU" sz="950" noProof="0" dirty="0">
                          <a:effectLst/>
                          <a:latin typeface="+mn-lt"/>
                          <a:ea typeface="Times New Roman"/>
                        </a:rPr>
                        <a:t> </a:t>
                      </a:r>
                      <a:r>
                        <a:rPr lang="ru-RU" sz="950" noProof="0" dirty="0" err="1">
                          <a:effectLst/>
                          <a:latin typeface="+mn-lt"/>
                          <a:ea typeface="Times New Roman"/>
                        </a:rPr>
                        <a:t>практичних</a:t>
                      </a:r>
                      <a:r>
                        <a:rPr lang="ru-RU" sz="950" noProof="0" dirty="0">
                          <a:effectLst/>
                          <a:latin typeface="+mn-lt"/>
                          <a:ea typeface="Times New Roman"/>
                        </a:rPr>
                        <a:t> </a:t>
                      </a:r>
                      <a:r>
                        <a:rPr lang="ru-RU" sz="950" noProof="0" dirty="0" err="1">
                          <a:effectLst/>
                          <a:latin typeface="+mn-lt"/>
                          <a:ea typeface="Times New Roman"/>
                        </a:rPr>
                        <a:t>прикладів</a:t>
                      </a:r>
                      <a:r>
                        <a:rPr lang="ru-RU" sz="950" noProof="0" dirty="0">
                          <a:effectLst/>
                          <a:latin typeface="+mn-lt"/>
                          <a:ea typeface="Times New Roman"/>
                        </a:rPr>
                        <a:t>, </a:t>
                      </a:r>
                      <a:r>
                        <a:rPr lang="ru-RU" sz="950" noProof="0" dirty="0" err="1">
                          <a:effectLst/>
                          <a:latin typeface="+mn-lt"/>
                          <a:ea typeface="Times New Roman"/>
                        </a:rPr>
                        <a:t>що</a:t>
                      </a:r>
                      <a:r>
                        <a:rPr lang="ru-RU" sz="950" noProof="0" dirty="0">
                          <a:effectLst/>
                          <a:latin typeface="+mn-lt"/>
                          <a:ea typeface="Times New Roman"/>
                        </a:rPr>
                        <a:t> не </a:t>
                      </a:r>
                      <a:r>
                        <a:rPr lang="ru-RU" sz="950" noProof="0" dirty="0" err="1">
                          <a:effectLst/>
                          <a:latin typeface="+mn-lt"/>
                          <a:ea typeface="Times New Roman"/>
                        </a:rPr>
                        <a:t>лише</a:t>
                      </a:r>
                      <a:r>
                        <a:rPr lang="ru-RU" sz="950" noProof="0" dirty="0">
                          <a:effectLst/>
                          <a:latin typeface="+mn-lt"/>
                          <a:ea typeface="Times New Roman"/>
                        </a:rPr>
                        <a:t> </a:t>
                      </a:r>
                      <a:r>
                        <a:rPr lang="ru-RU" sz="950" noProof="0" dirty="0" err="1">
                          <a:effectLst/>
                          <a:latin typeface="+mn-lt"/>
                          <a:ea typeface="Times New Roman"/>
                        </a:rPr>
                        <a:t>сприяли</a:t>
                      </a:r>
                      <a:r>
                        <a:rPr lang="ru-RU" sz="950" noProof="0" dirty="0">
                          <a:effectLst/>
                          <a:latin typeface="+mn-lt"/>
                          <a:ea typeface="Times New Roman"/>
                        </a:rPr>
                        <a:t> </a:t>
                      </a:r>
                      <a:r>
                        <a:rPr lang="ru-RU" sz="950" noProof="0" dirty="0" err="1">
                          <a:effectLst/>
                          <a:latin typeface="+mn-lt"/>
                          <a:ea typeface="Times New Roman"/>
                        </a:rPr>
                        <a:t>кращому</a:t>
                      </a:r>
                      <a:r>
                        <a:rPr lang="ru-RU" sz="950" noProof="0" dirty="0">
                          <a:effectLst/>
                          <a:latin typeface="+mn-lt"/>
                          <a:ea typeface="Times New Roman"/>
                        </a:rPr>
                        <a:t> </a:t>
                      </a:r>
                      <a:r>
                        <a:rPr lang="ru-RU" sz="950" noProof="0" dirty="0" err="1">
                          <a:effectLst/>
                          <a:latin typeface="+mn-lt"/>
                          <a:ea typeface="Times New Roman"/>
                        </a:rPr>
                        <a:t>розумінню</a:t>
                      </a:r>
                      <a:r>
                        <a:rPr lang="ru-RU" sz="950" noProof="0" dirty="0">
                          <a:effectLst/>
                          <a:latin typeface="+mn-lt"/>
                          <a:ea typeface="Times New Roman"/>
                        </a:rPr>
                        <a:t>, а й </a:t>
                      </a:r>
                      <a:r>
                        <a:rPr lang="ru-RU" sz="950" noProof="0" dirty="0" err="1">
                          <a:effectLst/>
                          <a:latin typeface="+mn-lt"/>
                          <a:ea typeface="Times New Roman"/>
                        </a:rPr>
                        <a:t>мотивували</a:t>
                      </a:r>
                      <a:r>
                        <a:rPr lang="ru-RU" sz="950" noProof="0" dirty="0">
                          <a:effectLst/>
                          <a:latin typeface="+mn-lt"/>
                          <a:ea typeface="Times New Roman"/>
                        </a:rPr>
                        <a:t> до </a:t>
                      </a:r>
                      <a:r>
                        <a:rPr lang="ru-RU" sz="950" noProof="0" dirty="0" err="1">
                          <a:effectLst/>
                          <a:latin typeface="+mn-lt"/>
                          <a:ea typeface="Times New Roman"/>
                        </a:rPr>
                        <a:t>подальшого</a:t>
                      </a:r>
                      <a:r>
                        <a:rPr lang="ru-RU" sz="950" noProof="0" dirty="0">
                          <a:effectLst/>
                          <a:latin typeface="+mn-lt"/>
                          <a:ea typeface="Times New Roman"/>
                        </a:rPr>
                        <a:t> </a:t>
                      </a:r>
                      <a:r>
                        <a:rPr lang="ru-RU" sz="950" noProof="0" dirty="0" err="1">
                          <a:effectLst/>
                          <a:latin typeface="+mn-lt"/>
                          <a:ea typeface="Times New Roman"/>
                        </a:rPr>
                        <a:t>навчання</a:t>
                      </a:r>
                      <a:r>
                        <a:rPr lang="ru-RU" sz="950" noProof="0" dirty="0">
                          <a:effectLst/>
                          <a:latin typeface="+mn-lt"/>
                          <a:ea typeface="Times New Roman"/>
                        </a:rPr>
                        <a:t>.</a:t>
                      </a:r>
                    </a:p>
                    <a:p>
                      <a:pPr marL="0" marR="0" indent="0" algn="l" defTabSz="342900" rtl="0" eaLnBrk="1" fontAlgn="auto" latinLnBrk="0" hangingPunct="1">
                        <a:lnSpc>
                          <a:spcPct val="100000"/>
                        </a:lnSpc>
                        <a:spcBef>
                          <a:spcPts val="0"/>
                        </a:spcBef>
                        <a:spcAft>
                          <a:spcPts val="0"/>
                        </a:spcAft>
                        <a:buClrTx/>
                        <a:buSzTx/>
                        <a:buFontTx/>
                        <a:buNone/>
                        <a:tabLst/>
                        <a:defRPr/>
                      </a:pPr>
                      <a:r>
                        <a:rPr lang="ru-RU" sz="950" noProof="0" dirty="0" err="1">
                          <a:effectLst/>
                          <a:latin typeface="+mn-lt"/>
                          <a:ea typeface="Times New Roman"/>
                        </a:rPr>
                        <a:t>Ржевська</a:t>
                      </a:r>
                      <a:r>
                        <a:rPr lang="ru-RU" sz="950" noProof="0" dirty="0">
                          <a:effectLst/>
                          <a:latin typeface="+mn-lt"/>
                          <a:ea typeface="Times New Roman"/>
                        </a:rPr>
                        <a:t> </a:t>
                      </a:r>
                      <a:r>
                        <a:rPr lang="ru-RU" sz="950" noProof="0" dirty="0" err="1">
                          <a:effectLst/>
                          <a:latin typeface="+mn-lt"/>
                          <a:ea typeface="Times New Roman"/>
                        </a:rPr>
                        <a:t>Дарія</a:t>
                      </a:r>
                      <a:r>
                        <a:rPr lang="ru-RU" sz="950" noProof="0" dirty="0">
                          <a:effectLst/>
                          <a:latin typeface="+mn-lt"/>
                          <a:ea typeface="Times New Roman"/>
                        </a:rPr>
                        <a:t> </a:t>
                      </a:r>
                      <a:r>
                        <a:rPr lang="ru-RU" sz="950" noProof="0" dirty="0" err="1">
                          <a:effectLst/>
                          <a:latin typeface="+mn-lt"/>
                          <a:ea typeface="Times New Roman"/>
                        </a:rPr>
                        <a:t>Олександрівна</a:t>
                      </a:r>
                      <a:r>
                        <a:rPr lang="ru-RU" sz="950" noProof="0" dirty="0">
                          <a:effectLst/>
                          <a:latin typeface="+mn-lt"/>
                          <a:ea typeface="Times New Roman"/>
                        </a:rPr>
                        <a:t> — </a:t>
                      </a:r>
                      <a:r>
                        <a:rPr lang="ru-RU" sz="950" noProof="0" dirty="0" err="1">
                          <a:effectLst/>
                          <a:latin typeface="+mn-lt"/>
                          <a:ea typeface="Times New Roman"/>
                        </a:rPr>
                        <a:t>викладачка</a:t>
                      </a:r>
                      <a:r>
                        <a:rPr lang="ru-RU" sz="950" noProof="0" dirty="0">
                          <a:effectLst/>
                          <a:latin typeface="+mn-lt"/>
                          <a:ea typeface="Times New Roman"/>
                        </a:rPr>
                        <a:t> з </a:t>
                      </a:r>
                      <a:r>
                        <a:rPr lang="ru-RU" sz="950" noProof="0" dirty="0" err="1">
                          <a:effectLst/>
                          <a:latin typeface="+mn-lt"/>
                          <a:ea typeface="Times New Roman"/>
                        </a:rPr>
                        <a:t>іноземних</a:t>
                      </a:r>
                      <a:r>
                        <a:rPr lang="ru-RU" sz="950" noProof="0" dirty="0">
                          <a:effectLst/>
                          <a:latin typeface="+mn-lt"/>
                          <a:ea typeface="Times New Roman"/>
                        </a:rPr>
                        <a:t> </a:t>
                      </a:r>
                      <a:r>
                        <a:rPr lang="ru-RU" sz="950" noProof="0" dirty="0" err="1">
                          <a:effectLst/>
                          <a:latin typeface="+mn-lt"/>
                          <a:ea typeface="Times New Roman"/>
                        </a:rPr>
                        <a:t>мов</a:t>
                      </a:r>
                      <a:r>
                        <a:rPr lang="ru-RU" sz="950" noProof="0" dirty="0">
                          <a:effectLst/>
                          <a:latin typeface="+mn-lt"/>
                          <a:ea typeface="Times New Roman"/>
                        </a:rPr>
                        <a:t>, яка </a:t>
                      </a:r>
                      <a:r>
                        <a:rPr lang="ru-RU" sz="950" noProof="0" dirty="0" err="1">
                          <a:effectLst/>
                          <a:latin typeface="+mn-lt"/>
                          <a:ea typeface="Times New Roman"/>
                        </a:rPr>
                        <a:t>продемонструвала</a:t>
                      </a:r>
                      <a:r>
                        <a:rPr lang="ru-RU" sz="950" noProof="0" dirty="0">
                          <a:effectLst/>
                          <a:latin typeface="+mn-lt"/>
                          <a:ea typeface="Times New Roman"/>
                        </a:rPr>
                        <a:t> </a:t>
                      </a:r>
                      <a:r>
                        <a:rPr lang="ru-RU" sz="950" noProof="0" dirty="0" err="1">
                          <a:effectLst/>
                          <a:latin typeface="+mn-lt"/>
                          <a:ea typeface="Times New Roman"/>
                        </a:rPr>
                        <a:t>винятковий</a:t>
                      </a:r>
                      <a:r>
                        <a:rPr lang="ru-RU" sz="950" noProof="0" dirty="0">
                          <a:effectLst/>
                          <a:latin typeface="+mn-lt"/>
                          <a:ea typeface="Times New Roman"/>
                        </a:rPr>
                        <a:t> </a:t>
                      </a:r>
                      <a:r>
                        <a:rPr lang="ru-RU" sz="950" noProof="0" dirty="0" err="1">
                          <a:effectLst/>
                          <a:latin typeface="+mn-lt"/>
                          <a:ea typeface="Times New Roman"/>
                        </a:rPr>
                        <a:t>рівень</a:t>
                      </a:r>
                      <a:r>
                        <a:rPr lang="ru-RU" sz="950" noProof="0" dirty="0">
                          <a:effectLst/>
                          <a:latin typeface="+mn-lt"/>
                          <a:ea typeface="Times New Roman"/>
                        </a:rPr>
                        <a:t> </a:t>
                      </a:r>
                      <a:r>
                        <a:rPr lang="ru-RU" sz="950" noProof="0" dirty="0" err="1">
                          <a:effectLst/>
                          <a:latin typeface="+mn-lt"/>
                          <a:ea typeface="Times New Roman"/>
                        </a:rPr>
                        <a:t>професіоналізму</a:t>
                      </a:r>
                      <a:r>
                        <a:rPr lang="ru-RU" sz="950" noProof="0" dirty="0">
                          <a:effectLst/>
                          <a:latin typeface="+mn-lt"/>
                          <a:ea typeface="Times New Roman"/>
                        </a:rPr>
                        <a:t>. </a:t>
                      </a:r>
                      <a:r>
                        <a:rPr lang="ru-RU" sz="950" noProof="0" dirty="0" err="1">
                          <a:effectLst/>
                          <a:latin typeface="+mn-lt"/>
                          <a:ea typeface="Times New Roman"/>
                        </a:rPr>
                        <a:t>Її</a:t>
                      </a:r>
                      <a:r>
                        <a:rPr lang="ru-RU" sz="950" noProof="0" dirty="0">
                          <a:effectLst/>
                          <a:latin typeface="+mn-lt"/>
                          <a:ea typeface="Times New Roman"/>
                        </a:rPr>
                        <a:t> </a:t>
                      </a:r>
                      <a:r>
                        <a:rPr lang="ru-RU" sz="950" noProof="0" dirty="0" err="1">
                          <a:effectLst/>
                          <a:latin typeface="+mn-lt"/>
                          <a:ea typeface="Times New Roman"/>
                        </a:rPr>
                        <a:t>заняття</a:t>
                      </a:r>
                      <a:r>
                        <a:rPr lang="ru-RU" sz="950" noProof="0" dirty="0">
                          <a:effectLst/>
                          <a:latin typeface="+mn-lt"/>
                          <a:ea typeface="Times New Roman"/>
                        </a:rPr>
                        <a:t> </a:t>
                      </a:r>
                      <a:r>
                        <a:rPr lang="ru-RU" sz="950" noProof="0" dirty="0" err="1">
                          <a:effectLst/>
                          <a:latin typeface="+mn-lt"/>
                          <a:ea typeface="Times New Roman"/>
                        </a:rPr>
                        <a:t>відзначалися</a:t>
                      </a:r>
                      <a:r>
                        <a:rPr lang="ru-RU" sz="950" noProof="0" dirty="0">
                          <a:effectLst/>
                          <a:latin typeface="+mn-lt"/>
                          <a:ea typeface="Times New Roman"/>
                        </a:rPr>
                        <a:t> </a:t>
                      </a:r>
                      <a:r>
                        <a:rPr lang="ru-RU" sz="950" noProof="0" dirty="0" err="1">
                          <a:effectLst/>
                          <a:latin typeface="+mn-lt"/>
                          <a:ea typeface="Times New Roman"/>
                        </a:rPr>
                        <a:t>високою</a:t>
                      </a:r>
                      <a:r>
                        <a:rPr lang="ru-RU" sz="950" noProof="0" dirty="0">
                          <a:effectLst/>
                          <a:latin typeface="+mn-lt"/>
                          <a:ea typeface="Times New Roman"/>
                        </a:rPr>
                        <a:t> </a:t>
                      </a:r>
                      <a:r>
                        <a:rPr lang="ru-RU" sz="950" noProof="0" dirty="0" err="1">
                          <a:effectLst/>
                          <a:latin typeface="+mn-lt"/>
                          <a:ea typeface="Times New Roman"/>
                        </a:rPr>
                        <a:t>інтерактивністю</a:t>
                      </a:r>
                      <a:r>
                        <a:rPr lang="ru-RU" sz="950" noProof="0" dirty="0">
                          <a:effectLst/>
                          <a:latin typeface="+mn-lt"/>
                          <a:ea typeface="Times New Roman"/>
                        </a:rPr>
                        <a:t>, </a:t>
                      </a:r>
                      <a:r>
                        <a:rPr lang="ru-RU" sz="950" noProof="0" dirty="0" err="1">
                          <a:effectLst/>
                          <a:latin typeface="+mn-lt"/>
                          <a:ea typeface="Times New Roman"/>
                        </a:rPr>
                        <a:t>якісними</a:t>
                      </a:r>
                      <a:r>
                        <a:rPr lang="ru-RU" sz="950" noProof="0" dirty="0">
                          <a:effectLst/>
                          <a:latin typeface="+mn-lt"/>
                          <a:ea typeface="Times New Roman"/>
                        </a:rPr>
                        <a:t> </a:t>
                      </a:r>
                      <a:r>
                        <a:rPr lang="ru-RU" sz="950" noProof="0" dirty="0" err="1">
                          <a:effectLst/>
                          <a:latin typeface="+mn-lt"/>
                          <a:ea typeface="Times New Roman"/>
                        </a:rPr>
                        <a:t>навчальними</a:t>
                      </a:r>
                      <a:r>
                        <a:rPr lang="ru-RU" sz="950" noProof="0" dirty="0">
                          <a:effectLst/>
                          <a:latin typeface="+mn-lt"/>
                          <a:ea typeface="Times New Roman"/>
                        </a:rPr>
                        <a:t> </a:t>
                      </a:r>
                      <a:r>
                        <a:rPr lang="ru-RU" sz="950" noProof="0" dirty="0" err="1">
                          <a:effectLst/>
                          <a:latin typeface="+mn-lt"/>
                          <a:ea typeface="Times New Roman"/>
                        </a:rPr>
                        <a:t>матеріалами</a:t>
                      </a:r>
                      <a:r>
                        <a:rPr lang="ru-RU" sz="950" noProof="0" dirty="0">
                          <a:effectLst/>
                          <a:latin typeface="+mn-lt"/>
                          <a:ea typeface="Times New Roman"/>
                        </a:rPr>
                        <a:t> та </a:t>
                      </a:r>
                      <a:r>
                        <a:rPr lang="ru-RU" sz="950" noProof="0" dirty="0" err="1">
                          <a:effectLst/>
                          <a:latin typeface="+mn-lt"/>
                          <a:ea typeface="Times New Roman"/>
                        </a:rPr>
                        <a:t>ідеальною</a:t>
                      </a:r>
                      <a:r>
                        <a:rPr lang="ru-RU" sz="950" noProof="0" dirty="0">
                          <a:effectLst/>
                          <a:latin typeface="+mn-lt"/>
                          <a:ea typeface="Times New Roman"/>
                        </a:rPr>
                        <a:t> структурою </a:t>
                      </a:r>
                      <a:r>
                        <a:rPr lang="ru-RU" sz="950" noProof="0" dirty="0" err="1">
                          <a:effectLst/>
                          <a:latin typeface="+mn-lt"/>
                          <a:ea typeface="Times New Roman"/>
                        </a:rPr>
                        <a:t>викладу</a:t>
                      </a:r>
                      <a:r>
                        <a:rPr lang="ru-RU" sz="950" noProof="0" dirty="0">
                          <a:effectLst/>
                          <a:latin typeface="+mn-lt"/>
                          <a:ea typeface="Times New Roman"/>
                        </a:rPr>
                        <a:t>. Вона </a:t>
                      </a:r>
                      <a:r>
                        <a:rPr lang="ru-RU" sz="950" noProof="0" dirty="0" err="1">
                          <a:effectLst/>
                          <a:latin typeface="+mn-lt"/>
                          <a:ea typeface="Times New Roman"/>
                        </a:rPr>
                        <a:t>створювала</a:t>
                      </a:r>
                      <a:r>
                        <a:rPr lang="ru-RU" sz="950" noProof="0" dirty="0">
                          <a:effectLst/>
                          <a:latin typeface="+mn-lt"/>
                          <a:ea typeface="Times New Roman"/>
                        </a:rPr>
                        <a:t> </a:t>
                      </a:r>
                      <a:r>
                        <a:rPr lang="ru-RU" sz="950" noProof="0" dirty="0" err="1">
                          <a:effectLst/>
                          <a:latin typeface="+mn-lt"/>
                          <a:ea typeface="Times New Roman"/>
                        </a:rPr>
                        <a:t>сприятливу</a:t>
                      </a:r>
                      <a:r>
                        <a:rPr lang="ru-RU" sz="950" noProof="0" dirty="0">
                          <a:effectLst/>
                          <a:latin typeface="+mn-lt"/>
                          <a:ea typeface="Times New Roman"/>
                        </a:rPr>
                        <a:t> атмосферу для </a:t>
                      </a:r>
                      <a:r>
                        <a:rPr lang="ru-RU" sz="950" noProof="0" dirty="0" err="1">
                          <a:effectLst/>
                          <a:latin typeface="+mn-lt"/>
                          <a:ea typeface="Times New Roman"/>
                        </a:rPr>
                        <a:t>занурення</a:t>
                      </a:r>
                      <a:r>
                        <a:rPr lang="ru-RU" sz="950" noProof="0" dirty="0">
                          <a:effectLst/>
                          <a:latin typeface="+mn-lt"/>
                          <a:ea typeface="Times New Roman"/>
                        </a:rPr>
                        <a:t> в </a:t>
                      </a:r>
                      <a:r>
                        <a:rPr lang="ru-RU" sz="950" noProof="0" dirty="0" err="1">
                          <a:effectLst/>
                          <a:latin typeface="+mn-lt"/>
                          <a:ea typeface="Times New Roman"/>
                        </a:rPr>
                        <a:t>мову</a:t>
                      </a:r>
                      <a:r>
                        <a:rPr lang="ru-RU" sz="950" noProof="0" dirty="0">
                          <a:effectLst/>
                          <a:latin typeface="+mn-lt"/>
                          <a:ea typeface="Times New Roman"/>
                        </a:rPr>
                        <a:t>, </a:t>
                      </a:r>
                      <a:r>
                        <a:rPr lang="ru-RU" sz="950" noProof="0" dirty="0" err="1">
                          <a:effectLst/>
                          <a:latin typeface="+mn-lt"/>
                          <a:ea typeface="Times New Roman"/>
                        </a:rPr>
                        <a:t>що</a:t>
                      </a:r>
                      <a:r>
                        <a:rPr lang="ru-RU" sz="950" noProof="0" dirty="0">
                          <a:effectLst/>
                          <a:latin typeface="+mn-lt"/>
                          <a:ea typeface="Times New Roman"/>
                        </a:rPr>
                        <a:t> </a:t>
                      </a:r>
                      <a:r>
                        <a:rPr lang="ru-RU" sz="950" noProof="0" dirty="0" err="1">
                          <a:effectLst/>
                          <a:latin typeface="+mn-lt"/>
                          <a:ea typeface="Times New Roman"/>
                        </a:rPr>
                        <a:t>суттєво</a:t>
                      </a:r>
                      <a:r>
                        <a:rPr lang="ru-RU" sz="950" noProof="0" dirty="0">
                          <a:effectLst/>
                          <a:latin typeface="+mn-lt"/>
                          <a:ea typeface="Times New Roman"/>
                        </a:rPr>
                        <a:t> </a:t>
                      </a:r>
                      <a:r>
                        <a:rPr lang="ru-RU" sz="950" noProof="0" dirty="0" err="1">
                          <a:effectLst/>
                          <a:latin typeface="+mn-lt"/>
                          <a:ea typeface="Times New Roman"/>
                        </a:rPr>
                        <a:t>вплинуло</a:t>
                      </a:r>
                      <a:r>
                        <a:rPr lang="ru-RU" sz="950" noProof="0" dirty="0">
                          <a:effectLst/>
                          <a:latin typeface="+mn-lt"/>
                          <a:ea typeface="Times New Roman"/>
                        </a:rPr>
                        <a:t> на </a:t>
                      </a:r>
                      <a:r>
                        <a:rPr lang="ru-RU" sz="950" noProof="0" dirty="0" err="1">
                          <a:effectLst/>
                          <a:latin typeface="+mn-lt"/>
                          <a:ea typeface="Times New Roman"/>
                        </a:rPr>
                        <a:t>мій</a:t>
                      </a:r>
                      <a:r>
                        <a:rPr lang="ru-RU" sz="950" noProof="0" dirty="0">
                          <a:effectLst/>
                          <a:latin typeface="+mn-lt"/>
                          <a:ea typeface="Times New Roman"/>
                        </a:rPr>
                        <a:t> </a:t>
                      </a:r>
                      <a:r>
                        <a:rPr lang="ru-RU" sz="950" noProof="0" dirty="0" err="1">
                          <a:effectLst/>
                          <a:latin typeface="+mn-lt"/>
                          <a:ea typeface="Times New Roman"/>
                        </a:rPr>
                        <a:t>рівень</a:t>
                      </a:r>
                      <a:r>
                        <a:rPr lang="ru-RU" sz="950" noProof="0" dirty="0">
                          <a:effectLst/>
                          <a:latin typeface="+mn-lt"/>
                          <a:ea typeface="Times New Roman"/>
                        </a:rPr>
                        <a:t> </a:t>
                      </a:r>
                      <a:r>
                        <a:rPr lang="ru-RU" sz="950" noProof="0" dirty="0" err="1">
                          <a:effectLst/>
                          <a:latin typeface="+mn-lt"/>
                          <a:ea typeface="Times New Roman"/>
                        </a:rPr>
                        <a:t>володіння</a:t>
                      </a:r>
                      <a:r>
                        <a:rPr lang="ru-RU" sz="950" noProof="0" dirty="0">
                          <a:effectLst/>
                          <a:latin typeface="+mn-lt"/>
                          <a:ea typeface="Times New Roman"/>
                        </a:rPr>
                        <a:t> </a:t>
                      </a:r>
                      <a:r>
                        <a:rPr lang="ru-RU" sz="950" noProof="0" dirty="0" err="1">
                          <a:effectLst/>
                          <a:latin typeface="+mn-lt"/>
                          <a:ea typeface="Times New Roman"/>
                        </a:rPr>
                        <a:t>іноземною</a:t>
                      </a:r>
                      <a:r>
                        <a:rPr lang="ru-RU" sz="950" noProof="0" dirty="0">
                          <a:effectLst/>
                          <a:latin typeface="+mn-lt"/>
                          <a:ea typeface="Times New Roman"/>
                        </a:rPr>
                        <a:t> </a:t>
                      </a:r>
                      <a:r>
                        <a:rPr lang="ru-RU" sz="950" noProof="0" dirty="0" err="1">
                          <a:effectLst/>
                          <a:latin typeface="+mn-lt"/>
                          <a:ea typeface="Times New Roman"/>
                        </a:rPr>
                        <a:t>мовою</a:t>
                      </a:r>
                      <a:r>
                        <a:rPr lang="ru-RU" sz="950" noProof="0" dirty="0">
                          <a:effectLst/>
                          <a:latin typeface="+mn-lt"/>
                          <a:ea typeface="Times New Roman"/>
                        </a:rPr>
                        <a:t>.</a:t>
                      </a:r>
                    </a:p>
                    <a:p>
                      <a:pPr marL="0" marR="0" indent="0" algn="l" defTabSz="342900" rtl="0" eaLnBrk="1" fontAlgn="auto" latinLnBrk="0" hangingPunct="1">
                        <a:lnSpc>
                          <a:spcPct val="100000"/>
                        </a:lnSpc>
                        <a:spcBef>
                          <a:spcPts val="0"/>
                        </a:spcBef>
                        <a:spcAft>
                          <a:spcPts val="0"/>
                        </a:spcAft>
                        <a:buClrTx/>
                        <a:buSzTx/>
                        <a:buFontTx/>
                        <a:buNone/>
                        <a:tabLst/>
                        <a:defRPr/>
                      </a:pPr>
                      <a:r>
                        <a:rPr lang="ru-RU" sz="950" noProof="0" dirty="0" err="1">
                          <a:effectLst/>
                          <a:latin typeface="+mn-lt"/>
                          <a:ea typeface="Times New Roman"/>
                        </a:rPr>
                        <a:t>Чмельов</a:t>
                      </a:r>
                      <a:r>
                        <a:rPr lang="ru-RU" sz="950" noProof="0" dirty="0">
                          <a:effectLst/>
                          <a:latin typeface="+mn-lt"/>
                          <a:ea typeface="Times New Roman"/>
                        </a:rPr>
                        <a:t> </a:t>
                      </a:r>
                      <a:r>
                        <a:rPr lang="ru-RU" sz="950" noProof="0" dirty="0" err="1">
                          <a:effectLst/>
                          <a:latin typeface="+mn-lt"/>
                          <a:ea typeface="Times New Roman"/>
                        </a:rPr>
                        <a:t>Олександр</a:t>
                      </a:r>
                      <a:r>
                        <a:rPr lang="ru-RU" sz="950" noProof="0" dirty="0">
                          <a:effectLst/>
                          <a:latin typeface="+mn-lt"/>
                          <a:ea typeface="Times New Roman"/>
                        </a:rPr>
                        <a:t> — </a:t>
                      </a:r>
                      <a:r>
                        <a:rPr lang="ru-RU" sz="950" noProof="0" dirty="0" err="1">
                          <a:effectLst/>
                          <a:latin typeface="+mn-lt"/>
                          <a:ea typeface="Times New Roman"/>
                        </a:rPr>
                        <a:t>викладач</a:t>
                      </a:r>
                      <a:r>
                        <a:rPr lang="ru-RU" sz="950" noProof="0" dirty="0">
                          <a:effectLst/>
                          <a:latin typeface="+mn-lt"/>
                          <a:ea typeface="Times New Roman"/>
                        </a:rPr>
                        <a:t>, </a:t>
                      </a:r>
                      <a:r>
                        <a:rPr lang="ru-RU" sz="950" noProof="0" dirty="0" err="1">
                          <a:effectLst/>
                          <a:latin typeface="+mn-lt"/>
                          <a:ea typeface="Times New Roman"/>
                        </a:rPr>
                        <a:t>який</a:t>
                      </a:r>
                      <a:r>
                        <a:rPr lang="ru-RU" sz="950" noProof="0" dirty="0">
                          <a:effectLst/>
                          <a:latin typeface="+mn-lt"/>
                          <a:ea typeface="Times New Roman"/>
                        </a:rPr>
                        <a:t> </a:t>
                      </a:r>
                      <a:r>
                        <a:rPr lang="ru-RU" sz="950" noProof="0" dirty="0" err="1">
                          <a:effectLst/>
                          <a:latin typeface="+mn-lt"/>
                          <a:ea typeface="Times New Roman"/>
                        </a:rPr>
                        <a:t>акцентував</a:t>
                      </a:r>
                      <a:r>
                        <a:rPr lang="ru-RU" sz="950" noProof="0" dirty="0">
                          <a:effectLst/>
                          <a:latin typeface="+mn-lt"/>
                          <a:ea typeface="Times New Roman"/>
                        </a:rPr>
                        <a:t> </a:t>
                      </a:r>
                      <a:r>
                        <a:rPr lang="ru-RU" sz="950" noProof="0" dirty="0" err="1">
                          <a:effectLst/>
                          <a:latin typeface="+mn-lt"/>
                          <a:ea typeface="Times New Roman"/>
                        </a:rPr>
                        <a:t>увагу</a:t>
                      </a:r>
                      <a:r>
                        <a:rPr lang="ru-RU" sz="950" noProof="0" dirty="0">
                          <a:effectLst/>
                          <a:latin typeface="+mn-lt"/>
                          <a:ea typeface="Times New Roman"/>
                        </a:rPr>
                        <a:t> на </a:t>
                      </a:r>
                      <a:r>
                        <a:rPr lang="ru-RU" sz="950" noProof="0" dirty="0" err="1">
                          <a:effectLst/>
                          <a:latin typeface="+mn-lt"/>
                          <a:ea typeface="Times New Roman"/>
                        </a:rPr>
                        <a:t>практичних</a:t>
                      </a:r>
                      <a:r>
                        <a:rPr lang="ru-RU" sz="950" noProof="0" dirty="0">
                          <a:effectLst/>
                          <a:latin typeface="+mn-lt"/>
                          <a:ea typeface="Times New Roman"/>
                        </a:rPr>
                        <a:t> аспектах </a:t>
                      </a:r>
                      <a:r>
                        <a:rPr lang="ru-RU" sz="950" noProof="0" dirty="0" err="1">
                          <a:effectLst/>
                          <a:latin typeface="+mn-lt"/>
                          <a:ea typeface="Times New Roman"/>
                        </a:rPr>
                        <a:t>наукової</a:t>
                      </a:r>
                      <a:r>
                        <a:rPr lang="ru-RU" sz="950" noProof="0" dirty="0">
                          <a:effectLst/>
                          <a:latin typeface="+mn-lt"/>
                          <a:ea typeface="Times New Roman"/>
                        </a:rPr>
                        <a:t> </a:t>
                      </a:r>
                      <a:r>
                        <a:rPr lang="ru-RU" sz="950" noProof="0" dirty="0" err="1">
                          <a:effectLst/>
                          <a:latin typeface="+mn-lt"/>
                          <a:ea typeface="Times New Roman"/>
                        </a:rPr>
                        <a:t>діяльності</a:t>
                      </a:r>
                      <a:r>
                        <a:rPr lang="ru-RU" sz="950" noProof="0" dirty="0">
                          <a:effectLst/>
                          <a:latin typeface="+mn-lt"/>
                          <a:ea typeface="Times New Roman"/>
                        </a:rPr>
                        <a:t>. </a:t>
                      </a:r>
                      <a:r>
                        <a:rPr lang="ru-RU" sz="950" noProof="0" dirty="0" err="1">
                          <a:effectLst/>
                          <a:latin typeface="+mn-lt"/>
                          <a:ea typeface="Times New Roman"/>
                        </a:rPr>
                        <a:t>Отримані</a:t>
                      </a:r>
                      <a:r>
                        <a:rPr lang="ru-RU" sz="950" noProof="0" dirty="0">
                          <a:effectLst/>
                          <a:latin typeface="+mn-lt"/>
                          <a:ea typeface="Times New Roman"/>
                        </a:rPr>
                        <a:t> на </a:t>
                      </a:r>
                      <a:r>
                        <a:rPr lang="ru-RU" sz="950" noProof="0" dirty="0" err="1">
                          <a:effectLst/>
                          <a:latin typeface="+mn-lt"/>
                          <a:ea typeface="Times New Roman"/>
                        </a:rPr>
                        <a:t>його</a:t>
                      </a:r>
                      <a:r>
                        <a:rPr lang="ru-RU" sz="950" noProof="0" dirty="0">
                          <a:effectLst/>
                          <a:latin typeface="+mn-lt"/>
                          <a:ea typeface="Times New Roman"/>
                        </a:rPr>
                        <a:t> </a:t>
                      </a:r>
                      <a:r>
                        <a:rPr lang="ru-RU" sz="950" noProof="0" dirty="0" err="1">
                          <a:effectLst/>
                          <a:latin typeface="+mn-lt"/>
                          <a:ea typeface="Times New Roman"/>
                        </a:rPr>
                        <a:t>заняттях</a:t>
                      </a:r>
                      <a:r>
                        <a:rPr lang="ru-RU" sz="950" noProof="0" dirty="0">
                          <a:effectLst/>
                          <a:latin typeface="+mn-lt"/>
                          <a:ea typeface="Times New Roman"/>
                        </a:rPr>
                        <a:t> </a:t>
                      </a:r>
                      <a:r>
                        <a:rPr lang="ru-RU" sz="950" noProof="0" dirty="0" err="1">
                          <a:effectLst/>
                          <a:latin typeface="+mn-lt"/>
                          <a:ea typeface="Times New Roman"/>
                        </a:rPr>
                        <a:t>навички</a:t>
                      </a:r>
                      <a:r>
                        <a:rPr lang="ru-RU" sz="950" noProof="0" dirty="0">
                          <a:effectLst/>
                          <a:latin typeface="+mn-lt"/>
                          <a:ea typeface="Times New Roman"/>
                        </a:rPr>
                        <a:t> я активно </a:t>
                      </a:r>
                      <a:r>
                        <a:rPr lang="ru-RU" sz="950" noProof="0" dirty="0" err="1">
                          <a:effectLst/>
                          <a:latin typeface="+mn-lt"/>
                          <a:ea typeface="Times New Roman"/>
                        </a:rPr>
                        <a:t>використовую</a:t>
                      </a:r>
                      <a:r>
                        <a:rPr lang="ru-RU" sz="950" noProof="0" dirty="0">
                          <a:effectLst/>
                          <a:latin typeface="+mn-lt"/>
                          <a:ea typeface="Times New Roman"/>
                        </a:rPr>
                        <a:t> у </a:t>
                      </a:r>
                      <a:r>
                        <a:rPr lang="ru-RU" sz="950" noProof="0" dirty="0" err="1">
                          <a:effectLst/>
                          <a:latin typeface="+mn-lt"/>
                          <a:ea typeface="Times New Roman"/>
                        </a:rPr>
                        <a:t>підготовці</a:t>
                      </a:r>
                      <a:r>
                        <a:rPr lang="ru-RU" sz="950" noProof="0" dirty="0">
                          <a:effectLst/>
                          <a:latin typeface="+mn-lt"/>
                          <a:ea typeface="Times New Roman"/>
                        </a:rPr>
                        <a:t> </a:t>
                      </a:r>
                      <a:r>
                        <a:rPr lang="ru-RU" sz="950" noProof="0" dirty="0" err="1">
                          <a:effectLst/>
                          <a:latin typeface="+mn-lt"/>
                          <a:ea typeface="Times New Roman"/>
                        </a:rPr>
                        <a:t>наукових</a:t>
                      </a:r>
                      <a:r>
                        <a:rPr lang="ru-RU" sz="950" noProof="0" dirty="0">
                          <a:effectLst/>
                          <a:latin typeface="+mn-lt"/>
                          <a:ea typeface="Times New Roman"/>
                        </a:rPr>
                        <a:t> </a:t>
                      </a:r>
                      <a:r>
                        <a:rPr lang="ru-RU" sz="950" noProof="0" dirty="0" err="1">
                          <a:effectLst/>
                          <a:latin typeface="+mn-lt"/>
                          <a:ea typeface="Times New Roman"/>
                        </a:rPr>
                        <a:t>робіт</a:t>
                      </a:r>
                      <a:r>
                        <a:rPr lang="ru-RU" sz="950" noProof="0" dirty="0">
                          <a:effectLst/>
                          <a:latin typeface="+mn-lt"/>
                          <a:ea typeface="Times New Roman"/>
                        </a:rPr>
                        <a:t>, </a:t>
                      </a:r>
                      <a:r>
                        <a:rPr lang="ru-RU" sz="950" noProof="0" dirty="0" err="1">
                          <a:effectLst/>
                          <a:latin typeface="+mn-lt"/>
                          <a:ea typeface="Times New Roman"/>
                        </a:rPr>
                        <a:t>що</a:t>
                      </a:r>
                      <a:r>
                        <a:rPr lang="ru-RU" sz="950" noProof="0" dirty="0">
                          <a:effectLst/>
                          <a:latin typeface="+mn-lt"/>
                          <a:ea typeface="Times New Roman"/>
                        </a:rPr>
                        <a:t> </a:t>
                      </a:r>
                      <a:r>
                        <a:rPr lang="ru-RU" sz="950" noProof="0" dirty="0" err="1">
                          <a:effectLst/>
                          <a:latin typeface="+mn-lt"/>
                          <a:ea typeface="Times New Roman"/>
                        </a:rPr>
                        <a:t>підтверджує</a:t>
                      </a:r>
                      <a:r>
                        <a:rPr lang="ru-RU" sz="950" noProof="0" dirty="0">
                          <a:effectLst/>
                          <a:latin typeface="+mn-lt"/>
                          <a:ea typeface="Times New Roman"/>
                        </a:rPr>
                        <a:t> </a:t>
                      </a:r>
                      <a:r>
                        <a:rPr lang="ru-RU" sz="950" noProof="0" dirty="0" err="1">
                          <a:effectLst/>
                          <a:latin typeface="+mn-lt"/>
                          <a:ea typeface="Times New Roman"/>
                        </a:rPr>
                        <a:t>ефективність</a:t>
                      </a:r>
                      <a:r>
                        <a:rPr lang="ru-RU" sz="950" noProof="0" dirty="0">
                          <a:effectLst/>
                          <a:latin typeface="+mn-lt"/>
                          <a:ea typeface="Times New Roman"/>
                        </a:rPr>
                        <a:t> </a:t>
                      </a:r>
                      <a:r>
                        <a:rPr lang="ru-RU" sz="950" noProof="0" dirty="0" err="1">
                          <a:effectLst/>
                          <a:latin typeface="+mn-lt"/>
                          <a:ea typeface="Times New Roman"/>
                        </a:rPr>
                        <a:t>його</a:t>
                      </a:r>
                      <a:r>
                        <a:rPr lang="ru-RU" sz="950" noProof="0" dirty="0">
                          <a:effectLst/>
                          <a:latin typeface="+mn-lt"/>
                          <a:ea typeface="Times New Roman"/>
                        </a:rPr>
                        <a:t> </a:t>
                      </a:r>
                      <a:r>
                        <a:rPr lang="ru-RU" sz="950" noProof="0" dirty="0" err="1">
                          <a:effectLst/>
                          <a:latin typeface="+mn-lt"/>
                          <a:ea typeface="Times New Roman"/>
                        </a:rPr>
                        <a:t>підходу</a:t>
                      </a:r>
                      <a:r>
                        <a:rPr lang="ru-RU" sz="950" noProof="0" dirty="0">
                          <a:effectLst/>
                          <a:latin typeface="+mn-lt"/>
                          <a:ea typeface="Times New Roman"/>
                        </a:rPr>
                        <a:t>.</a:t>
                      </a:r>
                    </a:p>
                    <a:p>
                      <a:pPr marL="0" marR="0" indent="0" algn="l" defTabSz="342900" rtl="0" eaLnBrk="1" fontAlgn="auto" latinLnBrk="0" hangingPunct="1">
                        <a:lnSpc>
                          <a:spcPct val="100000"/>
                        </a:lnSpc>
                        <a:spcBef>
                          <a:spcPts val="0"/>
                        </a:spcBef>
                        <a:spcAft>
                          <a:spcPts val="0"/>
                        </a:spcAft>
                        <a:buClrTx/>
                        <a:buSzTx/>
                        <a:buFontTx/>
                        <a:buNone/>
                        <a:tabLst/>
                        <a:defRPr/>
                      </a:pPr>
                      <a:r>
                        <a:rPr lang="ru-RU" sz="950" noProof="0" dirty="0" err="1">
                          <a:effectLst/>
                          <a:latin typeface="+mn-lt"/>
                          <a:ea typeface="Times New Roman"/>
                        </a:rPr>
                        <a:t>Сапсай</a:t>
                      </a:r>
                      <a:r>
                        <a:rPr lang="ru-RU" sz="950" noProof="0" dirty="0">
                          <a:effectLst/>
                          <a:latin typeface="+mn-lt"/>
                          <a:ea typeface="Times New Roman"/>
                        </a:rPr>
                        <a:t> Артем Петрович — лектор </a:t>
                      </a:r>
                      <a:r>
                        <a:rPr lang="ru-RU" sz="950" noProof="0" dirty="0" err="1">
                          <a:effectLst/>
                          <a:latin typeface="+mn-lt"/>
                          <a:ea typeface="Times New Roman"/>
                        </a:rPr>
                        <a:t>із</a:t>
                      </a:r>
                      <a:r>
                        <a:rPr lang="ru-RU" sz="950" noProof="0" dirty="0">
                          <a:effectLst/>
                          <a:latin typeface="+mn-lt"/>
                          <a:ea typeface="Times New Roman"/>
                        </a:rPr>
                        <a:t> </a:t>
                      </a:r>
                      <a:r>
                        <a:rPr lang="ru-RU" sz="950" noProof="0" dirty="0" err="1">
                          <a:effectLst/>
                          <a:latin typeface="+mn-lt"/>
                          <a:ea typeface="Times New Roman"/>
                        </a:rPr>
                        <a:t>глибокими</a:t>
                      </a:r>
                      <a:r>
                        <a:rPr lang="ru-RU" sz="950" noProof="0" dirty="0">
                          <a:effectLst/>
                          <a:latin typeface="+mn-lt"/>
                          <a:ea typeface="Times New Roman"/>
                        </a:rPr>
                        <a:t> </a:t>
                      </a:r>
                      <a:r>
                        <a:rPr lang="ru-RU" sz="950" noProof="0" dirty="0" err="1">
                          <a:effectLst/>
                          <a:latin typeface="+mn-lt"/>
                          <a:ea typeface="Times New Roman"/>
                        </a:rPr>
                        <a:t>знаннями</a:t>
                      </a:r>
                      <a:r>
                        <a:rPr lang="ru-RU" sz="950" noProof="0" dirty="0">
                          <a:effectLst/>
                          <a:latin typeface="+mn-lt"/>
                          <a:ea typeface="Times New Roman"/>
                        </a:rPr>
                        <a:t> у </a:t>
                      </a:r>
                      <a:r>
                        <a:rPr lang="ru-RU" sz="950" noProof="0" dirty="0" err="1">
                          <a:effectLst/>
                          <a:latin typeface="+mn-lt"/>
                          <a:ea typeface="Times New Roman"/>
                        </a:rPr>
                        <a:t>сфері</a:t>
                      </a:r>
                      <a:r>
                        <a:rPr lang="ru-RU" sz="950" noProof="0" dirty="0">
                          <a:effectLst/>
                          <a:latin typeface="+mn-lt"/>
                          <a:ea typeface="Times New Roman"/>
                        </a:rPr>
                        <a:t> </a:t>
                      </a:r>
                      <a:r>
                        <a:rPr lang="ru-RU" sz="950" noProof="0" dirty="0" err="1">
                          <a:effectLst/>
                          <a:latin typeface="+mn-lt"/>
                          <a:ea typeface="Times New Roman"/>
                        </a:rPr>
                        <a:t>міжнародних</a:t>
                      </a:r>
                      <a:r>
                        <a:rPr lang="ru-RU" sz="950" noProof="0" dirty="0">
                          <a:effectLst/>
                          <a:latin typeface="+mn-lt"/>
                          <a:ea typeface="Times New Roman"/>
                        </a:rPr>
                        <a:t> </a:t>
                      </a:r>
                      <a:r>
                        <a:rPr lang="ru-RU" sz="950" noProof="0" dirty="0" err="1">
                          <a:effectLst/>
                          <a:latin typeface="+mn-lt"/>
                          <a:ea typeface="Times New Roman"/>
                        </a:rPr>
                        <a:t>відносин</a:t>
                      </a:r>
                      <a:r>
                        <a:rPr lang="ru-RU" sz="950" noProof="0" dirty="0">
                          <a:effectLst/>
                          <a:latin typeface="+mn-lt"/>
                          <a:ea typeface="Times New Roman"/>
                        </a:rPr>
                        <a:t>. </a:t>
                      </a:r>
                      <a:r>
                        <a:rPr lang="ru-RU" sz="950" noProof="0" dirty="0" err="1">
                          <a:effectLst/>
                          <a:latin typeface="+mn-lt"/>
                          <a:ea typeface="Times New Roman"/>
                        </a:rPr>
                        <a:t>Його</a:t>
                      </a:r>
                      <a:r>
                        <a:rPr lang="ru-RU" sz="950" noProof="0" dirty="0">
                          <a:effectLst/>
                          <a:latin typeface="+mn-lt"/>
                          <a:ea typeface="Times New Roman"/>
                        </a:rPr>
                        <a:t> </a:t>
                      </a:r>
                      <a:r>
                        <a:rPr lang="ru-RU" sz="950" noProof="0" dirty="0" err="1">
                          <a:effectLst/>
                          <a:latin typeface="+mn-lt"/>
                          <a:ea typeface="Times New Roman"/>
                        </a:rPr>
                        <a:t>лекції</a:t>
                      </a:r>
                      <a:r>
                        <a:rPr lang="ru-RU" sz="950" noProof="0" dirty="0">
                          <a:effectLst/>
                          <a:latin typeface="+mn-lt"/>
                          <a:ea typeface="Times New Roman"/>
                        </a:rPr>
                        <a:t> </a:t>
                      </a:r>
                      <a:r>
                        <a:rPr lang="ru-RU" sz="950" noProof="0" dirty="0" err="1">
                          <a:effectLst/>
                          <a:latin typeface="+mn-lt"/>
                          <a:ea typeface="Times New Roman"/>
                        </a:rPr>
                        <a:t>були</a:t>
                      </a:r>
                      <a:r>
                        <a:rPr lang="ru-RU" sz="950" noProof="0" dirty="0">
                          <a:effectLst/>
                          <a:latin typeface="+mn-lt"/>
                          <a:ea typeface="Times New Roman"/>
                        </a:rPr>
                        <a:t> </a:t>
                      </a:r>
                      <a:r>
                        <a:rPr lang="ru-RU" sz="950" noProof="0" dirty="0" err="1">
                          <a:effectLst/>
                          <a:latin typeface="+mn-lt"/>
                          <a:ea typeface="Times New Roman"/>
                        </a:rPr>
                        <a:t>змістовними</a:t>
                      </a:r>
                      <a:r>
                        <a:rPr lang="ru-RU" sz="950" noProof="0" dirty="0">
                          <a:effectLst/>
                          <a:latin typeface="+mn-lt"/>
                          <a:ea typeface="Times New Roman"/>
                        </a:rPr>
                        <a:t>, </a:t>
                      </a:r>
                      <a:r>
                        <a:rPr lang="ru-RU" sz="950" noProof="0" dirty="0" err="1">
                          <a:effectLst/>
                          <a:latin typeface="+mn-lt"/>
                          <a:ea typeface="Times New Roman"/>
                        </a:rPr>
                        <a:t>логічно</a:t>
                      </a:r>
                      <a:r>
                        <a:rPr lang="ru-RU" sz="950" noProof="0" dirty="0">
                          <a:effectLst/>
                          <a:latin typeface="+mn-lt"/>
                          <a:ea typeface="Times New Roman"/>
                        </a:rPr>
                        <a:t> </a:t>
                      </a:r>
                      <a:r>
                        <a:rPr lang="ru-RU" sz="950" noProof="0" dirty="0" err="1">
                          <a:effectLst/>
                          <a:latin typeface="+mn-lt"/>
                          <a:ea typeface="Times New Roman"/>
                        </a:rPr>
                        <a:t>структурованими</a:t>
                      </a:r>
                      <a:r>
                        <a:rPr lang="ru-RU" sz="950" noProof="0" dirty="0">
                          <a:effectLst/>
                          <a:latin typeface="+mn-lt"/>
                          <a:ea typeface="Times New Roman"/>
                        </a:rPr>
                        <a:t> та </a:t>
                      </a:r>
                      <a:r>
                        <a:rPr lang="ru-RU" sz="950" noProof="0" dirty="0" err="1">
                          <a:effectLst/>
                          <a:latin typeface="+mn-lt"/>
                          <a:ea typeface="Times New Roman"/>
                        </a:rPr>
                        <a:t>завжди</a:t>
                      </a:r>
                      <a:r>
                        <a:rPr lang="ru-RU" sz="950" noProof="0" dirty="0">
                          <a:effectLst/>
                          <a:latin typeface="+mn-lt"/>
                          <a:ea typeface="Times New Roman"/>
                        </a:rPr>
                        <a:t> </a:t>
                      </a:r>
                      <a:r>
                        <a:rPr lang="ru-RU" sz="950" noProof="0" dirty="0" err="1">
                          <a:effectLst/>
                          <a:latin typeface="+mn-lt"/>
                          <a:ea typeface="Times New Roman"/>
                        </a:rPr>
                        <a:t>підкріпленими</a:t>
                      </a:r>
                      <a:r>
                        <a:rPr lang="ru-RU" sz="950" noProof="0" dirty="0">
                          <a:effectLst/>
                          <a:latin typeface="+mn-lt"/>
                          <a:ea typeface="Times New Roman"/>
                        </a:rPr>
                        <a:t> </a:t>
                      </a:r>
                      <a:r>
                        <a:rPr lang="ru-RU" sz="950" noProof="0" dirty="0" err="1">
                          <a:effectLst/>
                          <a:latin typeface="+mn-lt"/>
                          <a:ea typeface="Times New Roman"/>
                        </a:rPr>
                        <a:t>сучасними</a:t>
                      </a:r>
                      <a:r>
                        <a:rPr lang="ru-RU" sz="950" noProof="0" dirty="0">
                          <a:effectLst/>
                          <a:latin typeface="+mn-lt"/>
                          <a:ea typeface="Times New Roman"/>
                        </a:rPr>
                        <a:t> прикладами й </a:t>
                      </a:r>
                      <a:r>
                        <a:rPr lang="ru-RU" sz="950" noProof="0" dirty="0" err="1">
                          <a:effectLst/>
                          <a:latin typeface="+mn-lt"/>
                          <a:ea typeface="Times New Roman"/>
                        </a:rPr>
                        <a:t>аналітичними</a:t>
                      </a:r>
                      <a:r>
                        <a:rPr lang="ru-RU" sz="950" noProof="0" dirty="0">
                          <a:effectLst/>
                          <a:latin typeface="+mn-lt"/>
                          <a:ea typeface="Times New Roman"/>
                        </a:rPr>
                        <a:t> </a:t>
                      </a:r>
                      <a:r>
                        <a:rPr lang="ru-RU" sz="950" noProof="0" dirty="0" err="1">
                          <a:effectLst/>
                          <a:latin typeface="+mn-lt"/>
                          <a:ea typeface="Times New Roman"/>
                        </a:rPr>
                        <a:t>висновками</a:t>
                      </a:r>
                      <a:r>
                        <a:rPr lang="ru-RU" sz="950" noProof="0" dirty="0">
                          <a:effectLst/>
                          <a:latin typeface="+mn-lt"/>
                          <a:ea typeface="Times New Roman"/>
                        </a:rPr>
                        <a:t>, </a:t>
                      </a:r>
                      <a:r>
                        <a:rPr lang="ru-RU" sz="950" noProof="0" dirty="0" err="1">
                          <a:effectLst/>
                          <a:latin typeface="+mn-lt"/>
                          <a:ea typeface="Times New Roman"/>
                        </a:rPr>
                        <a:t>що</a:t>
                      </a:r>
                      <a:r>
                        <a:rPr lang="ru-RU" sz="950" noProof="0" dirty="0">
                          <a:effectLst/>
                          <a:latin typeface="+mn-lt"/>
                          <a:ea typeface="Times New Roman"/>
                        </a:rPr>
                        <a:t> дозволяло </a:t>
                      </a:r>
                      <a:r>
                        <a:rPr lang="ru-RU" sz="950" noProof="0" dirty="0" err="1">
                          <a:effectLst/>
                          <a:latin typeface="+mn-lt"/>
                          <a:ea typeface="Times New Roman"/>
                        </a:rPr>
                        <a:t>краще</a:t>
                      </a:r>
                      <a:r>
                        <a:rPr lang="ru-RU" sz="950" noProof="0" dirty="0">
                          <a:effectLst/>
                          <a:latin typeface="+mn-lt"/>
                          <a:ea typeface="Times New Roman"/>
                        </a:rPr>
                        <a:t> </a:t>
                      </a:r>
                      <a:r>
                        <a:rPr lang="ru-RU" sz="950" noProof="0" dirty="0" err="1">
                          <a:effectLst/>
                          <a:latin typeface="+mn-lt"/>
                          <a:ea typeface="Times New Roman"/>
                        </a:rPr>
                        <a:t>розуміти</a:t>
                      </a:r>
                      <a:r>
                        <a:rPr lang="ru-RU" sz="950" noProof="0" dirty="0">
                          <a:effectLst/>
                          <a:latin typeface="+mn-lt"/>
                          <a:ea typeface="Times New Roman"/>
                        </a:rPr>
                        <a:t> </a:t>
                      </a:r>
                      <a:r>
                        <a:rPr lang="ru-RU" sz="950" noProof="0" dirty="0" err="1">
                          <a:effectLst/>
                          <a:latin typeface="+mn-lt"/>
                          <a:ea typeface="Times New Roman"/>
                        </a:rPr>
                        <a:t>складні</a:t>
                      </a:r>
                      <a:r>
                        <a:rPr lang="ru-RU" sz="950" noProof="0" dirty="0">
                          <a:effectLst/>
                          <a:latin typeface="+mn-lt"/>
                          <a:ea typeface="Times New Roman"/>
                        </a:rPr>
                        <a:t> </a:t>
                      </a:r>
                      <a:r>
                        <a:rPr lang="ru-RU" sz="950" noProof="0" dirty="0" err="1">
                          <a:effectLst/>
                          <a:latin typeface="+mn-lt"/>
                          <a:ea typeface="Times New Roman"/>
                        </a:rPr>
                        <a:t>геополітичні</a:t>
                      </a:r>
                      <a:r>
                        <a:rPr lang="ru-RU" sz="950" noProof="0" dirty="0">
                          <a:effectLst/>
                          <a:latin typeface="+mn-lt"/>
                          <a:ea typeface="Times New Roman"/>
                        </a:rPr>
                        <a:t> </a:t>
                      </a:r>
                      <a:r>
                        <a:rPr lang="ru-RU" sz="950" noProof="0" dirty="0" err="1">
                          <a:effectLst/>
                          <a:latin typeface="+mn-lt"/>
                          <a:ea typeface="Times New Roman"/>
                        </a:rPr>
                        <a:t>процеси</a:t>
                      </a:r>
                      <a:r>
                        <a:rPr lang="ru-RU" sz="950" noProof="0" dirty="0">
                          <a:effectLst/>
                          <a:latin typeface="+mn-lt"/>
                          <a:ea typeface="Times New Roman"/>
                        </a:rPr>
                        <a:t>.</a:t>
                      </a:r>
                    </a:p>
                    <a:p>
                      <a:pPr marL="0" marR="0" indent="0" algn="l" defTabSz="342900" rtl="0" eaLnBrk="1" fontAlgn="auto" latinLnBrk="0" hangingPunct="1">
                        <a:lnSpc>
                          <a:spcPct val="100000"/>
                        </a:lnSpc>
                        <a:spcBef>
                          <a:spcPts val="0"/>
                        </a:spcBef>
                        <a:spcAft>
                          <a:spcPts val="0"/>
                        </a:spcAft>
                        <a:buClrTx/>
                        <a:buSzTx/>
                        <a:buFontTx/>
                        <a:buNone/>
                        <a:tabLst/>
                        <a:defRPr/>
                      </a:pPr>
                      <a:r>
                        <a:rPr lang="ru-RU" sz="950" noProof="0" dirty="0" err="1">
                          <a:effectLst/>
                          <a:latin typeface="+mn-lt"/>
                          <a:ea typeface="Times New Roman"/>
                        </a:rPr>
                        <a:t>Круглашов</a:t>
                      </a:r>
                      <a:r>
                        <a:rPr lang="ru-RU" sz="950" noProof="0" dirty="0">
                          <a:effectLst/>
                          <a:latin typeface="+mn-lt"/>
                          <a:ea typeface="Times New Roman"/>
                        </a:rPr>
                        <a:t> </a:t>
                      </a:r>
                      <a:r>
                        <a:rPr lang="ru-RU" sz="950" noProof="0" dirty="0" err="1">
                          <a:effectLst/>
                          <a:latin typeface="+mn-lt"/>
                          <a:ea typeface="Times New Roman"/>
                        </a:rPr>
                        <a:t>Андрій</a:t>
                      </a:r>
                      <a:r>
                        <a:rPr lang="ru-RU" sz="950" noProof="0" dirty="0">
                          <a:effectLst/>
                          <a:latin typeface="+mn-lt"/>
                          <a:ea typeface="Times New Roman"/>
                        </a:rPr>
                        <a:t> </a:t>
                      </a:r>
                      <a:r>
                        <a:rPr lang="ru-RU" sz="950" noProof="0" dirty="0" err="1">
                          <a:effectLst/>
                          <a:latin typeface="+mn-lt"/>
                          <a:ea typeface="Times New Roman"/>
                        </a:rPr>
                        <a:t>Анатолійович</a:t>
                      </a:r>
                      <a:r>
                        <a:rPr lang="ru-RU" sz="950" noProof="0" dirty="0">
                          <a:effectLst/>
                          <a:latin typeface="+mn-lt"/>
                          <a:ea typeface="Times New Roman"/>
                        </a:rPr>
                        <a:t> — один </a:t>
                      </a:r>
                      <a:r>
                        <a:rPr lang="ru-RU" sz="950" noProof="0" dirty="0" err="1">
                          <a:effectLst/>
                          <a:latin typeface="+mn-lt"/>
                          <a:ea typeface="Times New Roman"/>
                        </a:rPr>
                        <a:t>із</a:t>
                      </a:r>
                      <a:r>
                        <a:rPr lang="ru-RU" sz="950" noProof="0" dirty="0">
                          <a:effectLst/>
                          <a:latin typeface="+mn-lt"/>
                          <a:ea typeface="Times New Roman"/>
                        </a:rPr>
                        <a:t> </a:t>
                      </a:r>
                      <a:r>
                        <a:rPr lang="ru-RU" sz="950" noProof="0" dirty="0" err="1">
                          <a:effectLst/>
                          <a:latin typeface="+mn-lt"/>
                          <a:ea typeface="Times New Roman"/>
                        </a:rPr>
                        <a:t>найкращих</a:t>
                      </a:r>
                      <a:r>
                        <a:rPr lang="ru-RU" sz="950" noProof="0" dirty="0">
                          <a:effectLst/>
                          <a:latin typeface="+mn-lt"/>
                          <a:ea typeface="Times New Roman"/>
                        </a:rPr>
                        <a:t> </a:t>
                      </a:r>
                      <a:r>
                        <a:rPr lang="ru-RU" sz="950" noProof="0" dirty="0" err="1">
                          <a:effectLst/>
                          <a:latin typeface="+mn-lt"/>
                          <a:ea typeface="Times New Roman"/>
                        </a:rPr>
                        <a:t>викладачів</a:t>
                      </a:r>
                      <a:r>
                        <a:rPr lang="ru-RU" sz="950" noProof="0" dirty="0">
                          <a:effectLst/>
                          <a:latin typeface="+mn-lt"/>
                          <a:ea typeface="Times New Roman"/>
                        </a:rPr>
                        <a:t>, з </a:t>
                      </a:r>
                      <a:r>
                        <a:rPr lang="ru-RU" sz="950" noProof="0" dirty="0" err="1">
                          <a:effectLst/>
                          <a:latin typeface="+mn-lt"/>
                          <a:ea typeface="Times New Roman"/>
                        </a:rPr>
                        <a:t>якими</a:t>
                      </a:r>
                      <a:r>
                        <a:rPr lang="ru-RU" sz="950" noProof="0" dirty="0">
                          <a:effectLst/>
                          <a:latin typeface="+mn-lt"/>
                          <a:ea typeface="Times New Roman"/>
                        </a:rPr>
                        <a:t> </a:t>
                      </a:r>
                      <a:r>
                        <a:rPr lang="ru-RU" sz="950" noProof="0" dirty="0" err="1">
                          <a:effectLst/>
                          <a:latin typeface="+mn-lt"/>
                          <a:ea typeface="Times New Roman"/>
                        </a:rPr>
                        <a:t>мені</a:t>
                      </a:r>
                      <a:r>
                        <a:rPr lang="ru-RU" sz="950" noProof="0" dirty="0">
                          <a:effectLst/>
                          <a:latin typeface="+mn-lt"/>
                          <a:ea typeface="Times New Roman"/>
                        </a:rPr>
                        <a:t> </a:t>
                      </a:r>
                      <a:r>
                        <a:rPr lang="ru-RU" sz="950" noProof="0" dirty="0" err="1">
                          <a:effectLst/>
                          <a:latin typeface="+mn-lt"/>
                          <a:ea typeface="Times New Roman"/>
                        </a:rPr>
                        <a:t>пощастило</a:t>
                      </a:r>
                      <a:r>
                        <a:rPr lang="ru-RU" sz="950" noProof="0" dirty="0">
                          <a:effectLst/>
                          <a:latin typeface="+mn-lt"/>
                          <a:ea typeface="Times New Roman"/>
                        </a:rPr>
                        <a:t> </a:t>
                      </a:r>
                      <a:r>
                        <a:rPr lang="ru-RU" sz="950" noProof="0" dirty="0" err="1">
                          <a:effectLst/>
                          <a:latin typeface="+mn-lt"/>
                          <a:ea typeface="Times New Roman"/>
                        </a:rPr>
                        <a:t>працювати</a:t>
                      </a:r>
                      <a:r>
                        <a:rPr lang="ru-RU" sz="950" noProof="0" dirty="0">
                          <a:effectLst/>
                          <a:latin typeface="+mn-lt"/>
                          <a:ea typeface="Times New Roman"/>
                        </a:rPr>
                        <a:t> </a:t>
                      </a:r>
                      <a:r>
                        <a:rPr lang="ru-RU" sz="950" noProof="0" dirty="0" err="1">
                          <a:effectLst/>
                          <a:latin typeface="+mn-lt"/>
                          <a:ea typeface="Times New Roman"/>
                        </a:rPr>
                        <a:t>протягом</a:t>
                      </a:r>
                      <a:r>
                        <a:rPr lang="ru-RU" sz="950" noProof="0" dirty="0">
                          <a:effectLst/>
                          <a:latin typeface="+mn-lt"/>
                          <a:ea typeface="Times New Roman"/>
                        </a:rPr>
                        <a:t> </a:t>
                      </a:r>
                      <a:r>
                        <a:rPr lang="ru-RU" sz="950" noProof="0" dirty="0" err="1">
                          <a:effectLst/>
                          <a:latin typeface="+mn-lt"/>
                          <a:ea typeface="Times New Roman"/>
                        </a:rPr>
                        <a:t>навчання</a:t>
                      </a:r>
                      <a:r>
                        <a:rPr lang="ru-RU" sz="950" noProof="0" dirty="0">
                          <a:effectLst/>
                          <a:latin typeface="+mn-lt"/>
                          <a:ea typeface="Times New Roman"/>
                        </a:rPr>
                        <a:t> в </a:t>
                      </a:r>
                      <a:r>
                        <a:rPr lang="ru-RU" sz="950" noProof="0" dirty="0" err="1">
                          <a:effectLst/>
                          <a:latin typeface="+mn-lt"/>
                          <a:ea typeface="Times New Roman"/>
                        </a:rPr>
                        <a:t>університеті</a:t>
                      </a:r>
                      <a:r>
                        <a:rPr lang="ru-RU" sz="950" noProof="0" dirty="0">
                          <a:effectLst/>
                          <a:latin typeface="+mn-lt"/>
                          <a:ea typeface="Times New Roman"/>
                        </a:rPr>
                        <a:t>. </a:t>
                      </a:r>
                      <a:r>
                        <a:rPr lang="ru-RU" sz="950" noProof="0" dirty="0" err="1">
                          <a:effectLst/>
                          <a:latin typeface="+mn-lt"/>
                          <a:ea typeface="Times New Roman"/>
                        </a:rPr>
                        <a:t>Хоча</a:t>
                      </a:r>
                      <a:r>
                        <a:rPr lang="ru-RU" sz="950" noProof="0" dirty="0">
                          <a:effectLst/>
                          <a:latin typeface="+mn-lt"/>
                          <a:ea typeface="Times New Roman"/>
                        </a:rPr>
                        <a:t> </a:t>
                      </a:r>
                      <a:r>
                        <a:rPr lang="ru-RU" sz="950" noProof="0" dirty="0" err="1">
                          <a:effectLst/>
                          <a:latin typeface="+mn-lt"/>
                          <a:ea typeface="Times New Roman"/>
                        </a:rPr>
                        <a:t>він</a:t>
                      </a:r>
                      <a:r>
                        <a:rPr lang="ru-RU" sz="950" noProof="0" dirty="0">
                          <a:effectLst/>
                          <a:latin typeface="+mn-lt"/>
                          <a:ea typeface="Times New Roman"/>
                        </a:rPr>
                        <a:t> </a:t>
                      </a:r>
                      <a:r>
                        <a:rPr lang="ru-RU" sz="950" noProof="0" dirty="0" err="1">
                          <a:effectLst/>
                          <a:latin typeface="+mn-lt"/>
                          <a:ea typeface="Times New Roman"/>
                        </a:rPr>
                        <a:t>приєднався</a:t>
                      </a:r>
                      <a:r>
                        <a:rPr lang="ru-RU" sz="950" noProof="0" dirty="0">
                          <a:effectLst/>
                          <a:latin typeface="+mn-lt"/>
                          <a:ea typeface="Times New Roman"/>
                        </a:rPr>
                        <a:t> до </a:t>
                      </a:r>
                      <a:r>
                        <a:rPr lang="ru-RU" sz="950" noProof="0" dirty="0" err="1">
                          <a:effectLst/>
                          <a:latin typeface="+mn-lt"/>
                          <a:ea typeface="Times New Roman"/>
                        </a:rPr>
                        <a:t>викладацького</a:t>
                      </a:r>
                      <a:r>
                        <a:rPr lang="ru-RU" sz="950" noProof="0" dirty="0">
                          <a:effectLst/>
                          <a:latin typeface="+mn-lt"/>
                          <a:ea typeface="Times New Roman"/>
                        </a:rPr>
                        <a:t> складу </a:t>
                      </a:r>
                      <a:r>
                        <a:rPr lang="ru-RU" sz="950" noProof="0" dirty="0" err="1">
                          <a:effectLst/>
                          <a:latin typeface="+mn-lt"/>
                          <a:ea typeface="Times New Roman"/>
                        </a:rPr>
                        <a:t>доволі</a:t>
                      </a:r>
                      <a:r>
                        <a:rPr lang="ru-RU" sz="950" noProof="0" dirty="0">
                          <a:effectLst/>
                          <a:latin typeface="+mn-lt"/>
                          <a:ea typeface="Times New Roman"/>
                        </a:rPr>
                        <a:t> </a:t>
                      </a:r>
                      <a:r>
                        <a:rPr lang="ru-RU" sz="950" noProof="0" dirty="0" err="1">
                          <a:effectLst/>
                          <a:latin typeface="+mn-lt"/>
                          <a:ea typeface="Times New Roman"/>
                        </a:rPr>
                        <a:t>пізно</a:t>
                      </a:r>
                      <a:r>
                        <a:rPr lang="ru-RU" sz="950" noProof="0" dirty="0">
                          <a:effectLst/>
                          <a:latin typeface="+mn-lt"/>
                          <a:ea typeface="Times New Roman"/>
                        </a:rPr>
                        <a:t>, </a:t>
                      </a:r>
                      <a:r>
                        <a:rPr lang="ru-RU" sz="950" noProof="0" dirty="0" err="1">
                          <a:effectLst/>
                          <a:latin typeface="+mn-lt"/>
                          <a:ea typeface="Times New Roman"/>
                        </a:rPr>
                        <a:t>його</a:t>
                      </a:r>
                      <a:r>
                        <a:rPr lang="ru-RU" sz="950" noProof="0" dirty="0">
                          <a:effectLst/>
                          <a:latin typeface="+mn-lt"/>
                          <a:ea typeface="Times New Roman"/>
                        </a:rPr>
                        <a:t> </a:t>
                      </a:r>
                      <a:r>
                        <a:rPr lang="ru-RU" sz="950" noProof="0" dirty="0" err="1">
                          <a:effectLst/>
                          <a:latin typeface="+mn-lt"/>
                          <a:ea typeface="Times New Roman"/>
                        </a:rPr>
                        <a:t>поява</a:t>
                      </a:r>
                      <a:r>
                        <a:rPr lang="ru-RU" sz="950" noProof="0" dirty="0">
                          <a:effectLst/>
                          <a:latin typeface="+mn-lt"/>
                          <a:ea typeface="Times New Roman"/>
                        </a:rPr>
                        <a:t> стала </a:t>
                      </a:r>
                      <a:r>
                        <a:rPr lang="ru-RU" sz="950" noProof="0" dirty="0" err="1">
                          <a:effectLst/>
                          <a:latin typeface="+mn-lt"/>
                          <a:ea typeface="Times New Roman"/>
                        </a:rPr>
                        <a:t>справжнім</a:t>
                      </a:r>
                      <a:r>
                        <a:rPr lang="ru-RU" sz="950" noProof="0" dirty="0">
                          <a:effectLst/>
                          <a:latin typeface="+mn-lt"/>
                          <a:ea typeface="Times New Roman"/>
                        </a:rPr>
                        <a:t> </a:t>
                      </a:r>
                      <a:r>
                        <a:rPr lang="ru-RU" sz="950" noProof="0" dirty="0" err="1">
                          <a:effectLst/>
                          <a:latin typeface="+mn-lt"/>
                          <a:ea typeface="Times New Roman"/>
                        </a:rPr>
                        <a:t>посиленням</a:t>
                      </a:r>
                      <a:r>
                        <a:rPr lang="ru-RU" sz="950" noProof="0" dirty="0">
                          <a:effectLst/>
                          <a:latin typeface="+mn-lt"/>
                          <a:ea typeface="Times New Roman"/>
                        </a:rPr>
                        <a:t> </a:t>
                      </a:r>
                      <a:r>
                        <a:rPr lang="ru-RU" sz="950" noProof="0" dirty="0" err="1">
                          <a:effectLst/>
                          <a:latin typeface="+mn-lt"/>
                          <a:ea typeface="Times New Roman"/>
                        </a:rPr>
                        <a:t>освітнього</a:t>
                      </a:r>
                      <a:r>
                        <a:rPr lang="ru-RU" sz="950" noProof="0" dirty="0">
                          <a:effectLst/>
                          <a:latin typeface="+mn-lt"/>
                          <a:ea typeface="Times New Roman"/>
                        </a:rPr>
                        <a:t> </a:t>
                      </a:r>
                      <a:r>
                        <a:rPr lang="ru-RU" sz="950" noProof="0" dirty="0" err="1">
                          <a:effectLst/>
                          <a:latin typeface="+mn-lt"/>
                          <a:ea typeface="Times New Roman"/>
                        </a:rPr>
                        <a:t>процесу</a:t>
                      </a:r>
                      <a:r>
                        <a:rPr lang="ru-RU" sz="950" noProof="0" dirty="0">
                          <a:effectLst/>
                          <a:latin typeface="+mn-lt"/>
                          <a:ea typeface="Times New Roman"/>
                        </a:rPr>
                        <a:t>. </a:t>
                      </a:r>
                      <a:r>
                        <a:rPr lang="ru-RU" sz="950" noProof="0" dirty="0" err="1">
                          <a:effectLst/>
                          <a:latin typeface="+mn-lt"/>
                          <a:ea typeface="Times New Roman"/>
                        </a:rPr>
                        <a:t>Викладач</a:t>
                      </a:r>
                      <a:r>
                        <a:rPr lang="ru-RU" sz="950" noProof="0" dirty="0">
                          <a:effectLst/>
                          <a:latin typeface="+mn-lt"/>
                          <a:ea typeface="Times New Roman"/>
                        </a:rPr>
                        <a:t> </a:t>
                      </a:r>
                      <a:r>
                        <a:rPr lang="ru-RU" sz="950" noProof="0" dirty="0" err="1">
                          <a:effectLst/>
                          <a:latin typeface="+mn-lt"/>
                          <a:ea typeface="Times New Roman"/>
                        </a:rPr>
                        <a:t>вирізняється</a:t>
                      </a:r>
                      <a:r>
                        <a:rPr lang="ru-RU" sz="950" noProof="0" dirty="0">
                          <a:effectLst/>
                          <a:latin typeface="+mn-lt"/>
                          <a:ea typeface="Times New Roman"/>
                        </a:rPr>
                        <a:t> </a:t>
                      </a:r>
                      <a:r>
                        <a:rPr lang="ru-RU" sz="950" noProof="0" dirty="0" err="1">
                          <a:effectLst/>
                          <a:latin typeface="+mn-lt"/>
                          <a:ea typeface="Times New Roman"/>
                        </a:rPr>
                        <a:t>високим</a:t>
                      </a:r>
                      <a:r>
                        <a:rPr lang="ru-RU" sz="950" noProof="0" dirty="0">
                          <a:effectLst/>
                          <a:latin typeface="+mn-lt"/>
                          <a:ea typeface="Times New Roman"/>
                        </a:rPr>
                        <a:t> </a:t>
                      </a:r>
                      <a:r>
                        <a:rPr lang="ru-RU" sz="950" noProof="0" dirty="0" err="1">
                          <a:effectLst/>
                          <a:latin typeface="+mn-lt"/>
                          <a:ea typeface="Times New Roman"/>
                        </a:rPr>
                        <a:t>рівнем</a:t>
                      </a:r>
                      <a:r>
                        <a:rPr lang="ru-RU" sz="950" noProof="0" dirty="0">
                          <a:effectLst/>
                          <a:latin typeface="+mn-lt"/>
                          <a:ea typeface="Times New Roman"/>
                        </a:rPr>
                        <a:t> </a:t>
                      </a:r>
                      <a:r>
                        <a:rPr lang="ru-RU" sz="950" noProof="0" dirty="0" err="1">
                          <a:effectLst/>
                          <a:latin typeface="+mn-lt"/>
                          <a:ea typeface="Times New Roman"/>
                        </a:rPr>
                        <a:t>професіоналізму</a:t>
                      </a:r>
                      <a:r>
                        <a:rPr lang="ru-RU" sz="950" noProof="0" dirty="0">
                          <a:effectLst/>
                          <a:latin typeface="+mn-lt"/>
                          <a:ea typeface="Times New Roman"/>
                        </a:rPr>
                        <a:t>, </a:t>
                      </a:r>
                      <a:r>
                        <a:rPr lang="ru-RU" sz="950" noProof="0" dirty="0" err="1">
                          <a:effectLst/>
                          <a:latin typeface="+mn-lt"/>
                          <a:ea typeface="Times New Roman"/>
                        </a:rPr>
                        <a:t>глибокими</a:t>
                      </a:r>
                      <a:r>
                        <a:rPr lang="ru-RU" sz="950" noProof="0" dirty="0">
                          <a:effectLst/>
                          <a:latin typeface="+mn-lt"/>
                          <a:ea typeface="Times New Roman"/>
                        </a:rPr>
                        <a:t> </a:t>
                      </a:r>
                      <a:r>
                        <a:rPr lang="ru-RU" sz="950" noProof="0" dirty="0" err="1">
                          <a:effectLst/>
                          <a:latin typeface="+mn-lt"/>
                          <a:ea typeface="Times New Roman"/>
                        </a:rPr>
                        <a:t>знаннями</a:t>
                      </a:r>
                      <a:r>
                        <a:rPr lang="ru-RU" sz="950" noProof="0" dirty="0">
                          <a:effectLst/>
                          <a:latin typeface="+mn-lt"/>
                          <a:ea typeface="Times New Roman"/>
                        </a:rPr>
                        <a:t>, </a:t>
                      </a:r>
                      <a:r>
                        <a:rPr lang="ru-RU" sz="950" noProof="0" dirty="0" err="1">
                          <a:effectLst/>
                          <a:latin typeface="+mn-lt"/>
                          <a:ea typeface="Times New Roman"/>
                        </a:rPr>
                        <a:t>практичним</a:t>
                      </a:r>
                      <a:r>
                        <a:rPr lang="ru-RU" sz="950" noProof="0" dirty="0">
                          <a:effectLst/>
                          <a:latin typeface="+mn-lt"/>
                          <a:ea typeface="Times New Roman"/>
                        </a:rPr>
                        <a:t> </a:t>
                      </a:r>
                      <a:r>
                        <a:rPr lang="ru-RU" sz="950" noProof="0" dirty="0" err="1">
                          <a:effectLst/>
                          <a:latin typeface="+mn-lt"/>
                          <a:ea typeface="Times New Roman"/>
                        </a:rPr>
                        <a:t>досвідом</a:t>
                      </a:r>
                      <a:r>
                        <a:rPr lang="ru-RU" sz="950" noProof="0" dirty="0">
                          <a:effectLst/>
                          <a:latin typeface="+mn-lt"/>
                          <a:ea typeface="Times New Roman"/>
                        </a:rPr>
                        <a:t> і </a:t>
                      </a:r>
                      <a:r>
                        <a:rPr lang="ru-RU" sz="950" noProof="0" dirty="0" err="1">
                          <a:effectLst/>
                          <a:latin typeface="+mn-lt"/>
                          <a:ea typeface="Times New Roman"/>
                        </a:rPr>
                        <a:t>щирим</a:t>
                      </a:r>
                      <a:r>
                        <a:rPr lang="ru-RU" sz="950" noProof="0" dirty="0">
                          <a:effectLst/>
                          <a:latin typeface="+mn-lt"/>
                          <a:ea typeface="Times New Roman"/>
                        </a:rPr>
                        <a:t> </a:t>
                      </a:r>
                      <a:r>
                        <a:rPr lang="ru-RU" sz="950" noProof="0" dirty="0" err="1">
                          <a:effectLst/>
                          <a:latin typeface="+mn-lt"/>
                          <a:ea typeface="Times New Roman"/>
                        </a:rPr>
                        <a:t>ентузіазмом</a:t>
                      </a:r>
                      <a:r>
                        <a:rPr lang="ru-RU" sz="950" noProof="0" dirty="0">
                          <a:effectLst/>
                          <a:latin typeface="+mn-lt"/>
                          <a:ea typeface="Times New Roman"/>
                        </a:rPr>
                        <a:t> у </a:t>
                      </a:r>
                      <a:r>
                        <a:rPr lang="ru-RU" sz="950" noProof="0" dirty="0" err="1">
                          <a:effectLst/>
                          <a:latin typeface="+mn-lt"/>
                          <a:ea typeface="Times New Roman"/>
                        </a:rPr>
                        <a:t>викладанні</a:t>
                      </a:r>
                      <a:r>
                        <a:rPr lang="ru-RU" sz="950" noProof="0" dirty="0">
                          <a:effectLst/>
                          <a:latin typeface="+mn-lt"/>
                          <a:ea typeface="Times New Roman"/>
                        </a:rPr>
                        <a:t>. </a:t>
                      </a:r>
                      <a:r>
                        <a:rPr lang="ru-RU" sz="950" noProof="0" dirty="0" err="1">
                          <a:effectLst/>
                          <a:latin typeface="+mn-lt"/>
                          <a:ea typeface="Times New Roman"/>
                        </a:rPr>
                        <a:t>Це</a:t>
                      </a:r>
                      <a:r>
                        <a:rPr lang="ru-RU" sz="950" noProof="0" dirty="0">
                          <a:effectLst/>
                          <a:latin typeface="+mn-lt"/>
                          <a:ea typeface="Times New Roman"/>
                        </a:rPr>
                        <a:t> </a:t>
                      </a:r>
                      <a:r>
                        <a:rPr lang="ru-RU" sz="950" noProof="0" dirty="0" err="1">
                          <a:effectLst/>
                          <a:latin typeface="+mn-lt"/>
                          <a:ea typeface="Times New Roman"/>
                        </a:rPr>
                        <a:t>саме</a:t>
                      </a:r>
                      <a:r>
                        <a:rPr lang="ru-RU" sz="950" noProof="0" dirty="0">
                          <a:effectLst/>
                          <a:latin typeface="+mn-lt"/>
                          <a:ea typeface="Times New Roman"/>
                        </a:rPr>
                        <a:t> той приклад, </a:t>
                      </a:r>
                      <a:r>
                        <a:rPr lang="ru-RU" sz="950" noProof="0" dirty="0" err="1">
                          <a:effectLst/>
                          <a:latin typeface="+mn-lt"/>
                          <a:ea typeface="Times New Roman"/>
                        </a:rPr>
                        <a:t>яким</a:t>
                      </a:r>
                      <a:r>
                        <a:rPr lang="ru-RU" sz="950" noProof="0" dirty="0">
                          <a:effectLst/>
                          <a:latin typeface="+mn-lt"/>
                          <a:ea typeface="Times New Roman"/>
                        </a:rPr>
                        <a:t> </a:t>
                      </a:r>
                      <a:r>
                        <a:rPr lang="ru-RU" sz="950" noProof="0" dirty="0" err="1">
                          <a:effectLst/>
                          <a:latin typeface="+mn-lt"/>
                          <a:ea typeface="Times New Roman"/>
                        </a:rPr>
                        <a:t>має</a:t>
                      </a:r>
                      <a:r>
                        <a:rPr lang="ru-RU" sz="950" noProof="0" dirty="0">
                          <a:effectLst/>
                          <a:latin typeface="+mn-lt"/>
                          <a:ea typeface="Times New Roman"/>
                        </a:rPr>
                        <a:t> бути </a:t>
                      </a:r>
                      <a:r>
                        <a:rPr lang="ru-RU" sz="950" noProof="0" dirty="0" err="1">
                          <a:effectLst/>
                          <a:latin typeface="+mn-lt"/>
                          <a:ea typeface="Times New Roman"/>
                        </a:rPr>
                        <a:t>сучасний</a:t>
                      </a:r>
                      <a:r>
                        <a:rPr lang="ru-RU" sz="950" noProof="0" dirty="0">
                          <a:effectLst/>
                          <a:latin typeface="+mn-lt"/>
                          <a:ea typeface="Times New Roman"/>
                        </a:rPr>
                        <a:t> </a:t>
                      </a:r>
                      <a:r>
                        <a:rPr lang="ru-RU" sz="950" noProof="0" dirty="0" err="1">
                          <a:effectLst/>
                          <a:latin typeface="+mn-lt"/>
                          <a:ea typeface="Times New Roman"/>
                        </a:rPr>
                        <a:t>викладач</a:t>
                      </a:r>
                      <a:r>
                        <a:rPr lang="ru-RU" sz="950" noProof="0" dirty="0">
                          <a:effectLst/>
                          <a:latin typeface="+mn-lt"/>
                          <a:ea typeface="Times New Roman"/>
                        </a:rPr>
                        <a:t> у </a:t>
                      </a:r>
                      <a:r>
                        <a:rPr lang="ru-RU" sz="950" noProof="0" dirty="0" err="1">
                          <a:effectLst/>
                          <a:latin typeface="+mn-lt"/>
                          <a:ea typeface="Times New Roman"/>
                        </a:rPr>
                        <a:t>системі</a:t>
                      </a:r>
                      <a:r>
                        <a:rPr lang="ru-RU" sz="950" noProof="0" dirty="0">
                          <a:effectLst/>
                          <a:latin typeface="+mn-lt"/>
                          <a:ea typeface="Times New Roman"/>
                        </a:rPr>
                        <a:t> </a:t>
                      </a:r>
                      <a:r>
                        <a:rPr lang="ru-RU" sz="950" noProof="0" dirty="0" err="1">
                          <a:effectLst/>
                          <a:latin typeface="+mn-lt"/>
                          <a:ea typeface="Times New Roman"/>
                        </a:rPr>
                        <a:t>вищої</a:t>
                      </a:r>
                      <a:r>
                        <a:rPr lang="ru-RU" sz="950" noProof="0" dirty="0">
                          <a:effectLst/>
                          <a:latin typeface="+mn-lt"/>
                          <a:ea typeface="Times New Roman"/>
                        </a:rPr>
                        <a:t> </a:t>
                      </a:r>
                      <a:r>
                        <a:rPr lang="ru-RU" sz="950" noProof="0" dirty="0" err="1">
                          <a:effectLst/>
                          <a:latin typeface="+mn-lt"/>
                          <a:ea typeface="Times New Roman"/>
                        </a:rPr>
                        <a:t>освіти</a:t>
                      </a:r>
                      <a:r>
                        <a:rPr lang="ru-RU" sz="950" noProof="0" dirty="0">
                          <a:effectLst/>
                          <a:latin typeface="+mn-lt"/>
                          <a:ea typeface="Times New Roman"/>
                        </a:rPr>
                        <a:t> — </a:t>
                      </a:r>
                      <a:r>
                        <a:rPr lang="ru-RU" sz="950" noProof="0" dirty="0" err="1">
                          <a:effectLst/>
                          <a:latin typeface="+mn-lt"/>
                          <a:ea typeface="Times New Roman"/>
                        </a:rPr>
                        <a:t>компетентний</a:t>
                      </a:r>
                      <a:r>
                        <a:rPr lang="ru-RU" sz="950" noProof="0" dirty="0">
                          <a:effectLst/>
                          <a:latin typeface="+mn-lt"/>
                          <a:ea typeface="Times New Roman"/>
                        </a:rPr>
                        <a:t>, </a:t>
                      </a:r>
                      <a:r>
                        <a:rPr lang="ru-RU" sz="950" noProof="0" dirty="0" err="1">
                          <a:effectLst/>
                          <a:latin typeface="+mn-lt"/>
                          <a:ea typeface="Times New Roman"/>
                        </a:rPr>
                        <a:t>натхненний</a:t>
                      </a:r>
                      <a:r>
                        <a:rPr lang="ru-RU" sz="950" noProof="0" dirty="0">
                          <a:effectLst/>
                          <a:latin typeface="+mn-lt"/>
                          <a:ea typeface="Times New Roman"/>
                        </a:rPr>
                        <a:t> і </a:t>
                      </a:r>
                      <a:r>
                        <a:rPr lang="ru-RU" sz="950" noProof="0" dirty="0" err="1">
                          <a:effectLst/>
                          <a:latin typeface="+mn-lt"/>
                          <a:ea typeface="Times New Roman"/>
                        </a:rPr>
                        <a:t>відкритий</a:t>
                      </a:r>
                      <a:r>
                        <a:rPr lang="ru-RU" sz="950" noProof="0" dirty="0">
                          <a:effectLst/>
                          <a:latin typeface="+mn-lt"/>
                          <a:ea typeface="Times New Roman"/>
                        </a:rPr>
                        <a:t> до </a:t>
                      </a:r>
                      <a:r>
                        <a:rPr lang="ru-RU" sz="950" noProof="0" dirty="0" err="1">
                          <a:effectLst/>
                          <a:latin typeface="+mn-lt"/>
                          <a:ea typeface="Times New Roman"/>
                        </a:rPr>
                        <a:t>взаємодії</a:t>
                      </a:r>
                      <a:r>
                        <a:rPr lang="ru-RU" sz="950" noProof="0" dirty="0">
                          <a:effectLst/>
                          <a:latin typeface="+mn-lt"/>
                          <a:ea typeface="Times New Roman"/>
                        </a:rPr>
                        <a:t>.</a:t>
                      </a:r>
                    </a:p>
                  </a:txBody>
                  <a:tcPr marL="68580" marR="68580" marT="0" marB="0" anchor="ctr"/>
                </a:tc>
                <a:tc>
                  <a:txBody>
                    <a:bodyPr/>
                    <a:lstStyle/>
                    <a:p>
                      <a:pPr marL="0" marR="0" indent="0" algn="ctr" defTabSz="342900" rtl="0" eaLnBrk="1" fontAlgn="auto" latinLnBrk="0" hangingPunct="1">
                        <a:lnSpc>
                          <a:spcPct val="100000"/>
                        </a:lnSpc>
                        <a:spcBef>
                          <a:spcPts val="0"/>
                        </a:spcBef>
                        <a:spcAft>
                          <a:spcPts val="0"/>
                        </a:spcAft>
                        <a:buClrTx/>
                        <a:buSzTx/>
                        <a:buFontTx/>
                        <a:buNone/>
                        <a:tabLst/>
                        <a:defRPr/>
                      </a:pPr>
                      <a:r>
                        <a:rPr lang="ru-RU" sz="950" b="1" kern="1200" noProof="0" dirty="0">
                          <a:solidFill>
                            <a:schemeClr val="lt1"/>
                          </a:solidFill>
                          <a:effectLst/>
                          <a:latin typeface="+mn-lt"/>
                          <a:ea typeface="Times New Roman"/>
                          <a:cs typeface="+mn-cs"/>
                        </a:rPr>
                        <a:t>ФПМВ</a:t>
                      </a:r>
                    </a:p>
                  </a:txBody>
                  <a:tcPr marL="68580" marR="68580" marT="0" marB="0" anchor="ctr">
                    <a:solidFill>
                      <a:srgbClr val="202F6A"/>
                    </a:solidFill>
                  </a:tcPr>
                </a:tc>
                <a:extLst>
                  <a:ext uri="{0D108BD9-81ED-4DB2-BD59-A6C34878D82A}">
                    <a16:rowId xmlns:a16="http://schemas.microsoft.com/office/drawing/2014/main" val="1208418502"/>
                  </a:ext>
                </a:extLst>
              </a:tr>
              <a:tr h="228855">
                <a:tc>
                  <a:txBody>
                    <a:bodyPr/>
                    <a:lstStyle/>
                    <a:p>
                      <a:pPr marL="0" marR="0" indent="0" algn="l" defTabSz="342900" rtl="0" eaLnBrk="1" fontAlgn="auto" latinLnBrk="0" hangingPunct="1">
                        <a:lnSpc>
                          <a:spcPct val="100000"/>
                        </a:lnSpc>
                        <a:spcBef>
                          <a:spcPts val="0"/>
                        </a:spcBef>
                        <a:spcAft>
                          <a:spcPts val="0"/>
                        </a:spcAft>
                        <a:buClrTx/>
                        <a:buSzTx/>
                        <a:buFontTx/>
                        <a:buNone/>
                        <a:tabLst/>
                        <a:defRPr/>
                      </a:pPr>
                      <a:r>
                        <a:rPr lang="ru-RU" sz="950" b="1" kern="1200" noProof="0" dirty="0" err="1">
                          <a:solidFill>
                            <a:schemeClr val="lt1"/>
                          </a:solidFill>
                          <a:effectLst/>
                          <a:latin typeface="+mn-lt"/>
                          <a:ea typeface="Times New Roman"/>
                          <a:cs typeface="+mn-cs"/>
                        </a:rPr>
                        <a:t>Сімахова</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Дуже</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сподобався</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її</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інтерактив</a:t>
                      </a:r>
                      <a:r>
                        <a:rPr lang="ru-RU" sz="950" b="1" kern="1200" noProof="0" dirty="0">
                          <a:solidFill>
                            <a:schemeClr val="lt1"/>
                          </a:solidFill>
                          <a:effectLst/>
                          <a:latin typeface="+mn-lt"/>
                          <a:ea typeface="Times New Roman"/>
                          <a:cs typeface="+mn-cs"/>
                        </a:rPr>
                        <a:t> та </a:t>
                      </a:r>
                      <a:r>
                        <a:rPr lang="ru-RU" sz="950" b="1" kern="1200" noProof="0" dirty="0" err="1">
                          <a:solidFill>
                            <a:schemeClr val="lt1"/>
                          </a:solidFill>
                          <a:effectLst/>
                          <a:latin typeface="+mn-lt"/>
                          <a:ea typeface="Times New Roman"/>
                          <a:cs typeface="+mn-cs"/>
                        </a:rPr>
                        <a:t>ігри</a:t>
                      </a:r>
                      <a:r>
                        <a:rPr lang="ru-RU" sz="950" b="1" kern="1200" noProof="0" dirty="0">
                          <a:solidFill>
                            <a:schemeClr val="lt1"/>
                          </a:solidFill>
                          <a:effectLst/>
                          <a:latin typeface="+mn-lt"/>
                          <a:ea typeface="Times New Roman"/>
                          <a:cs typeface="+mn-cs"/>
                        </a:rPr>
                        <a:t> в </a:t>
                      </a:r>
                      <a:r>
                        <a:rPr lang="ru-RU" sz="950" b="1" kern="1200" noProof="0" dirty="0" err="1">
                          <a:solidFill>
                            <a:schemeClr val="lt1"/>
                          </a:solidFill>
                          <a:effectLst/>
                          <a:latin typeface="+mn-lt"/>
                          <a:ea typeface="Times New Roman"/>
                          <a:cs typeface="+mn-cs"/>
                        </a:rPr>
                        <a:t>аудиторії</a:t>
                      </a:r>
                      <a:r>
                        <a:rPr lang="ru-RU" sz="950" b="1" kern="1200" noProof="0" dirty="0">
                          <a:solidFill>
                            <a:schemeClr val="lt1"/>
                          </a:solidFill>
                          <a:effectLst/>
                          <a:latin typeface="+mn-lt"/>
                          <a:ea typeface="Times New Roman"/>
                          <a:cs typeface="+mn-cs"/>
                        </a:rPr>
                        <a:t>.</a:t>
                      </a:r>
                    </a:p>
                  </a:txBody>
                  <a:tcPr marL="68580" marR="68580" marT="0" marB="0" anchor="ctr"/>
                </a:tc>
                <a:tc>
                  <a:txBody>
                    <a:bodyPr/>
                    <a:lstStyle/>
                    <a:p>
                      <a:pPr marL="0" marR="0" indent="0" algn="ctr" defTabSz="342900" rtl="0" eaLnBrk="1" fontAlgn="auto" latinLnBrk="0" hangingPunct="1">
                        <a:lnSpc>
                          <a:spcPct val="100000"/>
                        </a:lnSpc>
                        <a:spcBef>
                          <a:spcPts val="0"/>
                        </a:spcBef>
                        <a:spcAft>
                          <a:spcPts val="0"/>
                        </a:spcAft>
                        <a:buClrTx/>
                        <a:buSzTx/>
                        <a:buFontTx/>
                        <a:buNone/>
                        <a:tabLst/>
                        <a:defRPr/>
                      </a:pPr>
                      <a:r>
                        <a:rPr lang="uk-UA" sz="950" b="1" kern="1200" noProof="0" dirty="0">
                          <a:solidFill>
                            <a:schemeClr val="lt1"/>
                          </a:solidFill>
                          <a:effectLst/>
                          <a:latin typeface="+mn-lt"/>
                          <a:ea typeface="Times New Roman"/>
                          <a:cs typeface="+mn-cs"/>
                        </a:rPr>
                        <a:t>ФЕБА</a:t>
                      </a:r>
                    </a:p>
                  </a:txBody>
                  <a:tcPr marL="68580" marR="68580" marT="0" marB="0" anchor="ctr">
                    <a:solidFill>
                      <a:srgbClr val="202F6A"/>
                    </a:solidFill>
                  </a:tcPr>
                </a:tc>
                <a:extLst>
                  <a:ext uri="{0D108BD9-81ED-4DB2-BD59-A6C34878D82A}">
                    <a16:rowId xmlns:a16="http://schemas.microsoft.com/office/drawing/2014/main" val="1180621281"/>
                  </a:ext>
                </a:extLst>
              </a:tr>
              <a:tr h="216024">
                <a:tc>
                  <a:txBody>
                    <a:bodyPr/>
                    <a:lstStyle/>
                    <a:p>
                      <a:pPr marL="0" marR="0" indent="0" algn="l" defTabSz="342900" rtl="0" eaLnBrk="1" fontAlgn="auto" latinLnBrk="0" hangingPunct="1">
                        <a:lnSpc>
                          <a:spcPct val="100000"/>
                        </a:lnSpc>
                        <a:spcBef>
                          <a:spcPts val="0"/>
                        </a:spcBef>
                        <a:spcAft>
                          <a:spcPts val="0"/>
                        </a:spcAft>
                        <a:buClrTx/>
                        <a:buSzTx/>
                        <a:buFontTx/>
                        <a:buNone/>
                        <a:tabLst/>
                        <a:defRPr/>
                      </a:pPr>
                      <a:r>
                        <a:rPr lang="ru-RU" sz="950" noProof="0" dirty="0">
                          <a:effectLst/>
                          <a:latin typeface="+mn-lt"/>
                          <a:ea typeface="Times New Roman"/>
                        </a:rPr>
                        <a:t>З </a:t>
                      </a:r>
                      <a:r>
                        <a:rPr lang="ru-RU" sz="950" noProof="0" dirty="0" err="1">
                          <a:effectLst/>
                          <a:latin typeface="+mn-lt"/>
                          <a:ea typeface="Times New Roman"/>
                        </a:rPr>
                        <a:t>викладачів</a:t>
                      </a:r>
                      <a:r>
                        <a:rPr lang="ru-RU" sz="950" noProof="0" dirty="0">
                          <a:effectLst/>
                          <a:latin typeface="+mn-lt"/>
                          <a:ea typeface="Times New Roman"/>
                        </a:rPr>
                        <a:t> </a:t>
                      </a:r>
                      <a:r>
                        <a:rPr lang="ru-RU" sz="950" noProof="0" dirty="0" err="1">
                          <a:effectLst/>
                          <a:latin typeface="+mn-lt"/>
                          <a:ea typeface="Times New Roman"/>
                        </a:rPr>
                        <a:t>хочеться</a:t>
                      </a:r>
                      <a:r>
                        <a:rPr lang="ru-RU" sz="950" noProof="0" dirty="0">
                          <a:effectLst/>
                          <a:latin typeface="+mn-lt"/>
                          <a:ea typeface="Times New Roman"/>
                        </a:rPr>
                        <a:t> </a:t>
                      </a:r>
                      <a:r>
                        <a:rPr lang="ru-RU" sz="950" noProof="0" dirty="0" err="1">
                          <a:effectLst/>
                          <a:latin typeface="+mn-lt"/>
                          <a:ea typeface="Times New Roman"/>
                        </a:rPr>
                        <a:t>відзначити</a:t>
                      </a:r>
                      <a:r>
                        <a:rPr lang="ru-RU" sz="950" noProof="0" dirty="0">
                          <a:effectLst/>
                          <a:latin typeface="+mn-lt"/>
                          <a:ea typeface="Times New Roman"/>
                        </a:rPr>
                        <a:t> </a:t>
                      </a:r>
                      <a:r>
                        <a:rPr lang="ru-RU" sz="950" noProof="0" dirty="0" err="1">
                          <a:effectLst/>
                          <a:latin typeface="+mn-lt"/>
                          <a:ea typeface="Times New Roman"/>
                        </a:rPr>
                        <a:t>Григорія</a:t>
                      </a:r>
                      <a:r>
                        <a:rPr lang="ru-RU" sz="950" noProof="0" dirty="0">
                          <a:effectLst/>
                          <a:latin typeface="+mn-lt"/>
                          <a:ea typeface="Times New Roman"/>
                        </a:rPr>
                        <a:t> </a:t>
                      </a:r>
                      <a:r>
                        <a:rPr lang="ru-RU" sz="950" noProof="0" dirty="0" err="1">
                          <a:effectLst/>
                          <a:latin typeface="+mn-lt"/>
                          <a:ea typeface="Times New Roman"/>
                        </a:rPr>
                        <a:t>Голембієвського</a:t>
                      </a:r>
                      <a:r>
                        <a:rPr lang="ru-RU" sz="950" noProof="0" dirty="0">
                          <a:effectLst/>
                          <a:latin typeface="+mn-lt"/>
                          <a:ea typeface="Times New Roman"/>
                        </a:rPr>
                        <a:t>, </a:t>
                      </a:r>
                      <a:r>
                        <a:rPr lang="ru-RU" sz="950" noProof="0" dirty="0" err="1">
                          <a:effectLst/>
                          <a:latin typeface="+mn-lt"/>
                          <a:ea typeface="Times New Roman"/>
                        </a:rPr>
                        <a:t>який</a:t>
                      </a:r>
                      <a:r>
                        <a:rPr lang="ru-RU" sz="950" noProof="0" dirty="0">
                          <a:effectLst/>
                          <a:latin typeface="+mn-lt"/>
                          <a:ea typeface="Times New Roman"/>
                        </a:rPr>
                        <a:t> </a:t>
                      </a:r>
                      <a:r>
                        <a:rPr lang="ru-RU" sz="950" noProof="0" dirty="0" err="1">
                          <a:effectLst/>
                          <a:latin typeface="+mn-lt"/>
                          <a:ea typeface="Times New Roman"/>
                        </a:rPr>
                        <a:t>дійсно</a:t>
                      </a:r>
                      <a:r>
                        <a:rPr lang="ru-RU" sz="950" noProof="0" dirty="0">
                          <a:effectLst/>
                          <a:latin typeface="+mn-lt"/>
                          <a:ea typeface="Times New Roman"/>
                        </a:rPr>
                        <a:t> </a:t>
                      </a:r>
                      <a:r>
                        <a:rPr lang="ru-RU" sz="950" noProof="0" dirty="0" err="1">
                          <a:effectLst/>
                          <a:latin typeface="+mn-lt"/>
                          <a:ea typeface="Times New Roman"/>
                        </a:rPr>
                        <a:t>має</a:t>
                      </a:r>
                      <a:r>
                        <a:rPr lang="ru-RU" sz="950" noProof="0" dirty="0">
                          <a:effectLst/>
                          <a:latin typeface="+mn-lt"/>
                          <a:ea typeface="Times New Roman"/>
                        </a:rPr>
                        <a:t> талант до </a:t>
                      </a:r>
                      <a:r>
                        <a:rPr lang="ru-RU" sz="950" noProof="0" dirty="0" err="1">
                          <a:effectLst/>
                          <a:latin typeface="+mn-lt"/>
                          <a:ea typeface="Times New Roman"/>
                        </a:rPr>
                        <a:t>викладання</a:t>
                      </a:r>
                      <a:r>
                        <a:rPr lang="ru-RU" sz="950" noProof="0" dirty="0">
                          <a:effectLst/>
                          <a:latin typeface="+mn-lt"/>
                          <a:ea typeface="Times New Roman"/>
                        </a:rPr>
                        <a:t> та </a:t>
                      </a:r>
                      <a:r>
                        <a:rPr lang="ru-RU" sz="950" noProof="0" dirty="0" err="1">
                          <a:effectLst/>
                          <a:latin typeface="+mn-lt"/>
                          <a:ea typeface="Times New Roman"/>
                        </a:rPr>
                        <a:t>розбирається</a:t>
                      </a:r>
                      <a:r>
                        <a:rPr lang="ru-RU" sz="950" noProof="0" dirty="0">
                          <a:effectLst/>
                          <a:latin typeface="+mn-lt"/>
                          <a:ea typeface="Times New Roman"/>
                        </a:rPr>
                        <a:t> в </a:t>
                      </a:r>
                      <a:r>
                        <a:rPr lang="ru-RU" sz="950" noProof="0" dirty="0" err="1">
                          <a:effectLst/>
                          <a:latin typeface="+mn-lt"/>
                          <a:ea typeface="Times New Roman"/>
                        </a:rPr>
                        <a:t>темі</a:t>
                      </a:r>
                      <a:r>
                        <a:rPr lang="ru-RU" sz="950" noProof="0" dirty="0">
                          <a:effectLst/>
                          <a:latin typeface="+mn-lt"/>
                          <a:ea typeface="Times New Roman"/>
                        </a:rPr>
                        <a:t>, </a:t>
                      </a:r>
                      <a:r>
                        <a:rPr lang="ru-RU" sz="950" noProof="0" dirty="0" err="1">
                          <a:effectLst/>
                          <a:latin typeface="+mn-lt"/>
                          <a:ea typeface="Times New Roman"/>
                        </a:rPr>
                        <a:t>однак</a:t>
                      </a:r>
                      <a:r>
                        <a:rPr lang="ru-RU" sz="950" noProof="0" dirty="0">
                          <a:effectLst/>
                          <a:latin typeface="+mn-lt"/>
                          <a:ea typeface="Times New Roman"/>
                        </a:rPr>
                        <a:t> через </a:t>
                      </a:r>
                      <a:r>
                        <a:rPr lang="ru-RU" sz="950" noProof="0" dirty="0" err="1">
                          <a:effectLst/>
                          <a:latin typeface="+mn-lt"/>
                          <a:ea typeface="Times New Roman"/>
                        </a:rPr>
                        <a:t>незацікавленість</a:t>
                      </a:r>
                      <a:r>
                        <a:rPr lang="ru-RU" sz="950" noProof="0" dirty="0">
                          <a:effectLst/>
                          <a:latin typeface="+mn-lt"/>
                          <a:ea typeface="Times New Roman"/>
                        </a:rPr>
                        <a:t> самих </a:t>
                      </a:r>
                      <a:r>
                        <a:rPr lang="ru-RU" sz="950" noProof="0" dirty="0" err="1">
                          <a:effectLst/>
                          <a:latin typeface="+mn-lt"/>
                          <a:ea typeface="Times New Roman"/>
                        </a:rPr>
                        <a:t>студентів</a:t>
                      </a:r>
                      <a:r>
                        <a:rPr lang="ru-RU" sz="950" noProof="0" dirty="0">
                          <a:effectLst/>
                          <a:latin typeface="+mn-lt"/>
                          <a:ea typeface="Times New Roman"/>
                        </a:rPr>
                        <a:t> </a:t>
                      </a:r>
                      <a:r>
                        <a:rPr lang="ru-RU" sz="950" noProof="0" dirty="0" err="1">
                          <a:effectLst/>
                          <a:latin typeface="+mn-lt"/>
                          <a:ea typeface="Times New Roman"/>
                        </a:rPr>
                        <a:t>теж</a:t>
                      </a:r>
                      <a:r>
                        <a:rPr lang="ru-RU" sz="950" noProof="0" dirty="0">
                          <a:effectLst/>
                          <a:latin typeface="+mn-lt"/>
                          <a:ea typeface="Times New Roman"/>
                        </a:rPr>
                        <a:t> </a:t>
                      </a:r>
                      <a:r>
                        <a:rPr lang="ru-RU" sz="950" noProof="0" dirty="0" err="1">
                          <a:effectLst/>
                          <a:latin typeface="+mn-lt"/>
                          <a:ea typeface="Times New Roman"/>
                        </a:rPr>
                        <a:t>поступово</a:t>
                      </a:r>
                      <a:r>
                        <a:rPr lang="ru-RU" sz="950" noProof="0" dirty="0">
                          <a:effectLst/>
                          <a:latin typeface="+mn-lt"/>
                          <a:ea typeface="Times New Roman"/>
                        </a:rPr>
                        <a:t> </a:t>
                      </a:r>
                      <a:r>
                        <a:rPr lang="ru-RU" sz="950" noProof="0" dirty="0" err="1">
                          <a:effectLst/>
                          <a:latin typeface="+mn-lt"/>
                          <a:ea typeface="Times New Roman"/>
                        </a:rPr>
                        <a:t>деградує</a:t>
                      </a:r>
                      <a:r>
                        <a:rPr lang="ru-RU" sz="950" noProof="0" dirty="0">
                          <a:effectLst/>
                          <a:latin typeface="+mn-lt"/>
                          <a:ea typeface="Times New Roman"/>
                        </a:rPr>
                        <a:t>. </a:t>
                      </a:r>
                      <a:r>
                        <a:rPr lang="ru-RU" sz="950" noProof="0" dirty="0" err="1">
                          <a:effectLst/>
                          <a:latin typeface="+mn-lt"/>
                          <a:ea typeface="Times New Roman"/>
                        </a:rPr>
                        <a:t>Також</a:t>
                      </a:r>
                      <a:r>
                        <a:rPr lang="ru-RU" sz="950" noProof="0" dirty="0">
                          <a:effectLst/>
                          <a:latin typeface="+mn-lt"/>
                          <a:ea typeface="Times New Roman"/>
                        </a:rPr>
                        <a:t> </a:t>
                      </a:r>
                      <a:r>
                        <a:rPr lang="ru-RU" sz="950" noProof="0" dirty="0" err="1">
                          <a:effectLst/>
                          <a:latin typeface="+mn-lt"/>
                          <a:ea typeface="Times New Roman"/>
                        </a:rPr>
                        <a:t>Наталія</a:t>
                      </a:r>
                      <a:r>
                        <a:rPr lang="ru-RU" sz="950" noProof="0" dirty="0">
                          <a:effectLst/>
                          <a:latin typeface="+mn-lt"/>
                          <a:ea typeface="Times New Roman"/>
                        </a:rPr>
                        <a:t> </a:t>
                      </a:r>
                      <a:r>
                        <a:rPr lang="ru-RU" sz="950" noProof="0" dirty="0" err="1">
                          <a:effectLst/>
                          <a:latin typeface="+mn-lt"/>
                          <a:ea typeface="Times New Roman"/>
                        </a:rPr>
                        <a:t>Олександрівна</a:t>
                      </a:r>
                      <a:r>
                        <a:rPr lang="ru-RU" sz="950" noProof="0" dirty="0">
                          <a:effectLst/>
                          <a:latin typeface="+mn-lt"/>
                          <a:ea typeface="Times New Roman"/>
                        </a:rPr>
                        <a:t> Бабкова </a:t>
                      </a:r>
                      <a:r>
                        <a:rPr lang="ru-RU" sz="950" noProof="0" dirty="0" err="1">
                          <a:effectLst/>
                          <a:latin typeface="+mn-lt"/>
                          <a:ea typeface="Times New Roman"/>
                        </a:rPr>
                        <a:t>має</a:t>
                      </a:r>
                      <a:r>
                        <a:rPr lang="ru-RU" sz="950" noProof="0" dirty="0">
                          <a:effectLst/>
                          <a:latin typeface="+mn-lt"/>
                          <a:ea typeface="Times New Roman"/>
                        </a:rPr>
                        <a:t> талант до </a:t>
                      </a:r>
                      <a:r>
                        <a:rPr lang="ru-RU" sz="950" noProof="0" dirty="0" err="1">
                          <a:effectLst/>
                          <a:latin typeface="+mn-lt"/>
                          <a:ea typeface="Times New Roman"/>
                        </a:rPr>
                        <a:t>викладання</a:t>
                      </a:r>
                      <a:r>
                        <a:rPr lang="ru-RU" sz="950" noProof="0" dirty="0">
                          <a:effectLst/>
                          <a:latin typeface="+mn-lt"/>
                          <a:ea typeface="Times New Roman"/>
                        </a:rPr>
                        <a:t>, але </a:t>
                      </a:r>
                      <a:r>
                        <a:rPr lang="ru-RU" sz="950" noProof="0" dirty="0" err="1">
                          <a:effectLst/>
                          <a:latin typeface="+mn-lt"/>
                          <a:ea typeface="Times New Roman"/>
                        </a:rPr>
                        <a:t>чи</a:t>
                      </a:r>
                      <a:r>
                        <a:rPr lang="ru-RU" sz="950" noProof="0" dirty="0">
                          <a:effectLst/>
                          <a:latin typeface="+mn-lt"/>
                          <a:ea typeface="Times New Roman"/>
                        </a:rPr>
                        <a:t> то через </a:t>
                      </a:r>
                      <a:r>
                        <a:rPr lang="ru-RU" sz="950" noProof="0" dirty="0" err="1">
                          <a:effectLst/>
                          <a:latin typeface="+mn-lt"/>
                          <a:ea typeface="Times New Roman"/>
                        </a:rPr>
                        <a:t>відірваність</a:t>
                      </a:r>
                      <a:r>
                        <a:rPr lang="ru-RU" sz="950" noProof="0" dirty="0">
                          <a:effectLst/>
                          <a:latin typeface="+mn-lt"/>
                          <a:ea typeface="Times New Roman"/>
                        </a:rPr>
                        <a:t> </a:t>
                      </a:r>
                      <a:r>
                        <a:rPr lang="ru-RU" sz="950" noProof="0" dirty="0" err="1">
                          <a:effectLst/>
                          <a:latin typeface="+mn-lt"/>
                          <a:ea typeface="Times New Roman"/>
                        </a:rPr>
                        <a:t>від</a:t>
                      </a:r>
                      <a:r>
                        <a:rPr lang="ru-RU" sz="950" noProof="0" dirty="0">
                          <a:effectLst/>
                          <a:latin typeface="+mn-lt"/>
                          <a:ea typeface="Times New Roman"/>
                        </a:rPr>
                        <a:t> </a:t>
                      </a:r>
                      <a:r>
                        <a:rPr lang="ru-RU" sz="950" noProof="0" dirty="0" err="1">
                          <a:effectLst/>
                          <a:latin typeface="+mn-lt"/>
                          <a:ea typeface="Times New Roman"/>
                        </a:rPr>
                        <a:t>реальності</a:t>
                      </a:r>
                      <a:r>
                        <a:rPr lang="ru-RU" sz="950" noProof="0" dirty="0">
                          <a:effectLst/>
                          <a:latin typeface="+mn-lt"/>
                          <a:ea typeface="Times New Roman"/>
                        </a:rPr>
                        <a:t> </a:t>
                      </a:r>
                      <a:r>
                        <a:rPr lang="ru-RU" sz="950" noProof="0" dirty="0" err="1">
                          <a:effectLst/>
                          <a:latin typeface="+mn-lt"/>
                          <a:ea typeface="Times New Roman"/>
                        </a:rPr>
                        <a:t>освіти</a:t>
                      </a:r>
                      <a:r>
                        <a:rPr lang="ru-RU" sz="950" noProof="0" dirty="0">
                          <a:effectLst/>
                          <a:latin typeface="+mn-lt"/>
                          <a:ea typeface="Times New Roman"/>
                        </a:rPr>
                        <a:t> </a:t>
                      </a:r>
                      <a:r>
                        <a:rPr lang="ru-RU" sz="950" noProof="0" dirty="0" err="1">
                          <a:effectLst/>
                          <a:latin typeface="+mn-lt"/>
                          <a:ea typeface="Times New Roman"/>
                        </a:rPr>
                        <a:t>останнім</a:t>
                      </a:r>
                      <a:r>
                        <a:rPr lang="ru-RU" sz="950" noProof="0" dirty="0">
                          <a:effectLst/>
                          <a:latin typeface="+mn-lt"/>
                          <a:ea typeface="Times New Roman"/>
                        </a:rPr>
                        <a:t> часом, </a:t>
                      </a:r>
                      <a:r>
                        <a:rPr lang="ru-RU" sz="950" noProof="0" dirty="0" err="1">
                          <a:effectLst/>
                          <a:latin typeface="+mn-lt"/>
                          <a:ea typeface="Times New Roman"/>
                        </a:rPr>
                        <a:t>чи</a:t>
                      </a:r>
                      <a:r>
                        <a:rPr lang="ru-RU" sz="950" noProof="0" dirty="0">
                          <a:effectLst/>
                          <a:latin typeface="+mn-lt"/>
                          <a:ea typeface="Times New Roman"/>
                        </a:rPr>
                        <a:t> то </a:t>
                      </a:r>
                      <a:r>
                        <a:rPr lang="ru-RU" sz="950" noProof="0" dirty="0" err="1">
                          <a:effectLst/>
                          <a:latin typeface="+mn-lt"/>
                          <a:ea typeface="Times New Roman"/>
                        </a:rPr>
                        <a:t>від</a:t>
                      </a:r>
                      <a:r>
                        <a:rPr lang="ru-RU" sz="950" noProof="0" dirty="0">
                          <a:effectLst/>
                          <a:latin typeface="+mn-lt"/>
                          <a:ea typeface="Times New Roman"/>
                        </a:rPr>
                        <a:t> </a:t>
                      </a:r>
                      <a:r>
                        <a:rPr lang="ru-RU" sz="950" noProof="0" dirty="0" err="1">
                          <a:effectLst/>
                          <a:latin typeface="+mn-lt"/>
                          <a:ea typeface="Times New Roman"/>
                        </a:rPr>
                        <a:t>незацікавленості</a:t>
                      </a:r>
                      <a:r>
                        <a:rPr lang="ru-RU" sz="950" noProof="0" dirty="0">
                          <a:effectLst/>
                          <a:latin typeface="+mn-lt"/>
                          <a:ea typeface="Times New Roman"/>
                        </a:rPr>
                        <a:t> </a:t>
                      </a:r>
                      <a:r>
                        <a:rPr lang="ru-RU" sz="950" noProof="0" dirty="0" err="1">
                          <a:effectLst/>
                          <a:latin typeface="+mn-lt"/>
                          <a:ea typeface="Times New Roman"/>
                        </a:rPr>
                        <a:t>студентів</a:t>
                      </a:r>
                      <a:r>
                        <a:rPr lang="ru-RU" sz="950" noProof="0" dirty="0">
                          <a:effectLst/>
                          <a:latin typeface="+mn-lt"/>
                          <a:ea typeface="Times New Roman"/>
                        </a:rPr>
                        <a:t> у </a:t>
                      </a:r>
                      <a:r>
                        <a:rPr lang="ru-RU" sz="950" noProof="0" dirty="0" err="1">
                          <a:effectLst/>
                          <a:latin typeface="+mn-lt"/>
                          <a:ea typeface="Times New Roman"/>
                        </a:rPr>
                        <a:t>навчанні</a:t>
                      </a:r>
                      <a:r>
                        <a:rPr lang="ru-RU" sz="950" noProof="0" dirty="0">
                          <a:effectLst/>
                          <a:latin typeface="+mn-lt"/>
                          <a:ea typeface="Times New Roman"/>
                        </a:rPr>
                        <a:t>, </a:t>
                      </a:r>
                      <a:r>
                        <a:rPr lang="ru-RU" sz="950" noProof="0" dirty="0" err="1">
                          <a:effectLst/>
                          <a:latin typeface="+mn-lt"/>
                          <a:ea typeface="Times New Roman"/>
                        </a:rPr>
                        <a:t>навчає</a:t>
                      </a:r>
                      <a:r>
                        <a:rPr lang="ru-RU" sz="950" noProof="0" dirty="0">
                          <a:effectLst/>
                          <a:latin typeface="+mn-lt"/>
                          <a:ea typeface="Times New Roman"/>
                        </a:rPr>
                        <a:t> </a:t>
                      </a:r>
                      <a:r>
                        <a:rPr lang="ru-RU" sz="950" noProof="0" dirty="0" err="1">
                          <a:effectLst/>
                          <a:latin typeface="+mn-lt"/>
                          <a:ea typeface="Times New Roman"/>
                        </a:rPr>
                        <a:t>тільки</a:t>
                      </a:r>
                      <a:r>
                        <a:rPr lang="ru-RU" sz="950" noProof="0" dirty="0">
                          <a:effectLst/>
                          <a:latin typeface="+mn-lt"/>
                          <a:ea typeface="Times New Roman"/>
                        </a:rPr>
                        <a:t> як </a:t>
                      </a:r>
                      <a:r>
                        <a:rPr lang="ru-RU" sz="950" noProof="0" dirty="0" err="1">
                          <a:effectLst/>
                          <a:latin typeface="+mn-lt"/>
                          <a:ea typeface="Times New Roman"/>
                        </a:rPr>
                        <a:t>вирішувати</a:t>
                      </a:r>
                      <a:r>
                        <a:rPr lang="ru-RU" sz="950" noProof="0" dirty="0">
                          <a:effectLst/>
                          <a:latin typeface="+mn-lt"/>
                          <a:ea typeface="Times New Roman"/>
                        </a:rPr>
                        <a:t> </a:t>
                      </a:r>
                      <a:r>
                        <a:rPr lang="ru-RU" sz="950" noProof="0" dirty="0" err="1">
                          <a:effectLst/>
                          <a:latin typeface="+mn-lt"/>
                          <a:ea typeface="Times New Roman"/>
                        </a:rPr>
                        <a:t>абстрактні</a:t>
                      </a:r>
                      <a:r>
                        <a:rPr lang="ru-RU" sz="950" noProof="0" dirty="0">
                          <a:effectLst/>
                          <a:latin typeface="+mn-lt"/>
                          <a:ea typeface="Times New Roman"/>
                        </a:rPr>
                        <a:t> </a:t>
                      </a:r>
                      <a:r>
                        <a:rPr lang="ru-RU" sz="950" noProof="0" dirty="0" err="1">
                          <a:effectLst/>
                          <a:latin typeface="+mn-lt"/>
                          <a:ea typeface="Times New Roman"/>
                        </a:rPr>
                        <a:t>завдання</a:t>
                      </a:r>
                      <a:r>
                        <a:rPr lang="ru-RU" sz="950" noProof="0" dirty="0">
                          <a:effectLst/>
                          <a:latin typeface="+mn-lt"/>
                          <a:ea typeface="Times New Roman"/>
                        </a:rPr>
                        <a:t>, </a:t>
                      </a:r>
                      <a:r>
                        <a:rPr lang="ru-RU" sz="950" noProof="0" dirty="0" err="1">
                          <a:effectLst/>
                          <a:latin typeface="+mn-lt"/>
                          <a:ea typeface="Times New Roman"/>
                        </a:rPr>
                        <a:t>які</a:t>
                      </a:r>
                      <a:r>
                        <a:rPr lang="ru-RU" sz="950" noProof="0" dirty="0">
                          <a:effectLst/>
                          <a:latin typeface="+mn-lt"/>
                          <a:ea typeface="Times New Roman"/>
                        </a:rPr>
                        <a:t> </a:t>
                      </a:r>
                      <a:r>
                        <a:rPr lang="ru-RU" sz="950" noProof="0" dirty="0" err="1">
                          <a:effectLst/>
                          <a:latin typeface="+mn-lt"/>
                          <a:ea typeface="Times New Roman"/>
                        </a:rPr>
                        <a:t>під</a:t>
                      </a:r>
                      <a:r>
                        <a:rPr lang="ru-RU" sz="950" noProof="0" dirty="0">
                          <a:effectLst/>
                          <a:latin typeface="+mn-lt"/>
                          <a:ea typeface="Times New Roman"/>
                        </a:rPr>
                        <a:t> час </a:t>
                      </a:r>
                      <a:r>
                        <a:rPr lang="ru-RU" sz="950" noProof="0" dirty="0" err="1">
                          <a:effectLst/>
                          <a:latin typeface="+mn-lt"/>
                          <a:ea typeface="Times New Roman"/>
                        </a:rPr>
                        <a:t>цього</a:t>
                      </a:r>
                      <a:r>
                        <a:rPr lang="ru-RU" sz="950" noProof="0" dirty="0">
                          <a:effectLst/>
                          <a:latin typeface="+mn-lt"/>
                          <a:ea typeface="Times New Roman"/>
                        </a:rPr>
                        <a:t> </a:t>
                      </a:r>
                      <a:r>
                        <a:rPr lang="ru-RU" sz="950" noProof="0" dirty="0" err="1">
                          <a:effectLst/>
                          <a:latin typeface="+mn-lt"/>
                          <a:ea typeface="Times New Roman"/>
                        </a:rPr>
                        <a:t>ніяк</a:t>
                      </a:r>
                      <a:r>
                        <a:rPr lang="ru-RU" sz="950" noProof="0" dirty="0">
                          <a:effectLst/>
                          <a:latin typeface="+mn-lt"/>
                          <a:ea typeface="Times New Roman"/>
                        </a:rPr>
                        <a:t> не </a:t>
                      </a:r>
                      <a:r>
                        <a:rPr lang="ru-RU" sz="950" noProof="0" dirty="0" err="1">
                          <a:effectLst/>
                          <a:latin typeface="+mn-lt"/>
                          <a:ea typeface="Times New Roman"/>
                        </a:rPr>
                        <a:t>пов'язані</a:t>
                      </a:r>
                      <a:r>
                        <a:rPr lang="ru-RU" sz="950" noProof="0" dirty="0">
                          <a:effectLst/>
                          <a:latin typeface="+mn-lt"/>
                          <a:ea typeface="Times New Roman"/>
                        </a:rPr>
                        <a:t> з </a:t>
                      </a:r>
                      <a:r>
                        <a:rPr lang="ru-RU" sz="950" noProof="0" dirty="0" err="1">
                          <a:effectLst/>
                          <a:latin typeface="+mn-lt"/>
                          <a:ea typeface="Times New Roman"/>
                        </a:rPr>
                        <a:t>практичним</a:t>
                      </a:r>
                      <a:r>
                        <a:rPr lang="ru-RU" sz="950" noProof="0" dirty="0">
                          <a:effectLst/>
                          <a:latin typeface="+mn-lt"/>
                          <a:ea typeface="Times New Roman"/>
                        </a:rPr>
                        <a:t> </a:t>
                      </a:r>
                      <a:r>
                        <a:rPr lang="ru-RU" sz="950" noProof="0" dirty="0" err="1">
                          <a:effectLst/>
                          <a:latin typeface="+mn-lt"/>
                          <a:ea typeface="Times New Roman"/>
                        </a:rPr>
                        <a:t>застосуванням</a:t>
                      </a:r>
                      <a:r>
                        <a:rPr lang="ru-RU" sz="950" noProof="0" dirty="0">
                          <a:effectLst/>
                          <a:latin typeface="+mn-lt"/>
                          <a:ea typeface="Times New Roman"/>
                        </a:rPr>
                        <a:t>.</a:t>
                      </a:r>
                    </a:p>
                  </a:txBody>
                  <a:tcPr marL="68580" marR="68580" marT="0" marB="0" anchor="ctr"/>
                </a:tc>
                <a:tc>
                  <a:txBody>
                    <a:bodyPr/>
                    <a:lstStyle/>
                    <a:p>
                      <a:pPr marL="0" marR="0" indent="0" algn="ctr" defTabSz="342900" rtl="0" eaLnBrk="1" fontAlgn="auto" latinLnBrk="0" hangingPunct="1">
                        <a:lnSpc>
                          <a:spcPct val="100000"/>
                        </a:lnSpc>
                        <a:spcBef>
                          <a:spcPts val="0"/>
                        </a:spcBef>
                        <a:spcAft>
                          <a:spcPts val="0"/>
                        </a:spcAft>
                        <a:buClrTx/>
                        <a:buSzTx/>
                        <a:buFontTx/>
                        <a:buNone/>
                        <a:tabLst/>
                        <a:defRPr/>
                      </a:pPr>
                      <a:r>
                        <a:rPr lang="ru-RU" sz="950" b="1" kern="1200" noProof="0" dirty="0">
                          <a:solidFill>
                            <a:schemeClr val="lt1"/>
                          </a:solidFill>
                          <a:effectLst/>
                          <a:latin typeface="+mn-lt"/>
                          <a:ea typeface="Times New Roman"/>
                          <a:cs typeface="+mn-cs"/>
                        </a:rPr>
                        <a:t>АКФ</a:t>
                      </a:r>
                    </a:p>
                  </a:txBody>
                  <a:tcPr marL="68580" marR="68580" marT="0" marB="0" anchor="ctr">
                    <a:solidFill>
                      <a:srgbClr val="202F6A"/>
                    </a:solidFill>
                  </a:tcPr>
                </a:tc>
                <a:extLst>
                  <a:ext uri="{0D108BD9-81ED-4DB2-BD59-A6C34878D82A}">
                    <a16:rowId xmlns:a16="http://schemas.microsoft.com/office/drawing/2014/main" val="2601414567"/>
                  </a:ext>
                </a:extLst>
              </a:tr>
              <a:tr h="233319">
                <a:tc>
                  <a:txBody>
                    <a:bodyPr/>
                    <a:lstStyle/>
                    <a:p>
                      <a:pPr marL="0" marR="0" indent="0" algn="l" defTabSz="342900" rtl="0" eaLnBrk="1" fontAlgn="auto" latinLnBrk="0" hangingPunct="1">
                        <a:lnSpc>
                          <a:spcPct val="100000"/>
                        </a:lnSpc>
                        <a:spcBef>
                          <a:spcPts val="0"/>
                        </a:spcBef>
                        <a:spcAft>
                          <a:spcPts val="0"/>
                        </a:spcAft>
                        <a:buClrTx/>
                        <a:buSzTx/>
                        <a:buFontTx/>
                        <a:buNone/>
                        <a:tabLst/>
                        <a:defRPr/>
                      </a:pPr>
                      <a:r>
                        <a:rPr lang="uk-UA" sz="950" b="1" kern="1200" noProof="0" dirty="0">
                          <a:solidFill>
                            <a:schemeClr val="lt1"/>
                          </a:solidFill>
                          <a:effectLst/>
                          <a:latin typeface="+mn-lt"/>
                          <a:ea typeface="Times New Roman"/>
                          <a:cs typeface="+mn-cs"/>
                        </a:rPr>
                        <a:t>Не вважаю за потрібне розголошувати імена, але викладачка з профільного предмету, що була на першому курсі. Вона повністю розуміла, що вона викладає, про що вона розповідає і могла знайти підхід до всіх студентів.</a:t>
                      </a:r>
                    </a:p>
                  </a:txBody>
                  <a:tcPr marL="68580" marR="68580" marT="0" marB="0" anchor="ctr"/>
                </a:tc>
                <a:tc>
                  <a:txBody>
                    <a:bodyPr/>
                    <a:lstStyle/>
                    <a:p>
                      <a:pPr marL="0" marR="0" indent="0" algn="ctr" defTabSz="342900" rtl="0" eaLnBrk="1" fontAlgn="auto" latinLnBrk="0" hangingPunct="1">
                        <a:lnSpc>
                          <a:spcPct val="100000"/>
                        </a:lnSpc>
                        <a:spcBef>
                          <a:spcPts val="0"/>
                        </a:spcBef>
                        <a:spcAft>
                          <a:spcPts val="0"/>
                        </a:spcAft>
                        <a:buClrTx/>
                        <a:buSzTx/>
                        <a:buFontTx/>
                        <a:buNone/>
                        <a:tabLst/>
                        <a:defRPr/>
                      </a:pPr>
                      <a:r>
                        <a:rPr lang="uk-UA" sz="950" b="1" kern="1200" noProof="0" dirty="0">
                          <a:solidFill>
                            <a:schemeClr val="lt1"/>
                          </a:solidFill>
                          <a:effectLst/>
                          <a:latin typeface="+mn-lt"/>
                          <a:ea typeface="Times New Roman"/>
                          <a:cs typeface="+mn-cs"/>
                        </a:rPr>
                        <a:t>ФПКП</a:t>
                      </a:r>
                    </a:p>
                  </a:txBody>
                  <a:tcPr marL="68580" marR="68580" marT="0" marB="0" anchor="ctr">
                    <a:solidFill>
                      <a:srgbClr val="202F6A"/>
                    </a:solidFill>
                  </a:tcPr>
                </a:tc>
                <a:extLst>
                  <a:ext uri="{0D108BD9-81ED-4DB2-BD59-A6C34878D82A}">
                    <a16:rowId xmlns:a16="http://schemas.microsoft.com/office/drawing/2014/main" val="428600811"/>
                  </a:ext>
                </a:extLst>
              </a:tr>
              <a:tr h="141724">
                <a:tc>
                  <a:txBody>
                    <a:bodyPr/>
                    <a:lstStyle/>
                    <a:p>
                      <a:pPr marL="0" marR="0" indent="0" algn="l" defTabSz="342900" rtl="0" eaLnBrk="1" fontAlgn="auto" latinLnBrk="0" hangingPunct="1">
                        <a:lnSpc>
                          <a:spcPct val="100000"/>
                        </a:lnSpc>
                        <a:spcBef>
                          <a:spcPts val="0"/>
                        </a:spcBef>
                        <a:spcAft>
                          <a:spcPts val="0"/>
                        </a:spcAft>
                        <a:buClrTx/>
                        <a:buSzTx/>
                        <a:buFontTx/>
                        <a:buNone/>
                        <a:tabLst/>
                        <a:defRPr/>
                      </a:pPr>
                      <a:r>
                        <a:rPr lang="ru-RU" sz="950" b="1" kern="1200" noProof="0" dirty="0">
                          <a:solidFill>
                            <a:schemeClr val="lt1"/>
                          </a:solidFill>
                          <a:effectLst/>
                          <a:latin typeface="+mn-lt"/>
                          <a:ea typeface="Times New Roman"/>
                          <a:cs typeface="+mn-cs"/>
                        </a:rPr>
                        <a:t>З </a:t>
                      </a:r>
                      <a:r>
                        <a:rPr lang="ru-RU" sz="950" b="1" kern="1200" noProof="0" dirty="0" err="1">
                          <a:solidFill>
                            <a:schemeClr val="lt1"/>
                          </a:solidFill>
                          <a:effectLst/>
                          <a:latin typeface="+mn-lt"/>
                          <a:ea typeface="Times New Roman"/>
                          <a:cs typeface="+mn-cs"/>
                        </a:rPr>
                        <a:t>спілкування</a:t>
                      </a:r>
                      <a:r>
                        <a:rPr lang="ru-RU" sz="950" b="1" kern="1200" noProof="0" dirty="0">
                          <a:solidFill>
                            <a:schemeClr val="lt1"/>
                          </a:solidFill>
                          <a:effectLst/>
                          <a:latin typeface="+mn-lt"/>
                          <a:ea typeface="Times New Roman"/>
                          <a:cs typeface="+mn-cs"/>
                        </a:rPr>
                        <a:t> з </a:t>
                      </a:r>
                      <a:r>
                        <a:rPr lang="ru-RU" sz="950" b="1" kern="1200" noProof="0" dirty="0" err="1">
                          <a:solidFill>
                            <a:schemeClr val="lt1"/>
                          </a:solidFill>
                          <a:effectLst/>
                          <a:latin typeface="+mn-lt"/>
                          <a:ea typeface="Times New Roman"/>
                          <a:cs typeface="+mn-cs"/>
                        </a:rPr>
                        <a:t>завкафедрою</a:t>
                      </a:r>
                      <a:r>
                        <a:rPr lang="ru-RU" sz="950" b="1" kern="1200" noProof="0" dirty="0">
                          <a:solidFill>
                            <a:schemeClr val="lt1"/>
                          </a:solidFill>
                          <a:effectLst/>
                          <a:latin typeface="+mn-lt"/>
                          <a:ea typeface="Times New Roman"/>
                          <a:cs typeface="+mn-cs"/>
                        </a:rPr>
                        <a:t>, знаю, </a:t>
                      </a:r>
                      <a:r>
                        <a:rPr lang="ru-RU" sz="950" b="1" kern="1200" noProof="0" dirty="0" err="1">
                          <a:solidFill>
                            <a:schemeClr val="lt1"/>
                          </a:solidFill>
                          <a:effectLst/>
                          <a:latin typeface="+mn-lt"/>
                          <a:ea typeface="Times New Roman"/>
                          <a:cs typeface="+mn-cs"/>
                        </a:rPr>
                        <a:t>що</a:t>
                      </a:r>
                      <a:r>
                        <a:rPr lang="ru-RU" sz="950" b="1" kern="1200" noProof="0" dirty="0">
                          <a:solidFill>
                            <a:schemeClr val="lt1"/>
                          </a:solidFill>
                          <a:effectLst/>
                          <a:latin typeface="+mn-lt"/>
                          <a:ea typeface="Times New Roman"/>
                          <a:cs typeface="+mn-cs"/>
                        </a:rPr>
                        <a:t> на кафедру </a:t>
                      </a:r>
                      <a:r>
                        <a:rPr lang="ru-RU" sz="950" b="1" kern="1200" noProof="0" dirty="0" err="1">
                          <a:solidFill>
                            <a:schemeClr val="lt1"/>
                          </a:solidFill>
                          <a:effectLst/>
                          <a:latin typeface="+mn-lt"/>
                          <a:ea typeface="Times New Roman"/>
                          <a:cs typeface="+mn-cs"/>
                        </a:rPr>
                        <a:t>прийшло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багато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молодих</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викладачів</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які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мали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реальний</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досвід</a:t>
                      </a:r>
                      <a:r>
                        <a:rPr lang="ru-RU" sz="950" b="1" kern="1200" noProof="0" dirty="0">
                          <a:solidFill>
                            <a:schemeClr val="lt1"/>
                          </a:solidFill>
                          <a:effectLst/>
                          <a:latin typeface="+mn-lt"/>
                          <a:ea typeface="Times New Roman"/>
                          <a:cs typeface="+mn-cs"/>
                        </a:rPr>
                        <a:t> в IT, </a:t>
                      </a:r>
                      <a:r>
                        <a:rPr lang="ru-RU" sz="950" b="1" kern="1200" noProof="0" dirty="0" err="1">
                          <a:solidFill>
                            <a:schemeClr val="lt1"/>
                          </a:solidFill>
                          <a:effectLst/>
                          <a:latin typeface="+mn-lt"/>
                          <a:ea typeface="Times New Roman"/>
                          <a:cs typeface="+mn-cs"/>
                        </a:rPr>
                        <a:t>особисто</a:t>
                      </a:r>
                      <a:r>
                        <a:rPr lang="ru-RU" sz="950" b="1" kern="1200" noProof="0" dirty="0">
                          <a:solidFill>
                            <a:schemeClr val="lt1"/>
                          </a:solidFill>
                          <a:effectLst/>
                          <a:latin typeface="+mn-lt"/>
                          <a:ea typeface="Times New Roman"/>
                          <a:cs typeface="+mn-cs"/>
                        </a:rPr>
                        <a:t> у мене вони не </a:t>
                      </a:r>
                      <a:r>
                        <a:rPr lang="ru-RU" sz="950" b="1" kern="1200" noProof="0" dirty="0" err="1">
                          <a:solidFill>
                            <a:schemeClr val="lt1"/>
                          </a:solidFill>
                          <a:effectLst/>
                          <a:latin typeface="+mn-lt"/>
                          <a:ea typeface="Times New Roman"/>
                          <a:cs typeface="+mn-cs"/>
                        </a:rPr>
                        <a:t>викладали</a:t>
                      </a:r>
                      <a:r>
                        <a:rPr lang="ru-RU" sz="950" b="1" kern="1200" noProof="0" dirty="0">
                          <a:solidFill>
                            <a:schemeClr val="lt1"/>
                          </a:solidFill>
                          <a:effectLst/>
                          <a:latin typeface="+mn-lt"/>
                          <a:ea typeface="Times New Roman"/>
                          <a:cs typeface="+mn-cs"/>
                        </a:rPr>
                        <a:t>, але </a:t>
                      </a:r>
                      <a:r>
                        <a:rPr lang="ru-RU" sz="950" b="1" kern="1200" noProof="0" dirty="0" err="1">
                          <a:solidFill>
                            <a:schemeClr val="lt1"/>
                          </a:solidFill>
                          <a:effectLst/>
                          <a:latin typeface="+mn-lt"/>
                          <a:ea typeface="Times New Roman"/>
                          <a:cs typeface="+mn-cs"/>
                        </a:rPr>
                        <a:t>сподіваюся</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молодші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курси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мають</a:t>
                      </a:r>
                      <a:r>
                        <a:rPr lang="ru-RU" sz="950" b="1" kern="1200" noProof="0" dirty="0">
                          <a:solidFill>
                            <a:schemeClr val="lt1"/>
                          </a:solidFill>
                          <a:effectLst/>
                          <a:latin typeface="+mn-lt"/>
                          <a:ea typeface="Times New Roman"/>
                          <a:cs typeface="+mn-cs"/>
                        </a:rPr>
                        <a:t> хороших </a:t>
                      </a:r>
                      <a:r>
                        <a:rPr lang="ru-RU" sz="950" b="1" kern="1200" noProof="0" dirty="0" err="1">
                          <a:solidFill>
                            <a:schemeClr val="lt1"/>
                          </a:solidFill>
                          <a:effectLst/>
                          <a:latin typeface="+mn-lt"/>
                          <a:ea typeface="Times New Roman"/>
                          <a:cs typeface="+mn-cs"/>
                        </a:rPr>
                        <a:t>викладачів</a:t>
                      </a:r>
                      <a:r>
                        <a:rPr lang="ru-RU" sz="950" b="1" kern="1200" noProof="0" dirty="0">
                          <a:solidFill>
                            <a:schemeClr val="lt1"/>
                          </a:solidFill>
                          <a:effectLst/>
                          <a:latin typeface="+mn-lt"/>
                          <a:ea typeface="Times New Roman"/>
                          <a:cs typeface="+mn-cs"/>
                        </a:rPr>
                        <a:t>.</a:t>
                      </a:r>
                      <a:endParaRPr lang="uk-UA" sz="950" b="1" kern="1200" noProof="0" dirty="0">
                        <a:solidFill>
                          <a:schemeClr val="lt1"/>
                        </a:solidFill>
                        <a:effectLst/>
                        <a:latin typeface="+mn-lt"/>
                        <a:ea typeface="Times New Roman"/>
                        <a:cs typeface="+mn-cs"/>
                      </a:endParaRPr>
                    </a:p>
                  </a:txBody>
                  <a:tcPr marL="68580" marR="68580" marT="0" marB="0" anchor="ctr"/>
                </a:tc>
                <a:tc>
                  <a:txBody>
                    <a:bodyPr/>
                    <a:lstStyle/>
                    <a:p>
                      <a:pPr marL="0" algn="ctr" defTabSz="342900" rtl="0" eaLnBrk="1" latinLnBrk="0" hangingPunct="1">
                        <a:spcAft>
                          <a:spcPts val="0"/>
                        </a:spcAft>
                      </a:pPr>
                      <a:r>
                        <a:rPr lang="uk-UA" sz="950" b="1" kern="1200" noProof="0" dirty="0">
                          <a:solidFill>
                            <a:schemeClr val="lt1"/>
                          </a:solidFill>
                          <a:effectLst/>
                          <a:latin typeface="+mn-lt"/>
                          <a:ea typeface="Times New Roman"/>
                          <a:cs typeface="+mn-cs"/>
                        </a:rPr>
                        <a:t>ФКНТ</a:t>
                      </a:r>
                    </a:p>
                  </a:txBody>
                  <a:tcPr marL="68580" marR="68580" marT="0" marB="0" anchor="ctr">
                    <a:solidFill>
                      <a:srgbClr val="202F6A"/>
                    </a:solidFill>
                  </a:tcPr>
                </a:tc>
                <a:extLst>
                  <a:ext uri="{0D108BD9-81ED-4DB2-BD59-A6C34878D82A}">
                    <a16:rowId xmlns:a16="http://schemas.microsoft.com/office/drawing/2014/main" val="10003"/>
                  </a:ext>
                </a:extLst>
              </a:tr>
              <a:tr h="215260">
                <a:tc>
                  <a:txBody>
                    <a:bodyPr/>
                    <a:lstStyle/>
                    <a:p>
                      <a:pPr marL="0" marR="0" indent="0" algn="l" defTabSz="342900" rtl="0" eaLnBrk="1" fontAlgn="auto" latinLnBrk="0" hangingPunct="1">
                        <a:lnSpc>
                          <a:spcPct val="100000"/>
                        </a:lnSpc>
                        <a:spcBef>
                          <a:spcPts val="0"/>
                        </a:spcBef>
                        <a:spcAft>
                          <a:spcPts val="0"/>
                        </a:spcAft>
                        <a:buClrTx/>
                        <a:buSzTx/>
                        <a:buFontTx/>
                        <a:buNone/>
                        <a:tabLst/>
                        <a:defRPr/>
                      </a:pPr>
                      <a:r>
                        <a:rPr lang="ru-RU" sz="950" b="1" kern="1200" noProof="0" dirty="0" err="1">
                          <a:solidFill>
                            <a:schemeClr val="lt1"/>
                          </a:solidFill>
                          <a:effectLst/>
                          <a:latin typeface="+mn-lt"/>
                          <a:ea typeface="Times New Roman"/>
                          <a:cs typeface="+mn-cs"/>
                        </a:rPr>
                        <a:t>Сімкова</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Тетяна</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Олексіївна</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організована,уважна,активна</a:t>
                      </a:r>
                      <a:r>
                        <a:rPr lang="ru-RU" sz="950" b="1" kern="1200" noProof="0" dirty="0">
                          <a:solidFill>
                            <a:schemeClr val="lt1"/>
                          </a:solidFill>
                          <a:effectLst/>
                          <a:latin typeface="+mn-lt"/>
                          <a:ea typeface="Times New Roman"/>
                          <a:cs typeface="+mn-cs"/>
                        </a:rPr>
                        <a:t>. </a:t>
                      </a:r>
                      <a:endParaRPr lang="uk-UA" sz="950" b="1" kern="1200" noProof="0" dirty="0">
                        <a:solidFill>
                          <a:schemeClr val="lt1"/>
                        </a:solidFill>
                        <a:effectLst/>
                        <a:latin typeface="+mn-lt"/>
                        <a:ea typeface="Times New Roman"/>
                        <a:cs typeface="+mn-cs"/>
                      </a:endParaRPr>
                    </a:p>
                  </a:txBody>
                  <a:tcPr marL="68580" marR="68580" marT="0" marB="0" anchor="ctr"/>
                </a:tc>
                <a:tc>
                  <a:txBody>
                    <a:bodyPr/>
                    <a:lstStyle/>
                    <a:p>
                      <a:pPr marL="0" algn="ctr" defTabSz="342900" rtl="0" eaLnBrk="1" latinLnBrk="0" hangingPunct="1">
                        <a:spcAft>
                          <a:spcPts val="0"/>
                        </a:spcAft>
                      </a:pPr>
                      <a:r>
                        <a:rPr lang="uk-UA" sz="950" b="1" kern="1200" noProof="0" dirty="0">
                          <a:solidFill>
                            <a:schemeClr val="lt1"/>
                          </a:solidFill>
                          <a:effectLst/>
                          <a:latin typeface="+mn-lt"/>
                          <a:ea typeface="Times New Roman"/>
                          <a:cs typeface="+mn-cs"/>
                        </a:rPr>
                        <a:t>ФЕБА</a:t>
                      </a:r>
                    </a:p>
                  </a:txBody>
                  <a:tcPr marL="68580" marR="68580" marT="0" marB="0" anchor="ctr">
                    <a:solidFill>
                      <a:srgbClr val="202F6A"/>
                    </a:solidFill>
                  </a:tcPr>
                </a:tc>
                <a:extLst>
                  <a:ext uri="{0D108BD9-81ED-4DB2-BD59-A6C34878D82A}">
                    <a16:rowId xmlns:a16="http://schemas.microsoft.com/office/drawing/2014/main" val="10005"/>
                  </a:ext>
                </a:extLst>
              </a:tr>
              <a:tr h="187963">
                <a:tc>
                  <a:txBody>
                    <a:bodyPr/>
                    <a:lstStyle/>
                    <a:p>
                      <a:pPr algn="l">
                        <a:spcAft>
                          <a:spcPts val="0"/>
                        </a:spcAft>
                      </a:pPr>
                      <a:r>
                        <a:rPr lang="uk-UA" sz="950" b="1" kern="1200" noProof="0" dirty="0">
                          <a:solidFill>
                            <a:schemeClr val="lt1"/>
                          </a:solidFill>
                          <a:effectLst/>
                          <a:latin typeface="+mn-lt"/>
                          <a:ea typeface="Times New Roman"/>
                          <a:cs typeface="+mn-cs"/>
                        </a:rPr>
                        <a:t>Всіх.</a:t>
                      </a:r>
                    </a:p>
                  </a:txBody>
                  <a:tcPr marL="68580" marR="68580" marT="0" marB="0" anchor="ctr"/>
                </a:tc>
                <a:tc>
                  <a:txBody>
                    <a:bodyPr/>
                    <a:lstStyle/>
                    <a:p>
                      <a:pPr algn="ctr">
                        <a:spcAft>
                          <a:spcPts val="0"/>
                        </a:spcAft>
                      </a:pPr>
                      <a:r>
                        <a:rPr lang="uk-UA" sz="950" b="1" kern="1200" noProof="0" dirty="0">
                          <a:solidFill>
                            <a:schemeClr val="lt1"/>
                          </a:solidFill>
                          <a:effectLst/>
                          <a:latin typeface="+mn-lt"/>
                          <a:ea typeface="Times New Roman"/>
                          <a:cs typeface="+mn-cs"/>
                        </a:rPr>
                        <a:t>ФТЛ</a:t>
                      </a:r>
                    </a:p>
                  </a:txBody>
                  <a:tcPr marL="68580" marR="68580" marT="0" marB="0" anchor="ctr">
                    <a:solidFill>
                      <a:srgbClr val="202F6A"/>
                    </a:solidFill>
                  </a:tcPr>
                </a:tc>
                <a:extLst>
                  <a:ext uri="{0D108BD9-81ED-4DB2-BD59-A6C34878D82A}">
                    <a16:rowId xmlns:a16="http://schemas.microsoft.com/office/drawing/2014/main" val="10006"/>
                  </a:ext>
                </a:extLst>
              </a:tr>
              <a:tr h="174282">
                <a:tc>
                  <a:txBody>
                    <a:bodyPr/>
                    <a:lstStyle/>
                    <a:p>
                      <a:pPr algn="l">
                        <a:spcAft>
                          <a:spcPts val="0"/>
                        </a:spcAft>
                      </a:pPr>
                      <a:r>
                        <a:rPr lang="ru-RU" sz="950" b="1" kern="1200" noProof="0" dirty="0">
                          <a:solidFill>
                            <a:schemeClr val="lt1"/>
                          </a:solidFill>
                          <a:effectLst/>
                          <a:latin typeface="+mn-lt"/>
                          <a:ea typeface="Times New Roman"/>
                          <a:cs typeface="+mn-cs"/>
                        </a:rPr>
                        <a:t>Супрун О. М, </a:t>
                      </a:r>
                      <a:r>
                        <a:rPr lang="ru-RU" sz="950" b="1" kern="1200" noProof="0" dirty="0" err="1">
                          <a:solidFill>
                            <a:schemeClr val="lt1"/>
                          </a:solidFill>
                          <a:effectLst/>
                          <a:latin typeface="+mn-lt"/>
                          <a:ea typeface="Times New Roman"/>
                          <a:cs typeface="+mn-cs"/>
                        </a:rPr>
                        <a:t>Сябрук</a:t>
                      </a:r>
                      <a:r>
                        <a:rPr lang="ru-RU" sz="950" b="1" kern="1200" noProof="0" dirty="0">
                          <a:solidFill>
                            <a:schemeClr val="lt1"/>
                          </a:solidFill>
                          <a:effectLst/>
                          <a:latin typeface="+mn-lt"/>
                          <a:ea typeface="Times New Roman"/>
                          <a:cs typeface="+mn-cs"/>
                        </a:rPr>
                        <a:t> І. М., </a:t>
                      </a:r>
                      <a:r>
                        <a:rPr lang="ru-RU" sz="950" b="1" kern="1200" noProof="0" dirty="0" err="1">
                          <a:solidFill>
                            <a:schemeClr val="lt1"/>
                          </a:solidFill>
                          <a:effectLst/>
                          <a:latin typeface="+mn-lt"/>
                          <a:ea typeface="Times New Roman"/>
                          <a:cs typeface="+mn-cs"/>
                        </a:rPr>
                        <a:t>Нечипорук</a:t>
                      </a:r>
                      <a:r>
                        <a:rPr lang="ru-RU" sz="950" b="1" kern="1200" noProof="0" dirty="0">
                          <a:solidFill>
                            <a:schemeClr val="lt1"/>
                          </a:solidFill>
                          <a:effectLst/>
                          <a:latin typeface="+mn-lt"/>
                          <a:ea typeface="Times New Roman"/>
                          <a:cs typeface="+mn-cs"/>
                        </a:rPr>
                        <a:t> О. П., </a:t>
                      </a:r>
                      <a:r>
                        <a:rPr lang="ru-RU" sz="950" b="1" kern="1200" noProof="0" dirty="0" err="1">
                          <a:solidFill>
                            <a:schemeClr val="lt1"/>
                          </a:solidFill>
                          <a:effectLst/>
                          <a:latin typeface="+mn-lt"/>
                          <a:ea typeface="Times New Roman"/>
                          <a:cs typeface="+mn-cs"/>
                        </a:rPr>
                        <a:t>Коба</a:t>
                      </a:r>
                      <a:r>
                        <a:rPr lang="ru-RU" sz="950" b="1" kern="1200" noProof="0" dirty="0">
                          <a:solidFill>
                            <a:schemeClr val="lt1"/>
                          </a:solidFill>
                          <a:effectLst/>
                          <a:latin typeface="+mn-lt"/>
                          <a:ea typeface="Times New Roman"/>
                          <a:cs typeface="+mn-cs"/>
                        </a:rPr>
                        <a:t> О. В., </a:t>
                      </a:r>
                      <a:r>
                        <a:rPr lang="ru-RU" sz="950" b="1" kern="1200" noProof="0" dirty="0" err="1">
                          <a:solidFill>
                            <a:schemeClr val="lt1"/>
                          </a:solidFill>
                          <a:effectLst/>
                          <a:latin typeface="+mn-lt"/>
                          <a:ea typeface="Times New Roman"/>
                          <a:cs typeface="+mn-cs"/>
                        </a:rPr>
                        <a:t>Апенько</a:t>
                      </a:r>
                      <a:r>
                        <a:rPr lang="ru-RU" sz="950" b="1" kern="1200" noProof="0" dirty="0">
                          <a:solidFill>
                            <a:schemeClr val="lt1"/>
                          </a:solidFill>
                          <a:effectLst/>
                          <a:latin typeface="+mn-lt"/>
                          <a:ea typeface="Times New Roman"/>
                          <a:cs typeface="+mn-cs"/>
                        </a:rPr>
                        <a:t> Н. В., Артамонов Є. Б., </a:t>
                      </a:r>
                      <a:r>
                        <a:rPr lang="ru-RU" sz="950" b="1" kern="1200" noProof="0" dirty="0" err="1">
                          <a:solidFill>
                            <a:schemeClr val="lt1"/>
                          </a:solidFill>
                          <a:effectLst/>
                          <a:latin typeface="+mn-lt"/>
                          <a:ea typeface="Times New Roman"/>
                          <a:cs typeface="+mn-cs"/>
                        </a:rPr>
                        <a:t>Брановицька</a:t>
                      </a:r>
                      <a:r>
                        <a:rPr lang="ru-RU" sz="950" b="1" kern="1200" noProof="0" dirty="0">
                          <a:solidFill>
                            <a:schemeClr val="lt1"/>
                          </a:solidFill>
                          <a:effectLst/>
                          <a:latin typeface="+mn-lt"/>
                          <a:ea typeface="Times New Roman"/>
                          <a:cs typeface="+mn-cs"/>
                        </a:rPr>
                        <a:t> І. В., Бобр В. І., </a:t>
                      </a:r>
                      <a:r>
                        <a:rPr lang="ru-RU" sz="950" b="1" kern="1200" noProof="0" dirty="0" err="1">
                          <a:solidFill>
                            <a:schemeClr val="lt1"/>
                          </a:solidFill>
                          <a:effectLst/>
                          <a:latin typeface="+mn-lt"/>
                          <a:ea typeface="Times New Roman"/>
                          <a:cs typeface="+mn-cs"/>
                        </a:rPr>
                        <a:t>Дворук</a:t>
                      </a:r>
                      <a:r>
                        <a:rPr lang="ru-RU" sz="950" b="1" kern="1200" noProof="0" dirty="0">
                          <a:solidFill>
                            <a:schemeClr val="lt1"/>
                          </a:solidFill>
                          <a:effectLst/>
                          <a:latin typeface="+mn-lt"/>
                          <a:ea typeface="Times New Roman"/>
                          <a:cs typeface="+mn-cs"/>
                        </a:rPr>
                        <a:t> В. І. </a:t>
                      </a:r>
                      <a:r>
                        <a:rPr lang="ru-RU" sz="950" b="1" kern="1200" noProof="0" dirty="0" err="1">
                          <a:solidFill>
                            <a:schemeClr val="lt1"/>
                          </a:solidFill>
                          <a:effectLst/>
                          <a:latin typeface="+mn-lt"/>
                          <a:ea typeface="Times New Roman"/>
                          <a:cs typeface="+mn-cs"/>
                        </a:rPr>
                        <a:t>Гурська</a:t>
                      </a:r>
                      <a:r>
                        <a:rPr lang="ru-RU" sz="950" b="1" kern="1200" noProof="0" dirty="0">
                          <a:solidFill>
                            <a:schemeClr val="lt1"/>
                          </a:solidFill>
                          <a:effectLst/>
                          <a:latin typeface="+mn-lt"/>
                          <a:ea typeface="Times New Roman"/>
                          <a:cs typeface="+mn-cs"/>
                        </a:rPr>
                        <a:t> О. О. - </a:t>
                      </a:r>
                      <a:r>
                        <a:rPr lang="ru-RU" sz="950" b="1" kern="1200" noProof="0" dirty="0" err="1">
                          <a:solidFill>
                            <a:schemeClr val="lt1"/>
                          </a:solidFill>
                          <a:effectLst/>
                          <a:latin typeface="+mn-lt"/>
                          <a:ea typeface="Times New Roman"/>
                          <a:cs typeface="+mn-cs"/>
                        </a:rPr>
                        <a:t>найкращі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викладачі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професіонали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вміють</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заохотити</a:t>
                      </a:r>
                      <a:r>
                        <a:rPr lang="ru-RU" sz="950" b="1" kern="1200" noProof="0" dirty="0">
                          <a:solidFill>
                            <a:schemeClr val="lt1"/>
                          </a:solidFill>
                          <a:effectLst/>
                          <a:latin typeface="+mn-lt"/>
                          <a:ea typeface="Times New Roman"/>
                          <a:cs typeface="+mn-cs"/>
                        </a:rPr>
                        <a:t> до </a:t>
                      </a:r>
                      <a:r>
                        <a:rPr lang="ru-RU" sz="950" b="1" kern="1200" noProof="0" dirty="0" err="1">
                          <a:solidFill>
                            <a:schemeClr val="lt1"/>
                          </a:solidFill>
                          <a:effectLst/>
                          <a:latin typeface="+mn-lt"/>
                          <a:ea typeface="Times New Roman"/>
                          <a:cs typeface="+mn-cs"/>
                        </a:rPr>
                        <a:t>навчання</a:t>
                      </a:r>
                      <a:r>
                        <a:rPr lang="ru-RU" sz="950" b="1" kern="1200" noProof="0" dirty="0">
                          <a:solidFill>
                            <a:schemeClr val="lt1"/>
                          </a:solidFill>
                          <a:effectLst/>
                          <a:latin typeface="+mn-lt"/>
                          <a:ea typeface="Times New Roman"/>
                          <a:cs typeface="+mn-cs"/>
                        </a:rPr>
                        <a:t>, доступно </a:t>
                      </a:r>
                      <a:r>
                        <a:rPr lang="ru-RU" sz="950" b="1" kern="1200" noProof="0" dirty="0" err="1">
                          <a:solidFill>
                            <a:schemeClr val="lt1"/>
                          </a:solidFill>
                          <a:effectLst/>
                          <a:latin typeface="+mn-lt"/>
                          <a:ea typeface="Times New Roman"/>
                          <a:cs typeface="+mn-cs"/>
                        </a:rPr>
                        <a:t>пояснюють</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матеріал</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завжди</a:t>
                      </a:r>
                      <a:r>
                        <a:rPr lang="ru-RU" sz="950" b="1" kern="1200" noProof="0" dirty="0">
                          <a:solidFill>
                            <a:schemeClr val="lt1"/>
                          </a:solidFill>
                          <a:effectLst/>
                          <a:latin typeface="+mn-lt"/>
                          <a:ea typeface="Times New Roman"/>
                          <a:cs typeface="+mn-cs"/>
                        </a:rPr>
                        <a:t> на </a:t>
                      </a:r>
                      <a:r>
                        <a:rPr lang="ru-RU" sz="950" b="1" kern="1200" noProof="0" dirty="0" err="1">
                          <a:solidFill>
                            <a:schemeClr val="lt1"/>
                          </a:solidFill>
                          <a:effectLst/>
                          <a:latin typeface="+mn-lt"/>
                          <a:ea typeface="Times New Roman"/>
                          <a:cs typeface="+mn-cs"/>
                        </a:rPr>
                        <a:t>звʼязку</a:t>
                      </a:r>
                      <a:r>
                        <a:rPr lang="ru-RU" sz="950" b="1" kern="1200" noProof="0" dirty="0">
                          <a:solidFill>
                            <a:schemeClr val="lt1"/>
                          </a:solidFill>
                          <a:effectLst/>
                          <a:latin typeface="+mn-lt"/>
                          <a:ea typeface="Times New Roman"/>
                          <a:cs typeface="+mn-cs"/>
                        </a:rPr>
                        <a:t>, я </a:t>
                      </a:r>
                      <a:r>
                        <a:rPr lang="ru-RU" sz="950" b="1" kern="1200" noProof="0" dirty="0" err="1">
                          <a:solidFill>
                            <a:schemeClr val="lt1"/>
                          </a:solidFill>
                          <a:effectLst/>
                          <a:latin typeface="+mn-lt"/>
                          <a:ea typeface="Times New Roman"/>
                          <a:cs typeface="+mn-cs"/>
                        </a:rPr>
                        <a:t>надзвичайно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задоволена</a:t>
                      </a:r>
                      <a:r>
                        <a:rPr lang="ru-RU" sz="950" b="1" kern="1200" noProof="0" dirty="0">
                          <a:solidFill>
                            <a:schemeClr val="lt1"/>
                          </a:solidFill>
                          <a:effectLst/>
                          <a:latin typeface="+mn-lt"/>
                          <a:ea typeface="Times New Roman"/>
                          <a:cs typeface="+mn-cs"/>
                        </a:rPr>
                        <a:t> та </a:t>
                      </a:r>
                      <a:r>
                        <a:rPr lang="ru-RU" sz="950" b="1" kern="1200" noProof="0" dirty="0" err="1">
                          <a:solidFill>
                            <a:schemeClr val="lt1"/>
                          </a:solidFill>
                          <a:effectLst/>
                          <a:latin typeface="+mn-lt"/>
                          <a:ea typeface="Times New Roman"/>
                          <a:cs typeface="+mn-cs"/>
                        </a:rPr>
                        <a:t>вдячна</a:t>
                      </a:r>
                      <a:r>
                        <a:rPr lang="ru-RU" sz="950" b="1" kern="1200" noProof="0" dirty="0">
                          <a:solidFill>
                            <a:schemeClr val="lt1"/>
                          </a:solidFill>
                          <a:effectLst/>
                          <a:latin typeface="+mn-lt"/>
                          <a:ea typeface="Times New Roman"/>
                          <a:cs typeface="+mn-cs"/>
                        </a:rPr>
                        <a:t> за таких </a:t>
                      </a:r>
                      <a:r>
                        <a:rPr lang="ru-RU" sz="950" b="1" kern="1200" noProof="0" dirty="0" err="1">
                          <a:solidFill>
                            <a:schemeClr val="lt1"/>
                          </a:solidFill>
                          <a:effectLst/>
                          <a:latin typeface="+mn-lt"/>
                          <a:ea typeface="Times New Roman"/>
                          <a:cs typeface="+mn-cs"/>
                        </a:rPr>
                        <a:t>викладачів</a:t>
                      </a:r>
                      <a:r>
                        <a:rPr lang="ru-RU" sz="950" b="1" kern="1200" noProof="0" dirty="0">
                          <a:solidFill>
                            <a:schemeClr val="lt1"/>
                          </a:solidFill>
                          <a:effectLst/>
                          <a:latin typeface="+mn-lt"/>
                          <a:ea typeface="Times New Roman"/>
                          <a:cs typeface="+mn-cs"/>
                        </a:rPr>
                        <a:t> .</a:t>
                      </a:r>
                      <a:endParaRPr lang="uk-UA" sz="950" b="1" kern="1200" noProof="0" dirty="0">
                        <a:solidFill>
                          <a:schemeClr val="lt1"/>
                        </a:solidFill>
                        <a:effectLst/>
                        <a:latin typeface="+mn-lt"/>
                        <a:ea typeface="Times New Roman"/>
                        <a:cs typeface="+mn-cs"/>
                      </a:endParaRPr>
                    </a:p>
                  </a:txBody>
                  <a:tcPr marL="68580" marR="68580" marT="0" marB="0" anchor="ctr"/>
                </a:tc>
                <a:tc>
                  <a:txBody>
                    <a:bodyPr/>
                    <a:lstStyle/>
                    <a:p>
                      <a:pPr algn="ctr">
                        <a:spcAft>
                          <a:spcPts val="0"/>
                        </a:spcAft>
                      </a:pPr>
                      <a:r>
                        <a:rPr lang="uk-UA" sz="950" b="1" kern="1200" noProof="0" dirty="0">
                          <a:solidFill>
                            <a:schemeClr val="lt1"/>
                          </a:solidFill>
                          <a:effectLst/>
                          <a:latin typeface="+mn-lt"/>
                          <a:ea typeface="Times New Roman"/>
                          <a:cs typeface="+mn-cs"/>
                        </a:rPr>
                        <a:t>ФКНТ</a:t>
                      </a:r>
                    </a:p>
                  </a:txBody>
                  <a:tcPr marL="68580" marR="68580" marT="0" marB="0" anchor="ctr">
                    <a:solidFill>
                      <a:srgbClr val="202F6A"/>
                    </a:solidFill>
                  </a:tcPr>
                </a:tc>
                <a:extLst>
                  <a:ext uri="{0D108BD9-81ED-4DB2-BD59-A6C34878D82A}">
                    <a16:rowId xmlns:a16="http://schemas.microsoft.com/office/drawing/2014/main" val="10002"/>
                  </a:ext>
                </a:extLst>
              </a:tr>
              <a:tr h="161949">
                <a:tc>
                  <a:txBody>
                    <a:bodyPr/>
                    <a:lstStyle/>
                    <a:p>
                      <a:pPr algn="l">
                        <a:spcAft>
                          <a:spcPts val="0"/>
                        </a:spcAft>
                      </a:pPr>
                      <a:r>
                        <a:rPr lang="ru-RU" sz="950" b="1" kern="1200" noProof="0" dirty="0">
                          <a:solidFill>
                            <a:schemeClr val="lt1"/>
                          </a:solidFill>
                          <a:effectLst/>
                          <a:latin typeface="+mn-lt"/>
                          <a:ea typeface="Times New Roman"/>
                          <a:cs typeface="+mn-cs"/>
                        </a:rPr>
                        <a:t>Кожина Алла </a:t>
                      </a:r>
                      <a:r>
                        <a:rPr lang="ru-RU" sz="950" b="1" kern="1200" noProof="0" dirty="0" err="1">
                          <a:solidFill>
                            <a:schemeClr val="lt1"/>
                          </a:solidFill>
                          <a:effectLst/>
                          <a:latin typeface="+mn-lt"/>
                          <a:ea typeface="Times New Roman"/>
                          <a:cs typeface="+mn-cs"/>
                        </a:rPr>
                        <a:t>Василівна</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Завжди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допоможе</a:t>
                      </a:r>
                      <a:r>
                        <a:rPr lang="ru-RU" sz="950" b="1" kern="1200" noProof="0" dirty="0">
                          <a:solidFill>
                            <a:schemeClr val="lt1"/>
                          </a:solidFill>
                          <a:effectLst/>
                          <a:latin typeface="+mn-lt"/>
                          <a:ea typeface="Times New Roman"/>
                          <a:cs typeface="+mn-cs"/>
                        </a:rPr>
                        <a:t> як в </a:t>
                      </a:r>
                      <a:r>
                        <a:rPr lang="ru-RU" sz="950" b="1" kern="1200" noProof="0" dirty="0" err="1">
                          <a:solidFill>
                            <a:schemeClr val="lt1"/>
                          </a:solidFill>
                          <a:effectLst/>
                          <a:latin typeface="+mn-lt"/>
                          <a:ea typeface="Times New Roman"/>
                          <a:cs typeface="+mn-cs"/>
                        </a:rPr>
                        <a:t>організаційних</a:t>
                      </a:r>
                      <a:r>
                        <a:rPr lang="ru-RU" sz="950" b="1" kern="1200" noProof="0" dirty="0">
                          <a:solidFill>
                            <a:schemeClr val="lt1"/>
                          </a:solidFill>
                          <a:effectLst/>
                          <a:latin typeface="+mn-lt"/>
                          <a:ea typeface="Times New Roman"/>
                          <a:cs typeface="+mn-cs"/>
                        </a:rPr>
                        <a:t> так і </a:t>
                      </a:r>
                      <a:r>
                        <a:rPr lang="ru-RU" sz="950" b="1" kern="1200" noProof="0" dirty="0" err="1">
                          <a:solidFill>
                            <a:schemeClr val="lt1"/>
                          </a:solidFill>
                          <a:effectLst/>
                          <a:latin typeface="+mn-lt"/>
                          <a:ea typeface="Times New Roman"/>
                          <a:cs typeface="+mn-cs"/>
                        </a:rPr>
                        <a:t>навчальних</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питаннях</a:t>
                      </a:r>
                      <a:r>
                        <a:rPr lang="ru-RU" sz="950" b="1" kern="1200" noProof="0" dirty="0">
                          <a:solidFill>
                            <a:schemeClr val="lt1"/>
                          </a:solidFill>
                          <a:effectLst/>
                          <a:latin typeface="+mn-lt"/>
                          <a:ea typeface="Times New Roman"/>
                          <a:cs typeface="+mn-cs"/>
                        </a:rPr>
                        <a:t>.</a:t>
                      </a:r>
                    </a:p>
                    <a:p>
                      <a:pPr algn="l">
                        <a:spcAft>
                          <a:spcPts val="0"/>
                        </a:spcAft>
                      </a:pPr>
                      <a:r>
                        <a:rPr lang="ru-RU" sz="950" b="1" kern="1200" noProof="0" dirty="0" err="1">
                          <a:solidFill>
                            <a:schemeClr val="lt1"/>
                          </a:solidFill>
                          <a:effectLst/>
                          <a:latin typeface="+mn-lt"/>
                          <a:ea typeface="Times New Roman"/>
                          <a:cs typeface="+mn-cs"/>
                        </a:rPr>
                        <a:t>Макеєва</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Олена</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Миколаївна</a:t>
                      </a:r>
                      <a:r>
                        <a:rPr lang="ru-RU" sz="950" b="1" kern="1200" noProof="0" dirty="0">
                          <a:solidFill>
                            <a:schemeClr val="lt1"/>
                          </a:solidFill>
                          <a:effectLst/>
                          <a:latin typeface="+mn-lt"/>
                          <a:ea typeface="Times New Roman"/>
                          <a:cs typeface="+mn-cs"/>
                        </a:rPr>
                        <a:t>. </a:t>
                      </a:r>
                    </a:p>
                    <a:p>
                      <a:pPr algn="l">
                        <a:spcAft>
                          <a:spcPts val="0"/>
                        </a:spcAft>
                      </a:pPr>
                      <a:r>
                        <a:rPr lang="ru-RU" sz="950" b="1" kern="1200" noProof="0" dirty="0" err="1">
                          <a:solidFill>
                            <a:schemeClr val="lt1"/>
                          </a:solidFill>
                          <a:effectLst/>
                          <a:latin typeface="+mn-lt"/>
                          <a:ea typeface="Times New Roman"/>
                          <a:cs typeface="+mn-cs"/>
                        </a:rPr>
                        <a:t>Білоконь</a:t>
                      </a:r>
                      <a:r>
                        <a:rPr lang="ru-RU" sz="950" b="1" kern="1200" noProof="0" dirty="0">
                          <a:solidFill>
                            <a:schemeClr val="lt1"/>
                          </a:solidFill>
                          <a:effectLst/>
                          <a:latin typeface="+mn-lt"/>
                          <a:ea typeface="Times New Roman"/>
                          <a:cs typeface="+mn-cs"/>
                        </a:rPr>
                        <a:t> Ганна </a:t>
                      </a:r>
                      <a:r>
                        <a:rPr lang="ru-RU" sz="950" b="1" kern="1200" noProof="0" dirty="0" err="1">
                          <a:solidFill>
                            <a:schemeClr val="lt1"/>
                          </a:solidFill>
                          <a:effectLst/>
                          <a:latin typeface="+mn-lt"/>
                          <a:ea typeface="Times New Roman"/>
                          <a:cs typeface="+mn-cs"/>
                        </a:rPr>
                        <a:t>Михайлівна</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Вивчення</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дисципліни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було</a:t>
                      </a:r>
                      <a:r>
                        <a:rPr lang="ru-RU" sz="950" b="1" kern="1200" noProof="0" dirty="0">
                          <a:solidFill>
                            <a:schemeClr val="lt1"/>
                          </a:solidFill>
                          <a:effectLst/>
                          <a:latin typeface="+mn-lt"/>
                          <a:ea typeface="Times New Roman"/>
                          <a:cs typeface="+mn-cs"/>
                        </a:rPr>
                        <a:t> легким та </a:t>
                      </a:r>
                      <a:r>
                        <a:rPr lang="ru-RU" sz="950" b="1" kern="1200" noProof="0" dirty="0" err="1">
                          <a:solidFill>
                            <a:schemeClr val="lt1"/>
                          </a:solidFill>
                          <a:effectLst/>
                          <a:latin typeface="+mn-lt"/>
                          <a:ea typeface="Times New Roman"/>
                          <a:cs typeface="+mn-cs"/>
                        </a:rPr>
                        <a:t>доступним</a:t>
                      </a:r>
                      <a:r>
                        <a:rPr lang="ru-RU" sz="950" b="1" kern="1200" noProof="0" dirty="0">
                          <a:solidFill>
                            <a:schemeClr val="lt1"/>
                          </a:solidFill>
                          <a:effectLst/>
                          <a:latin typeface="+mn-lt"/>
                          <a:ea typeface="Times New Roman"/>
                          <a:cs typeface="+mn-cs"/>
                        </a:rPr>
                        <a:t>.</a:t>
                      </a:r>
                      <a:endParaRPr lang="uk-UA" sz="950" b="1" kern="1200" noProof="0" dirty="0">
                        <a:solidFill>
                          <a:schemeClr val="lt1"/>
                        </a:solidFill>
                        <a:effectLst/>
                        <a:latin typeface="+mn-lt"/>
                        <a:ea typeface="Times New Roman"/>
                        <a:cs typeface="+mn-cs"/>
                      </a:endParaRPr>
                    </a:p>
                  </a:txBody>
                  <a:tcPr marL="68580" marR="68580" marT="0" marB="0" anchor="ctr"/>
                </a:tc>
                <a:tc>
                  <a:txBody>
                    <a:bodyPr/>
                    <a:lstStyle/>
                    <a:p>
                      <a:pPr algn="ctr">
                        <a:spcAft>
                          <a:spcPts val="0"/>
                        </a:spcAft>
                      </a:pPr>
                      <a:r>
                        <a:rPr lang="uk-UA" sz="950" b="1" kern="1200" noProof="0" dirty="0">
                          <a:solidFill>
                            <a:schemeClr val="lt1"/>
                          </a:solidFill>
                          <a:effectLst/>
                          <a:latin typeface="+mn-lt"/>
                          <a:ea typeface="Times New Roman"/>
                          <a:cs typeface="+mn-cs"/>
                        </a:rPr>
                        <a:t>ФЕБА</a:t>
                      </a:r>
                    </a:p>
                  </a:txBody>
                  <a:tcPr marL="68580" marR="68580" marT="0" marB="0" anchor="ctr">
                    <a:solidFill>
                      <a:srgbClr val="202F6A"/>
                    </a:solidFill>
                  </a:tcPr>
                </a:tc>
                <a:extLst>
                  <a:ext uri="{0D108BD9-81ED-4DB2-BD59-A6C34878D82A}">
                    <a16:rowId xmlns:a16="http://schemas.microsoft.com/office/drawing/2014/main" val="10004"/>
                  </a:ext>
                </a:extLst>
              </a:tr>
              <a:tr h="155383">
                <a:tc>
                  <a:txBody>
                    <a:bodyPr/>
                    <a:lstStyle/>
                    <a:p>
                      <a:pPr marL="0" marR="0" indent="0" algn="l" defTabSz="342900" rtl="0" eaLnBrk="1" fontAlgn="auto" latinLnBrk="0" hangingPunct="1">
                        <a:lnSpc>
                          <a:spcPct val="100000"/>
                        </a:lnSpc>
                        <a:spcBef>
                          <a:spcPts val="0"/>
                        </a:spcBef>
                        <a:spcAft>
                          <a:spcPts val="0"/>
                        </a:spcAft>
                        <a:buClrTx/>
                        <a:buSzTx/>
                        <a:buFontTx/>
                        <a:buNone/>
                        <a:tabLst/>
                        <a:defRPr/>
                      </a:pPr>
                      <a:r>
                        <a:rPr lang="ru-RU" sz="950" b="1" kern="1200" noProof="0" dirty="0" err="1">
                          <a:solidFill>
                            <a:schemeClr val="lt1"/>
                          </a:solidFill>
                          <a:effectLst/>
                          <a:latin typeface="+mn-lt"/>
                          <a:ea typeface="Times New Roman"/>
                          <a:cs typeface="+mn-cs"/>
                        </a:rPr>
                        <a:t>Дражнікова</a:t>
                      </a:r>
                      <a:r>
                        <a:rPr lang="ru-RU" sz="950" b="1" kern="1200" noProof="0" dirty="0">
                          <a:solidFill>
                            <a:schemeClr val="lt1"/>
                          </a:solidFill>
                          <a:effectLst/>
                          <a:latin typeface="+mn-lt"/>
                          <a:ea typeface="Times New Roman"/>
                          <a:cs typeface="+mn-cs"/>
                        </a:rPr>
                        <a:t> Анна </a:t>
                      </a:r>
                      <a:r>
                        <a:rPr lang="ru-RU" sz="950" b="1" kern="1200" noProof="0" dirty="0" err="1">
                          <a:solidFill>
                            <a:schemeClr val="lt1"/>
                          </a:solidFill>
                          <a:effectLst/>
                          <a:latin typeface="+mn-lt"/>
                          <a:ea typeface="Times New Roman"/>
                          <a:cs typeface="+mn-cs"/>
                        </a:rPr>
                        <a:t>Вікторівна</a:t>
                      </a:r>
                      <a:r>
                        <a:rPr lang="ru-RU" sz="950" b="1" kern="1200" noProof="0" dirty="0">
                          <a:solidFill>
                            <a:schemeClr val="lt1"/>
                          </a:solidFill>
                          <a:effectLst/>
                          <a:latin typeface="+mn-lt"/>
                          <a:ea typeface="Times New Roman"/>
                          <a:cs typeface="+mn-cs"/>
                        </a:rPr>
                        <a:t>, Маслова Ольга </a:t>
                      </a:r>
                      <a:r>
                        <a:rPr lang="ru-RU" sz="950" b="1" kern="1200" noProof="0" dirty="0" err="1">
                          <a:solidFill>
                            <a:schemeClr val="lt1"/>
                          </a:solidFill>
                          <a:effectLst/>
                          <a:latin typeface="+mn-lt"/>
                          <a:ea typeface="Times New Roman"/>
                          <a:cs typeface="+mn-cs"/>
                        </a:rPr>
                        <a:t>Олександрівна</a:t>
                      </a:r>
                      <a:r>
                        <a:rPr lang="ru-RU" sz="950" b="1" kern="1200" noProof="0" dirty="0">
                          <a:solidFill>
                            <a:schemeClr val="lt1"/>
                          </a:solidFill>
                          <a:effectLst/>
                          <a:latin typeface="+mn-lt"/>
                          <a:ea typeface="Times New Roman"/>
                          <a:cs typeface="+mn-cs"/>
                        </a:rPr>
                        <a:t>.</a:t>
                      </a:r>
                    </a:p>
                  </a:txBody>
                  <a:tcPr marL="68580" marR="68580" marT="0" marB="0" anchor="ctr"/>
                </a:tc>
                <a:tc>
                  <a:txBody>
                    <a:bodyPr/>
                    <a:lstStyle/>
                    <a:p>
                      <a:pPr algn="ctr">
                        <a:spcAft>
                          <a:spcPts val="0"/>
                        </a:spcAft>
                      </a:pPr>
                      <a:endParaRPr lang="uk-UA" sz="950" b="1" kern="1200" noProof="0" dirty="0">
                        <a:solidFill>
                          <a:schemeClr val="lt1"/>
                        </a:solidFill>
                        <a:effectLst/>
                        <a:latin typeface="+mn-lt"/>
                        <a:ea typeface="Times New Roman"/>
                        <a:cs typeface="+mn-cs"/>
                      </a:endParaRPr>
                    </a:p>
                  </a:txBody>
                  <a:tcPr marL="68580" marR="68580" marT="0" marB="0" anchor="ctr">
                    <a:solidFill>
                      <a:srgbClr val="202F6A"/>
                    </a:solidFill>
                  </a:tcPr>
                </a:tc>
                <a:extLst>
                  <a:ext uri="{0D108BD9-81ED-4DB2-BD59-A6C34878D82A}">
                    <a16:rowId xmlns:a16="http://schemas.microsoft.com/office/drawing/2014/main" val="10008"/>
                  </a:ext>
                </a:extLst>
              </a:tr>
              <a:tr h="137866">
                <a:tc>
                  <a:txBody>
                    <a:bodyPr/>
                    <a:lstStyle/>
                    <a:p>
                      <a:pPr algn="l">
                        <a:spcAft>
                          <a:spcPts val="0"/>
                        </a:spcAft>
                      </a:pPr>
                      <a:r>
                        <a:rPr lang="ru-RU" sz="950" b="1" kern="1200" noProof="0" dirty="0" err="1">
                          <a:solidFill>
                            <a:schemeClr val="lt1"/>
                          </a:solidFill>
                          <a:effectLst/>
                          <a:latin typeface="+mn-lt"/>
                          <a:ea typeface="Times New Roman"/>
                          <a:cs typeface="+mn-cs"/>
                        </a:rPr>
                        <a:t>Дуже</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багато</a:t>
                      </a:r>
                      <a:r>
                        <a:rPr lang="ru-RU" sz="950" b="1" kern="1200" noProof="0" dirty="0">
                          <a:solidFill>
                            <a:schemeClr val="lt1"/>
                          </a:solidFill>
                          <a:effectLst/>
                          <a:latin typeface="+mn-lt"/>
                          <a:ea typeface="Times New Roman"/>
                          <a:cs typeface="+mn-cs"/>
                        </a:rPr>
                        <a:t> часу </a:t>
                      </a:r>
                      <a:r>
                        <a:rPr lang="ru-RU" sz="950" b="1" kern="1200" noProof="0" dirty="0" err="1">
                          <a:solidFill>
                            <a:schemeClr val="lt1"/>
                          </a:solidFill>
                          <a:effectLst/>
                          <a:latin typeface="+mn-lt"/>
                          <a:ea typeface="Times New Roman"/>
                          <a:cs typeface="+mn-cs"/>
                        </a:rPr>
                        <a:t>витрачаю</a:t>
                      </a:r>
                      <a:r>
                        <a:rPr lang="ru-RU" sz="950" b="1" kern="1200" noProof="0" dirty="0">
                          <a:solidFill>
                            <a:schemeClr val="lt1"/>
                          </a:solidFill>
                          <a:effectLst/>
                          <a:latin typeface="+mn-lt"/>
                          <a:ea typeface="Times New Roman"/>
                          <a:cs typeface="+mn-cs"/>
                        </a:rPr>
                        <a:t> на </a:t>
                      </a:r>
                      <a:r>
                        <a:rPr lang="ru-RU" sz="950" b="1" kern="1200" noProof="0" dirty="0" err="1">
                          <a:solidFill>
                            <a:schemeClr val="lt1"/>
                          </a:solidFill>
                          <a:effectLst/>
                          <a:latin typeface="+mn-lt"/>
                          <a:ea typeface="Times New Roman"/>
                          <a:cs typeface="+mn-cs"/>
                        </a:rPr>
                        <a:t>написання</a:t>
                      </a:r>
                      <a:r>
                        <a:rPr lang="ru-RU" sz="950" b="1" kern="1200" noProof="0" dirty="0">
                          <a:solidFill>
                            <a:schemeClr val="lt1"/>
                          </a:solidFill>
                          <a:effectLst/>
                          <a:latin typeface="+mn-lt"/>
                          <a:ea typeface="Times New Roman"/>
                          <a:cs typeface="+mn-cs"/>
                        </a:rPr>
                        <a:t>, тому </a:t>
                      </a:r>
                      <a:r>
                        <a:rPr lang="ru-RU" sz="950" b="1" kern="1200" noProof="0" dirty="0" err="1">
                          <a:solidFill>
                            <a:schemeClr val="lt1"/>
                          </a:solidFill>
                          <a:effectLst/>
                          <a:latin typeface="+mn-lt"/>
                          <a:ea typeface="Times New Roman"/>
                          <a:cs typeface="+mn-cs"/>
                        </a:rPr>
                        <a:t>замість</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чому</a:t>
                      </a:r>
                      <a:r>
                        <a:rPr lang="ru-RU" sz="950" b="1" kern="1200" noProof="0" dirty="0">
                          <a:solidFill>
                            <a:schemeClr val="lt1"/>
                          </a:solidFill>
                          <a:effectLst/>
                          <a:latin typeface="+mn-lt"/>
                          <a:ea typeface="Times New Roman"/>
                          <a:cs typeface="+mn-cs"/>
                        </a:rPr>
                        <a:t> я просто </a:t>
                      </a:r>
                      <a:r>
                        <a:rPr lang="ru-RU" sz="950" b="1" kern="1200" noProof="0" dirty="0" err="1">
                          <a:solidFill>
                            <a:schemeClr val="lt1"/>
                          </a:solidFill>
                          <a:effectLst/>
                          <a:latin typeface="+mn-lt"/>
                          <a:ea typeface="Times New Roman"/>
                          <a:cs typeface="+mn-cs"/>
                        </a:rPr>
                        <a:t>перелічу</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Гелич</a:t>
                      </a:r>
                      <a:r>
                        <a:rPr lang="ru-RU" sz="950" b="1" kern="1200" noProof="0" dirty="0">
                          <a:solidFill>
                            <a:schemeClr val="lt1"/>
                          </a:solidFill>
                          <a:effectLst/>
                          <a:latin typeface="+mn-lt"/>
                          <a:ea typeface="Times New Roman"/>
                          <a:cs typeface="+mn-cs"/>
                        </a:rPr>
                        <a:t> Алла, Нестеренко Галина, Кожина (+за </a:t>
                      </a:r>
                      <a:r>
                        <a:rPr lang="ru-RU" sz="950" b="1" kern="1200" noProof="0" dirty="0" err="1">
                          <a:solidFill>
                            <a:schemeClr val="lt1"/>
                          </a:solidFill>
                          <a:effectLst/>
                          <a:latin typeface="+mn-lt"/>
                          <a:ea typeface="Times New Roman"/>
                          <a:cs typeface="+mn-cs"/>
                        </a:rPr>
                        <a:t>організацію</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багато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чого</a:t>
                      </a:r>
                      <a:r>
                        <a:rPr lang="ru-RU" sz="950" b="1" kern="1200" noProof="0" dirty="0">
                          <a:solidFill>
                            <a:schemeClr val="lt1"/>
                          </a:solidFill>
                          <a:effectLst/>
                          <a:latin typeface="+mn-lt"/>
                          <a:ea typeface="Times New Roman"/>
                          <a:cs typeface="+mn-cs"/>
                        </a:rPr>
                        <a:t>), а з </a:t>
                      </a:r>
                      <a:r>
                        <a:rPr lang="ru-RU" sz="950" b="1" kern="1200" noProof="0" dirty="0" err="1">
                          <a:solidFill>
                            <a:schemeClr val="lt1"/>
                          </a:solidFill>
                          <a:effectLst/>
                          <a:latin typeface="+mn-lt"/>
                          <a:ea typeface="Times New Roman"/>
                          <a:cs typeface="+mn-cs"/>
                        </a:rPr>
                        <a:t>минулих</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років</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ще</a:t>
                      </a:r>
                      <a:r>
                        <a:rPr lang="ru-RU" sz="950" b="1" kern="1200" noProof="0" dirty="0">
                          <a:solidFill>
                            <a:schemeClr val="lt1"/>
                          </a:solidFill>
                          <a:effectLst/>
                          <a:latin typeface="+mn-lt"/>
                          <a:ea typeface="Times New Roman"/>
                          <a:cs typeface="+mn-cs"/>
                        </a:rPr>
                        <a:t> й Кравченко й </a:t>
                      </a:r>
                      <a:r>
                        <a:rPr lang="ru-RU" sz="950" b="1" kern="1200" noProof="0" dirty="0" err="1">
                          <a:solidFill>
                            <a:schemeClr val="lt1"/>
                          </a:solidFill>
                          <a:effectLst/>
                          <a:latin typeface="+mn-lt"/>
                          <a:ea typeface="Times New Roman"/>
                          <a:cs typeface="+mn-cs"/>
                        </a:rPr>
                        <a:t>Грущинська</a:t>
                      </a:r>
                      <a:r>
                        <a:rPr lang="ru-RU" sz="950" b="1" kern="1200" noProof="0" dirty="0">
                          <a:solidFill>
                            <a:schemeClr val="lt1"/>
                          </a:solidFill>
                          <a:effectLst/>
                          <a:latin typeface="+mn-lt"/>
                          <a:ea typeface="Times New Roman"/>
                          <a:cs typeface="+mn-cs"/>
                        </a:rPr>
                        <a:t> і </a:t>
                      </a:r>
                      <a:r>
                        <a:rPr lang="ru-RU" sz="950" b="1" kern="1200" noProof="0" dirty="0" err="1">
                          <a:solidFill>
                            <a:schemeClr val="lt1"/>
                          </a:solidFill>
                          <a:effectLst/>
                          <a:latin typeface="+mn-lt"/>
                          <a:ea typeface="Times New Roman"/>
                          <a:cs typeface="+mn-cs"/>
                        </a:rPr>
                        <a:t>самий</a:t>
                      </a:r>
                      <a:r>
                        <a:rPr lang="ru-RU" sz="950" b="1" kern="1200" noProof="0" dirty="0">
                          <a:solidFill>
                            <a:schemeClr val="lt1"/>
                          </a:solidFill>
                          <a:effectLst/>
                          <a:latin typeface="+mn-lt"/>
                          <a:ea typeface="Times New Roman"/>
                          <a:cs typeface="+mn-cs"/>
                        </a:rPr>
                        <a:t> топ - </a:t>
                      </a:r>
                      <a:r>
                        <a:rPr lang="ru-RU" sz="950" b="1" kern="1200" noProof="0" dirty="0" err="1">
                          <a:solidFill>
                            <a:schemeClr val="lt1"/>
                          </a:solidFill>
                          <a:effectLst/>
                          <a:latin typeface="+mn-lt"/>
                          <a:ea typeface="Times New Roman"/>
                          <a:cs typeface="+mn-cs"/>
                        </a:rPr>
                        <a:t>Поліщук</a:t>
                      </a:r>
                      <a:r>
                        <a:rPr lang="ru-RU" sz="950" b="1" kern="1200" noProof="0" dirty="0">
                          <a:solidFill>
                            <a:schemeClr val="lt1"/>
                          </a:solidFill>
                          <a:effectLst/>
                          <a:latin typeface="+mn-lt"/>
                          <a:ea typeface="Times New Roman"/>
                          <a:cs typeface="+mn-cs"/>
                        </a:rPr>
                        <a:t> .</a:t>
                      </a:r>
                      <a:endParaRPr lang="uk-UA" sz="950" b="1" kern="1200" noProof="0" dirty="0">
                        <a:solidFill>
                          <a:schemeClr val="lt1"/>
                        </a:solidFill>
                        <a:effectLst/>
                        <a:latin typeface="+mn-lt"/>
                        <a:ea typeface="Times New Roman"/>
                        <a:cs typeface="+mn-cs"/>
                      </a:endParaRPr>
                    </a:p>
                  </a:txBody>
                  <a:tcPr marL="68580" marR="68580" marT="0" marB="0" anchor="ctr"/>
                </a:tc>
                <a:tc>
                  <a:txBody>
                    <a:bodyPr/>
                    <a:lstStyle/>
                    <a:p>
                      <a:pPr algn="ctr">
                        <a:spcAft>
                          <a:spcPts val="0"/>
                        </a:spcAft>
                      </a:pPr>
                      <a:r>
                        <a:rPr lang="uk-UA" sz="950" b="1" kern="1200" noProof="0" dirty="0">
                          <a:solidFill>
                            <a:schemeClr val="lt1"/>
                          </a:solidFill>
                          <a:effectLst/>
                          <a:latin typeface="+mn-lt"/>
                          <a:ea typeface="Times New Roman"/>
                          <a:cs typeface="+mn-cs"/>
                        </a:rPr>
                        <a:t>ФЕБА</a:t>
                      </a:r>
                    </a:p>
                  </a:txBody>
                  <a:tcPr marL="68580" marR="68580" marT="0" marB="0" anchor="ctr">
                    <a:solidFill>
                      <a:srgbClr val="202F6A"/>
                    </a:solidFill>
                  </a:tcPr>
                </a:tc>
                <a:extLst>
                  <a:ext uri="{0D108BD9-81ED-4DB2-BD59-A6C34878D82A}">
                    <a16:rowId xmlns:a16="http://schemas.microsoft.com/office/drawing/2014/main" val="10009"/>
                  </a:ext>
                </a:extLst>
              </a:tr>
              <a:tr h="144016">
                <a:tc>
                  <a:txBody>
                    <a:bodyPr/>
                    <a:lstStyle/>
                    <a:p>
                      <a:pPr algn="l">
                        <a:spcAft>
                          <a:spcPts val="0"/>
                        </a:spcAft>
                      </a:pPr>
                      <a:r>
                        <a:rPr lang="uk-UA" sz="950" b="1" kern="1200" noProof="0" dirty="0">
                          <a:solidFill>
                            <a:schemeClr val="lt1"/>
                          </a:solidFill>
                          <a:effectLst/>
                          <a:latin typeface="+mn-lt"/>
                          <a:ea typeface="Times New Roman"/>
                          <a:cs typeface="+mn-cs"/>
                        </a:rPr>
                        <a:t>Юлія </a:t>
                      </a:r>
                      <a:r>
                        <a:rPr lang="uk-UA" sz="950" b="1" kern="1200" noProof="0" dirty="0" err="1">
                          <a:solidFill>
                            <a:schemeClr val="lt1"/>
                          </a:solidFill>
                          <a:effectLst/>
                          <a:latin typeface="+mn-lt"/>
                          <a:ea typeface="Times New Roman"/>
                          <a:cs typeface="+mn-cs"/>
                        </a:rPr>
                        <a:t>Вʼячеславівна</a:t>
                      </a:r>
                      <a:r>
                        <a:rPr lang="uk-UA" sz="950" b="1" kern="1200" noProof="0" dirty="0">
                          <a:solidFill>
                            <a:schemeClr val="lt1"/>
                          </a:solidFill>
                          <a:effectLst/>
                          <a:latin typeface="+mn-lt"/>
                          <a:ea typeface="Times New Roman"/>
                          <a:cs typeface="+mn-cs"/>
                        </a:rPr>
                        <a:t>, чудесно  і цікаво підносить матеріал., приємна і розуміюча. Леся Миколаївна </a:t>
                      </a:r>
                      <a:r>
                        <a:rPr lang="uk-UA" sz="950" b="1" kern="1200" noProof="0" dirty="0" err="1">
                          <a:solidFill>
                            <a:schemeClr val="lt1"/>
                          </a:solidFill>
                          <a:effectLst/>
                          <a:latin typeface="+mn-lt"/>
                          <a:ea typeface="Times New Roman"/>
                          <a:cs typeface="+mn-cs"/>
                        </a:rPr>
                        <a:t>Конопляник</a:t>
                      </a:r>
                      <a:r>
                        <a:rPr lang="uk-UA" sz="950" b="1" kern="1200" noProof="0" dirty="0">
                          <a:solidFill>
                            <a:schemeClr val="lt1"/>
                          </a:solidFill>
                          <a:effectLst/>
                          <a:latin typeface="+mn-lt"/>
                          <a:ea typeface="Times New Roman"/>
                          <a:cs typeface="+mn-cs"/>
                        </a:rPr>
                        <a:t> — із нею моє розуміння англійської стало кращим, вона робить </a:t>
                      </a:r>
                      <a:r>
                        <a:rPr lang="uk-UA" sz="950" b="1" kern="1200" noProof="0" dirty="0" err="1">
                          <a:solidFill>
                            <a:schemeClr val="lt1"/>
                          </a:solidFill>
                          <a:effectLst/>
                          <a:latin typeface="+mn-lt"/>
                          <a:ea typeface="Times New Roman"/>
                          <a:cs typeface="+mn-cs"/>
                        </a:rPr>
                        <a:t>багатоиітерактивів</a:t>
                      </a:r>
                      <a:r>
                        <a:rPr lang="uk-UA" sz="950" b="1" kern="1200" noProof="0" dirty="0">
                          <a:solidFill>
                            <a:schemeClr val="lt1"/>
                          </a:solidFill>
                          <a:effectLst/>
                          <a:latin typeface="+mn-lt"/>
                          <a:ea typeface="Times New Roman"/>
                          <a:cs typeface="+mn-cs"/>
                        </a:rPr>
                        <a:t> (тести , спеціальні сайти для того, аби </a:t>
                      </a:r>
                      <a:r>
                        <a:rPr lang="uk-UA" sz="950" b="1" kern="1200" noProof="0" dirty="0" err="1">
                          <a:solidFill>
                            <a:schemeClr val="lt1"/>
                          </a:solidFill>
                          <a:effectLst/>
                          <a:latin typeface="+mn-lt"/>
                          <a:ea typeface="Times New Roman"/>
                          <a:cs typeface="+mn-cs"/>
                        </a:rPr>
                        <a:t>запамяʼятовувати</a:t>
                      </a:r>
                      <a:r>
                        <a:rPr lang="uk-UA" sz="950" b="1" kern="1200" noProof="0" dirty="0">
                          <a:solidFill>
                            <a:schemeClr val="lt1"/>
                          </a:solidFill>
                          <a:effectLst/>
                          <a:latin typeface="+mn-lt"/>
                          <a:ea typeface="Times New Roman"/>
                          <a:cs typeface="+mn-cs"/>
                        </a:rPr>
                        <a:t> матеріал).  Володимир Вікторович — надає багато цікавого і корисного додаткового матеріалу для ознайомлення. Юрій  Петрович </a:t>
                      </a:r>
                      <a:r>
                        <a:rPr lang="uk-UA" sz="950" b="1" kern="1200" noProof="0" dirty="0" err="1">
                          <a:solidFill>
                            <a:schemeClr val="lt1"/>
                          </a:solidFill>
                          <a:effectLst/>
                          <a:latin typeface="+mn-lt"/>
                          <a:ea typeface="Times New Roman"/>
                          <a:cs typeface="+mn-cs"/>
                        </a:rPr>
                        <a:t>Басанець</a:t>
                      </a:r>
                      <a:r>
                        <a:rPr lang="uk-UA" sz="950" b="1" kern="1200" noProof="0" dirty="0">
                          <a:solidFill>
                            <a:schemeClr val="lt1"/>
                          </a:solidFill>
                          <a:effectLst/>
                          <a:latin typeface="+mn-lt"/>
                          <a:ea typeface="Times New Roman"/>
                          <a:cs typeface="+mn-cs"/>
                        </a:rPr>
                        <a:t>. </a:t>
                      </a:r>
                    </a:p>
                  </a:txBody>
                  <a:tcPr marL="68580" marR="68580" marT="0" marB="0" anchor="ctr"/>
                </a:tc>
                <a:tc>
                  <a:txBody>
                    <a:bodyPr/>
                    <a:lstStyle/>
                    <a:p>
                      <a:pPr algn="ctr">
                        <a:spcAft>
                          <a:spcPts val="0"/>
                        </a:spcAft>
                      </a:pPr>
                      <a:r>
                        <a:rPr lang="uk-UA" sz="950" b="1" kern="1200" noProof="0" dirty="0">
                          <a:solidFill>
                            <a:schemeClr val="lt1"/>
                          </a:solidFill>
                          <a:effectLst/>
                          <a:latin typeface="+mn-lt"/>
                          <a:ea typeface="Times New Roman"/>
                          <a:cs typeface="+mn-cs"/>
                        </a:rPr>
                        <a:t>ФАБД</a:t>
                      </a:r>
                    </a:p>
                  </a:txBody>
                  <a:tcPr marL="68580" marR="68580" marT="0" marB="0" anchor="ctr">
                    <a:solidFill>
                      <a:srgbClr val="202F6A"/>
                    </a:solidFill>
                  </a:tcPr>
                </a:tc>
                <a:extLst>
                  <a:ext uri="{0D108BD9-81ED-4DB2-BD59-A6C34878D82A}">
                    <a16:rowId xmlns:a16="http://schemas.microsoft.com/office/drawing/2014/main" val="10010"/>
                  </a:ext>
                </a:extLst>
              </a:tr>
              <a:tr h="137072">
                <a:tc>
                  <a:txBody>
                    <a:bodyPr/>
                    <a:lstStyle/>
                    <a:p>
                      <a:pPr algn="l">
                        <a:spcAft>
                          <a:spcPts val="0"/>
                        </a:spcAft>
                      </a:pPr>
                      <a:r>
                        <a:rPr lang="en-US" sz="950" b="1" kern="1200" noProof="0" dirty="0">
                          <a:solidFill>
                            <a:schemeClr val="lt1"/>
                          </a:solidFill>
                          <a:effectLst/>
                          <a:latin typeface="+mn-lt"/>
                          <a:ea typeface="Times New Roman"/>
                          <a:cs typeface="+mn-cs"/>
                        </a:rPr>
                        <a:t>Olga my tutor. She is really guide good.</a:t>
                      </a:r>
                    </a:p>
                    <a:p>
                      <a:pPr algn="l">
                        <a:spcAft>
                          <a:spcPts val="0"/>
                        </a:spcAft>
                      </a:pPr>
                      <a:r>
                        <a:rPr lang="uk-UA" sz="950" b="1" kern="1200" noProof="0" dirty="0">
                          <a:solidFill>
                            <a:schemeClr val="lt1"/>
                          </a:solidFill>
                          <a:effectLst/>
                          <a:latin typeface="+mn-lt"/>
                          <a:ea typeface="Times New Roman"/>
                          <a:cs typeface="+mn-cs"/>
                        </a:rPr>
                        <a:t>Ольга, моя репетиторка. Вона справді хороший гід.</a:t>
                      </a:r>
                    </a:p>
                  </a:txBody>
                  <a:tcPr marL="68580" marR="68580" marT="0" marB="0" anchor="ctr"/>
                </a:tc>
                <a:tc>
                  <a:txBody>
                    <a:bodyPr/>
                    <a:lstStyle/>
                    <a:p>
                      <a:pPr algn="ctr">
                        <a:spcAft>
                          <a:spcPts val="0"/>
                        </a:spcAft>
                      </a:pPr>
                      <a:r>
                        <a:rPr lang="uk-UA" sz="950" b="1" kern="1200" noProof="0" dirty="0">
                          <a:solidFill>
                            <a:schemeClr val="lt1"/>
                          </a:solidFill>
                          <a:effectLst/>
                          <a:latin typeface="+mn-lt"/>
                          <a:ea typeface="Times New Roman"/>
                          <a:cs typeface="+mn-cs"/>
                        </a:rPr>
                        <a:t>ФТЛ</a:t>
                      </a:r>
                    </a:p>
                  </a:txBody>
                  <a:tcPr marL="68580" marR="68580" marT="0" marB="0" anchor="ctr">
                    <a:solidFill>
                      <a:srgbClr val="202F6A"/>
                    </a:solidFill>
                  </a:tcPr>
                </a:tc>
                <a:extLst>
                  <a:ext uri="{0D108BD9-81ED-4DB2-BD59-A6C34878D82A}">
                    <a16:rowId xmlns:a16="http://schemas.microsoft.com/office/drawing/2014/main" val="10017"/>
                  </a:ext>
                </a:extLst>
              </a:tr>
            </a:tbl>
          </a:graphicData>
        </a:graphic>
      </p:graphicFrame>
    </p:spTree>
    <p:extLst>
      <p:ext uri="{BB962C8B-B14F-4D97-AF65-F5344CB8AC3E}">
        <p14:creationId xmlns:p14="http://schemas.microsoft.com/office/powerpoint/2010/main" val="18357327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328767"/>
            <a:ext cx="7344816" cy="360040"/>
          </a:xfrm>
        </p:spPr>
        <p:txBody>
          <a:bodyPr>
            <a:noAutofit/>
          </a:bodyPr>
          <a:lstStyle/>
          <a:p>
            <a:pPr algn="ctr"/>
            <a:r>
              <a:rPr lang="ru-RU" sz="1400" b="1" dirty="0">
                <a:solidFill>
                  <a:srgbClr val="202F6A"/>
                </a:solidFill>
              </a:rPr>
              <a:t>Кого з </a:t>
            </a:r>
            <a:r>
              <a:rPr lang="ru-RU" sz="1400" b="1" dirty="0" err="1">
                <a:solidFill>
                  <a:srgbClr val="202F6A"/>
                </a:solidFill>
              </a:rPr>
              <a:t>викладачів</a:t>
            </a:r>
            <a:r>
              <a:rPr lang="ru-RU" sz="1400" b="1" dirty="0">
                <a:solidFill>
                  <a:srgbClr val="202F6A"/>
                </a:solidFill>
              </a:rPr>
              <a:t> Ви могли б </a:t>
            </a:r>
            <a:r>
              <a:rPr lang="ru-RU" sz="1400" b="1" dirty="0" err="1">
                <a:solidFill>
                  <a:srgbClr val="202F6A"/>
                </a:solidFill>
              </a:rPr>
              <a:t>відзначити</a:t>
            </a:r>
            <a:r>
              <a:rPr lang="ru-RU" sz="1400" b="1" dirty="0">
                <a:solidFill>
                  <a:srgbClr val="202F6A"/>
                </a:solidFill>
              </a:rPr>
              <a:t> як </a:t>
            </a:r>
            <a:r>
              <a:rPr lang="ru-RU" sz="1400" b="1" dirty="0" err="1">
                <a:solidFill>
                  <a:srgbClr val="202F6A"/>
                </a:solidFill>
              </a:rPr>
              <a:t>професіоналів</a:t>
            </a:r>
            <a:r>
              <a:rPr lang="ru-RU" sz="1400" b="1" dirty="0">
                <a:solidFill>
                  <a:srgbClr val="202F6A"/>
                </a:solidFill>
              </a:rPr>
              <a:t> </a:t>
            </a:r>
            <a:r>
              <a:rPr lang="ru-RU" sz="1400" b="1" dirty="0" err="1">
                <a:solidFill>
                  <a:srgbClr val="202F6A"/>
                </a:solidFill>
              </a:rPr>
              <a:t>своєї</a:t>
            </a:r>
            <a:r>
              <a:rPr lang="ru-RU" sz="1400" b="1" dirty="0">
                <a:solidFill>
                  <a:srgbClr val="202F6A"/>
                </a:solidFill>
              </a:rPr>
              <a:t> </a:t>
            </a:r>
            <a:r>
              <a:rPr lang="ru-RU" sz="1400" b="1" dirty="0" err="1">
                <a:solidFill>
                  <a:srgbClr val="202F6A"/>
                </a:solidFill>
              </a:rPr>
              <a:t>справи</a:t>
            </a:r>
            <a:r>
              <a:rPr lang="ru-RU" sz="1400" b="1" dirty="0">
                <a:solidFill>
                  <a:srgbClr val="202F6A"/>
                </a:solidFill>
              </a:rPr>
              <a:t> і </a:t>
            </a:r>
            <a:r>
              <a:rPr lang="ru-RU" sz="1400" b="1" dirty="0" err="1">
                <a:solidFill>
                  <a:srgbClr val="202F6A"/>
                </a:solidFill>
              </a:rPr>
              <a:t>чому</a:t>
            </a:r>
            <a:r>
              <a:rPr lang="ru-RU" sz="1400" b="1" dirty="0">
                <a:solidFill>
                  <a:srgbClr val="202F6A"/>
                </a:solidFill>
              </a:rPr>
              <a:t>?</a:t>
            </a:r>
            <a:endParaRPr lang="uk-UA" sz="1400" b="1" dirty="0">
              <a:solidFill>
                <a:srgbClr val="202F6A"/>
              </a:solidFill>
            </a:endParaRPr>
          </a:p>
        </p:txBody>
      </p:sp>
      <p:graphicFrame>
        <p:nvGraphicFramePr>
          <p:cNvPr id="3" name="Таблица 2"/>
          <p:cNvGraphicFramePr>
            <a:graphicFrameLocks noGrp="1"/>
          </p:cNvGraphicFramePr>
          <p:nvPr>
            <p:extLst>
              <p:ext uri="{D42A27DB-BD31-4B8C-83A1-F6EECF244321}">
                <p14:modId xmlns:p14="http://schemas.microsoft.com/office/powerpoint/2010/main" val="3590596198"/>
              </p:ext>
            </p:extLst>
          </p:nvPr>
        </p:nvGraphicFramePr>
        <p:xfrm>
          <a:off x="539552" y="688807"/>
          <a:ext cx="7776864" cy="6084209"/>
        </p:xfrm>
        <a:graphic>
          <a:graphicData uri="http://schemas.openxmlformats.org/drawingml/2006/table">
            <a:tbl>
              <a:tblPr firstRow="1" firstCol="1" bandRow="1">
                <a:tableStyleId>{5C22544A-7EE6-4342-B048-85BDC9FD1C3A}</a:tableStyleId>
              </a:tblPr>
              <a:tblGrid>
                <a:gridCol w="7128792">
                  <a:extLst>
                    <a:ext uri="{9D8B030D-6E8A-4147-A177-3AD203B41FA5}">
                      <a16:colId xmlns:a16="http://schemas.microsoft.com/office/drawing/2014/main" val="20000"/>
                    </a:ext>
                  </a:extLst>
                </a:gridCol>
                <a:gridCol w="648072">
                  <a:extLst>
                    <a:ext uri="{9D8B030D-6E8A-4147-A177-3AD203B41FA5}">
                      <a16:colId xmlns:a16="http://schemas.microsoft.com/office/drawing/2014/main" val="20001"/>
                    </a:ext>
                  </a:extLst>
                </a:gridCol>
              </a:tblGrid>
              <a:tr h="179022">
                <a:tc>
                  <a:txBody>
                    <a:bodyPr/>
                    <a:lstStyle/>
                    <a:p>
                      <a:pPr marL="0" algn="ctr" defTabSz="342900" rtl="0" eaLnBrk="1" latinLnBrk="0" hangingPunct="1">
                        <a:spcAft>
                          <a:spcPts val="0"/>
                        </a:spcAft>
                      </a:pPr>
                      <a:r>
                        <a:rPr lang="uk-UA" sz="1100" b="1" kern="1200" noProof="0" dirty="0">
                          <a:solidFill>
                            <a:schemeClr val="lt1"/>
                          </a:solidFill>
                          <a:effectLst/>
                          <a:latin typeface="+mn-lt"/>
                          <a:ea typeface="Times New Roman"/>
                          <a:cs typeface="+mn-cs"/>
                        </a:rPr>
                        <a:t>Узагальнені відповіді респондентів:</a:t>
                      </a:r>
                    </a:p>
                  </a:txBody>
                  <a:tcPr marL="68580" marR="68580" marT="0" marB="0"/>
                </a:tc>
                <a:tc>
                  <a:txBody>
                    <a:bodyPr/>
                    <a:lstStyle/>
                    <a:p>
                      <a:pPr marL="0" algn="ctr" defTabSz="342900" rtl="0" eaLnBrk="1" latinLnBrk="0" hangingPunct="1">
                        <a:spcAft>
                          <a:spcPts val="0"/>
                        </a:spcAft>
                      </a:pPr>
                      <a:endParaRPr lang="uk-UA" sz="1100" b="1" kern="1200" noProof="0" dirty="0">
                        <a:solidFill>
                          <a:schemeClr val="lt1"/>
                        </a:solidFill>
                        <a:effectLst/>
                        <a:latin typeface="+mn-lt"/>
                        <a:ea typeface="Times New Roman"/>
                        <a:cs typeface="+mn-cs"/>
                      </a:endParaRPr>
                    </a:p>
                  </a:txBody>
                  <a:tcPr marL="68580" marR="68580" marT="0" marB="0">
                    <a:solidFill>
                      <a:srgbClr val="202F6A"/>
                    </a:solidFill>
                  </a:tcPr>
                </a:tc>
                <a:extLst>
                  <a:ext uri="{0D108BD9-81ED-4DB2-BD59-A6C34878D82A}">
                    <a16:rowId xmlns:a16="http://schemas.microsoft.com/office/drawing/2014/main" val="10000"/>
                  </a:ext>
                </a:extLst>
              </a:tr>
              <a:tr h="203193">
                <a:tc>
                  <a:txBody>
                    <a:bodyPr/>
                    <a:lstStyle/>
                    <a:p>
                      <a:pPr marL="0" marR="0" indent="0" algn="l" defTabSz="342900" rtl="0" eaLnBrk="1" fontAlgn="auto" latinLnBrk="0" hangingPunct="1">
                        <a:lnSpc>
                          <a:spcPct val="100000"/>
                        </a:lnSpc>
                        <a:spcBef>
                          <a:spcPts val="0"/>
                        </a:spcBef>
                        <a:spcAft>
                          <a:spcPts val="0"/>
                        </a:spcAft>
                        <a:buClrTx/>
                        <a:buSzTx/>
                        <a:buFontTx/>
                        <a:buNone/>
                        <a:tabLst/>
                        <a:defRPr/>
                      </a:pPr>
                      <a:r>
                        <a:rPr lang="ru-RU" sz="950" noProof="0" dirty="0">
                          <a:effectLst/>
                          <a:latin typeface="+mn-lt"/>
                          <a:ea typeface="Times New Roman"/>
                        </a:rPr>
                        <a:t>Шевченко </a:t>
                      </a:r>
                      <a:r>
                        <a:rPr lang="ru-RU" sz="950" noProof="0" dirty="0" err="1">
                          <a:effectLst/>
                          <a:latin typeface="+mn-lt"/>
                          <a:ea typeface="Times New Roman"/>
                        </a:rPr>
                        <a:t>Ірина</a:t>
                      </a:r>
                      <a:r>
                        <a:rPr lang="ru-RU" sz="950" noProof="0" dirty="0">
                          <a:effectLst/>
                          <a:latin typeface="+mn-lt"/>
                          <a:ea typeface="Times New Roman"/>
                        </a:rPr>
                        <a:t> </a:t>
                      </a:r>
                      <a:r>
                        <a:rPr lang="ru-RU" sz="950" noProof="0" dirty="0" err="1">
                          <a:effectLst/>
                          <a:latin typeface="+mn-lt"/>
                          <a:ea typeface="Times New Roman"/>
                        </a:rPr>
                        <a:t>Вікторівна</a:t>
                      </a:r>
                      <a:r>
                        <a:rPr lang="ru-RU" sz="950" noProof="0" dirty="0">
                          <a:effectLst/>
                          <a:latin typeface="+mn-lt"/>
                          <a:ea typeface="Times New Roman"/>
                        </a:rPr>
                        <a:t> .</a:t>
                      </a:r>
                    </a:p>
                  </a:txBody>
                  <a:tcPr marL="68580" marR="68580" marT="0" marB="0"/>
                </a:tc>
                <a:tc>
                  <a:txBody>
                    <a:bodyPr/>
                    <a:lstStyle/>
                    <a:p>
                      <a:pPr marL="0" marR="0" indent="0" algn="ctr" defTabSz="342900" rtl="0" eaLnBrk="1" fontAlgn="auto" latinLnBrk="0" hangingPunct="1">
                        <a:lnSpc>
                          <a:spcPct val="100000"/>
                        </a:lnSpc>
                        <a:spcBef>
                          <a:spcPts val="0"/>
                        </a:spcBef>
                        <a:spcAft>
                          <a:spcPts val="0"/>
                        </a:spcAft>
                        <a:buClrTx/>
                        <a:buSzTx/>
                        <a:buFontTx/>
                        <a:buNone/>
                        <a:tabLst/>
                        <a:defRPr/>
                      </a:pPr>
                      <a:r>
                        <a:rPr lang="ru-RU" sz="950" b="1" kern="1200" noProof="0" dirty="0">
                          <a:solidFill>
                            <a:schemeClr val="lt1"/>
                          </a:solidFill>
                          <a:effectLst/>
                          <a:latin typeface="+mn-lt"/>
                          <a:ea typeface="Times New Roman"/>
                          <a:cs typeface="+mn-cs"/>
                        </a:rPr>
                        <a:t>ФТЛ</a:t>
                      </a:r>
                    </a:p>
                  </a:txBody>
                  <a:tcPr marL="68580" marR="68580" marT="0" marB="0" anchor="ctr">
                    <a:solidFill>
                      <a:srgbClr val="202F6A"/>
                    </a:solidFill>
                  </a:tcPr>
                </a:tc>
                <a:extLst>
                  <a:ext uri="{0D108BD9-81ED-4DB2-BD59-A6C34878D82A}">
                    <a16:rowId xmlns:a16="http://schemas.microsoft.com/office/drawing/2014/main" val="1208418502"/>
                  </a:ext>
                </a:extLst>
              </a:tr>
              <a:tr h="228855">
                <a:tc>
                  <a:txBody>
                    <a:bodyPr/>
                    <a:lstStyle/>
                    <a:p>
                      <a:pPr marL="0" marR="0" indent="0" algn="l" defTabSz="342900" rtl="0" eaLnBrk="1" fontAlgn="auto" latinLnBrk="0" hangingPunct="1">
                        <a:lnSpc>
                          <a:spcPct val="100000"/>
                        </a:lnSpc>
                        <a:spcBef>
                          <a:spcPts val="0"/>
                        </a:spcBef>
                        <a:spcAft>
                          <a:spcPts val="0"/>
                        </a:spcAft>
                        <a:buClrTx/>
                        <a:buSzTx/>
                        <a:buFontTx/>
                        <a:buNone/>
                        <a:tabLst/>
                        <a:defRPr/>
                      </a:pPr>
                      <a:r>
                        <a:rPr lang="ru-RU" sz="950" noProof="0" dirty="0" err="1">
                          <a:effectLst/>
                          <a:latin typeface="+mn-lt"/>
                          <a:ea typeface="Times New Roman"/>
                        </a:rPr>
                        <a:t>Всіх</a:t>
                      </a:r>
                      <a:r>
                        <a:rPr lang="ru-RU" sz="950" noProof="0" dirty="0">
                          <a:effectLst/>
                          <a:latin typeface="+mn-lt"/>
                          <a:ea typeface="Times New Roman"/>
                        </a:rPr>
                        <a:t>, </a:t>
                      </a:r>
                      <a:r>
                        <a:rPr lang="ru-RU" sz="950" noProof="0" dirty="0" err="1">
                          <a:effectLst/>
                          <a:latin typeface="+mn-lt"/>
                          <a:ea typeface="Times New Roman"/>
                        </a:rPr>
                        <a:t>компетентні</a:t>
                      </a:r>
                      <a:r>
                        <a:rPr lang="ru-RU" sz="950" noProof="0" dirty="0">
                          <a:effectLst/>
                          <a:latin typeface="+mn-lt"/>
                          <a:ea typeface="Times New Roman"/>
                        </a:rPr>
                        <a:t>, </a:t>
                      </a:r>
                      <a:r>
                        <a:rPr lang="ru-RU" sz="950" noProof="0" dirty="0" err="1">
                          <a:effectLst/>
                          <a:latin typeface="+mn-lt"/>
                          <a:ea typeface="Times New Roman"/>
                        </a:rPr>
                        <a:t>відкриті</a:t>
                      </a:r>
                      <a:r>
                        <a:rPr lang="ru-RU" sz="950" noProof="0" dirty="0">
                          <a:effectLst/>
                          <a:latin typeface="+mn-lt"/>
                          <a:ea typeface="Times New Roman"/>
                        </a:rPr>
                        <a:t> до </a:t>
                      </a:r>
                      <a:r>
                        <a:rPr lang="ru-RU" sz="950" noProof="0" dirty="0" err="1">
                          <a:effectLst/>
                          <a:latin typeface="+mn-lt"/>
                          <a:ea typeface="Times New Roman"/>
                        </a:rPr>
                        <a:t>діалогу</a:t>
                      </a:r>
                      <a:r>
                        <a:rPr lang="ru-RU" sz="950" noProof="0" dirty="0">
                          <a:effectLst/>
                          <a:latin typeface="+mn-lt"/>
                          <a:ea typeface="Times New Roman"/>
                        </a:rPr>
                        <a:t>.</a:t>
                      </a:r>
                    </a:p>
                  </a:txBody>
                  <a:tcPr marL="68580" marR="68580" marT="0" marB="0"/>
                </a:tc>
                <a:tc>
                  <a:txBody>
                    <a:bodyPr/>
                    <a:lstStyle/>
                    <a:p>
                      <a:pPr marL="0" marR="0" indent="0" algn="ctr" defTabSz="342900" rtl="0" eaLnBrk="1" fontAlgn="auto" latinLnBrk="0" hangingPunct="1">
                        <a:lnSpc>
                          <a:spcPct val="100000"/>
                        </a:lnSpc>
                        <a:spcBef>
                          <a:spcPts val="0"/>
                        </a:spcBef>
                        <a:spcAft>
                          <a:spcPts val="0"/>
                        </a:spcAft>
                        <a:buClrTx/>
                        <a:buSzTx/>
                        <a:buFontTx/>
                        <a:buNone/>
                        <a:tabLst/>
                        <a:defRPr/>
                      </a:pPr>
                      <a:r>
                        <a:rPr lang="ru-RU" sz="950" b="1" kern="1200" noProof="0" dirty="0">
                          <a:solidFill>
                            <a:schemeClr val="lt1"/>
                          </a:solidFill>
                          <a:effectLst/>
                          <a:latin typeface="+mn-lt"/>
                          <a:ea typeface="Times New Roman"/>
                          <a:cs typeface="+mn-cs"/>
                        </a:rPr>
                        <a:t>ФЕБА</a:t>
                      </a:r>
                    </a:p>
                  </a:txBody>
                  <a:tcPr marL="68580" marR="68580" marT="0" marB="0" anchor="ctr">
                    <a:solidFill>
                      <a:srgbClr val="202F6A"/>
                    </a:solidFill>
                  </a:tcPr>
                </a:tc>
                <a:extLst>
                  <a:ext uri="{0D108BD9-81ED-4DB2-BD59-A6C34878D82A}">
                    <a16:rowId xmlns:a16="http://schemas.microsoft.com/office/drawing/2014/main" val="1180621281"/>
                  </a:ext>
                </a:extLst>
              </a:tr>
              <a:tr h="216024">
                <a:tc>
                  <a:txBody>
                    <a:bodyPr/>
                    <a:lstStyle/>
                    <a:p>
                      <a:pPr marL="0" marR="0" indent="0" algn="l" defTabSz="342900" rtl="0" eaLnBrk="1" fontAlgn="auto" latinLnBrk="0" hangingPunct="1">
                        <a:lnSpc>
                          <a:spcPct val="100000"/>
                        </a:lnSpc>
                        <a:spcBef>
                          <a:spcPts val="0"/>
                        </a:spcBef>
                        <a:spcAft>
                          <a:spcPts val="0"/>
                        </a:spcAft>
                        <a:buClrTx/>
                        <a:buSzTx/>
                        <a:buFontTx/>
                        <a:buNone/>
                        <a:tabLst/>
                        <a:defRPr/>
                      </a:pPr>
                      <a:r>
                        <a:rPr lang="ru-RU" sz="950" noProof="0" dirty="0">
                          <a:effectLst/>
                          <a:latin typeface="+mn-lt"/>
                          <a:ea typeface="Times New Roman"/>
                        </a:rPr>
                        <a:t>Петренко А.Б - </a:t>
                      </a:r>
                      <a:r>
                        <a:rPr lang="ru-RU" sz="950" noProof="0" dirty="0" err="1">
                          <a:effectLst/>
                          <a:latin typeface="+mn-lt"/>
                          <a:ea typeface="Times New Roman"/>
                        </a:rPr>
                        <a:t>рідкісний</a:t>
                      </a:r>
                      <a:r>
                        <a:rPr lang="ru-RU" sz="950" noProof="0" dirty="0">
                          <a:effectLst/>
                          <a:latin typeface="+mn-lt"/>
                          <a:ea typeface="Times New Roman"/>
                        </a:rPr>
                        <a:t> </a:t>
                      </a:r>
                      <a:r>
                        <a:rPr lang="ru-RU" sz="950" noProof="0" dirty="0" err="1">
                          <a:effectLst/>
                          <a:latin typeface="+mn-lt"/>
                          <a:ea typeface="Times New Roman"/>
                        </a:rPr>
                        <a:t>випадок</a:t>
                      </a:r>
                      <a:r>
                        <a:rPr lang="ru-RU" sz="950" noProof="0" dirty="0">
                          <a:effectLst/>
                          <a:latin typeface="+mn-lt"/>
                          <a:ea typeface="Times New Roman"/>
                        </a:rPr>
                        <a:t> коли </a:t>
                      </a:r>
                      <a:r>
                        <a:rPr lang="ru-RU" sz="950" noProof="0" dirty="0" err="1">
                          <a:effectLst/>
                          <a:latin typeface="+mn-lt"/>
                          <a:ea typeface="Times New Roman"/>
                        </a:rPr>
                        <a:t>викладач</a:t>
                      </a:r>
                      <a:r>
                        <a:rPr lang="ru-RU" sz="950" noProof="0" dirty="0">
                          <a:effectLst/>
                          <a:latin typeface="+mn-lt"/>
                          <a:ea typeface="Times New Roman"/>
                        </a:rPr>
                        <a:t> </a:t>
                      </a:r>
                      <a:r>
                        <a:rPr lang="ru-RU" sz="950" noProof="0" dirty="0" err="1">
                          <a:effectLst/>
                          <a:latin typeface="+mn-lt"/>
                          <a:ea typeface="Times New Roman"/>
                        </a:rPr>
                        <a:t>хоче</a:t>
                      </a:r>
                      <a:r>
                        <a:rPr lang="ru-RU" sz="950" noProof="0" dirty="0">
                          <a:effectLst/>
                          <a:latin typeface="+mn-lt"/>
                          <a:ea typeface="Times New Roman"/>
                        </a:rPr>
                        <a:t> </a:t>
                      </a:r>
                      <a:r>
                        <a:rPr lang="ru-RU" sz="950" noProof="0" dirty="0" err="1">
                          <a:effectLst/>
                          <a:latin typeface="+mn-lt"/>
                          <a:ea typeface="Times New Roman"/>
                        </a:rPr>
                        <a:t>навчити</a:t>
                      </a:r>
                      <a:r>
                        <a:rPr lang="ru-RU" sz="950" noProof="0" dirty="0">
                          <a:effectLst/>
                          <a:latin typeface="+mn-lt"/>
                          <a:ea typeface="Times New Roman"/>
                        </a:rPr>
                        <a:t>, </a:t>
                      </a:r>
                      <a:r>
                        <a:rPr lang="ru-RU" sz="950" noProof="0" dirty="0" err="1">
                          <a:effectLst/>
                          <a:latin typeface="+mn-lt"/>
                          <a:ea typeface="Times New Roman"/>
                        </a:rPr>
                        <a:t>може</a:t>
                      </a:r>
                      <a:r>
                        <a:rPr lang="ru-RU" sz="950" noProof="0" dirty="0">
                          <a:effectLst/>
                          <a:latin typeface="+mn-lt"/>
                          <a:ea typeface="Times New Roman"/>
                        </a:rPr>
                        <a:t> </a:t>
                      </a:r>
                      <a:r>
                        <a:rPr lang="ru-RU" sz="950" noProof="0" dirty="0" err="1">
                          <a:effectLst/>
                          <a:latin typeface="+mn-lt"/>
                          <a:ea typeface="Times New Roman"/>
                        </a:rPr>
                        <a:t>пояснити</a:t>
                      </a:r>
                      <a:r>
                        <a:rPr lang="ru-RU" sz="950" noProof="0" dirty="0">
                          <a:effectLst/>
                          <a:latin typeface="+mn-lt"/>
                          <a:ea typeface="Times New Roman"/>
                        </a:rPr>
                        <a:t> складне </a:t>
                      </a:r>
                      <a:r>
                        <a:rPr lang="ru-RU" sz="950" noProof="0" dirty="0" err="1">
                          <a:effectLst/>
                          <a:latin typeface="+mn-lt"/>
                          <a:ea typeface="Times New Roman"/>
                        </a:rPr>
                        <a:t>простими</a:t>
                      </a:r>
                      <a:r>
                        <a:rPr lang="ru-RU" sz="950" noProof="0" dirty="0">
                          <a:effectLst/>
                          <a:latin typeface="+mn-lt"/>
                          <a:ea typeface="Times New Roman"/>
                        </a:rPr>
                        <a:t> словами та </a:t>
                      </a:r>
                      <a:r>
                        <a:rPr lang="ru-RU" sz="950" noProof="0" dirty="0" err="1">
                          <a:effectLst/>
                          <a:latin typeface="+mn-lt"/>
                          <a:ea typeface="Times New Roman"/>
                        </a:rPr>
                        <a:t>зацікавити</a:t>
                      </a:r>
                      <a:r>
                        <a:rPr lang="ru-RU" sz="950" noProof="0" dirty="0">
                          <a:effectLst/>
                          <a:latin typeface="+mn-lt"/>
                          <a:ea typeface="Times New Roman"/>
                        </a:rPr>
                        <a:t> в </a:t>
                      </a:r>
                      <a:r>
                        <a:rPr lang="ru-RU" sz="950" noProof="0" dirty="0" err="1">
                          <a:effectLst/>
                          <a:latin typeface="+mn-lt"/>
                          <a:ea typeface="Times New Roman"/>
                        </a:rPr>
                        <a:t>своєму</a:t>
                      </a:r>
                      <a:r>
                        <a:rPr lang="ru-RU" sz="950" noProof="0" dirty="0">
                          <a:effectLst/>
                          <a:latin typeface="+mn-lt"/>
                          <a:ea typeface="Times New Roman"/>
                        </a:rPr>
                        <a:t> </a:t>
                      </a:r>
                      <a:r>
                        <a:rPr lang="ru-RU" sz="950" noProof="0" dirty="0" err="1">
                          <a:effectLst/>
                          <a:latin typeface="+mn-lt"/>
                          <a:ea typeface="Times New Roman"/>
                        </a:rPr>
                        <a:t>предметі</a:t>
                      </a:r>
                      <a:r>
                        <a:rPr lang="ru-RU" sz="950" noProof="0" dirty="0">
                          <a:effectLst/>
                          <a:latin typeface="+mn-lt"/>
                          <a:ea typeface="Times New Roman"/>
                        </a:rPr>
                        <a:t>.</a:t>
                      </a:r>
                    </a:p>
                    <a:p>
                      <a:pPr marL="0" marR="0" indent="0" algn="l" defTabSz="342900" rtl="0" eaLnBrk="1" fontAlgn="auto" latinLnBrk="0" hangingPunct="1">
                        <a:lnSpc>
                          <a:spcPct val="100000"/>
                        </a:lnSpc>
                        <a:spcBef>
                          <a:spcPts val="0"/>
                        </a:spcBef>
                        <a:spcAft>
                          <a:spcPts val="0"/>
                        </a:spcAft>
                        <a:buClrTx/>
                        <a:buSzTx/>
                        <a:buFontTx/>
                        <a:buNone/>
                        <a:tabLst/>
                        <a:defRPr/>
                      </a:pPr>
                      <a:r>
                        <a:rPr lang="ru-RU" sz="950" noProof="0" dirty="0">
                          <a:effectLst/>
                          <a:latin typeface="+mn-lt"/>
                          <a:ea typeface="Times New Roman"/>
                        </a:rPr>
                        <a:t>Майстренко А.А. - </a:t>
                      </a:r>
                      <a:r>
                        <a:rPr lang="ru-RU" sz="950" noProof="0" dirty="0" err="1">
                          <a:effectLst/>
                          <a:latin typeface="+mn-lt"/>
                          <a:ea typeface="Times New Roman"/>
                        </a:rPr>
                        <a:t>викладає</a:t>
                      </a:r>
                      <a:r>
                        <a:rPr lang="ru-RU" sz="950" noProof="0" dirty="0">
                          <a:effectLst/>
                          <a:latin typeface="+mn-lt"/>
                          <a:ea typeface="Times New Roman"/>
                        </a:rPr>
                        <a:t> з </a:t>
                      </a:r>
                      <a:r>
                        <a:rPr lang="ru-RU" sz="950" noProof="0" dirty="0" err="1">
                          <a:effectLst/>
                          <a:latin typeface="+mn-lt"/>
                          <a:ea typeface="Times New Roman"/>
                        </a:rPr>
                        <a:t>досвідом</a:t>
                      </a:r>
                      <a:r>
                        <a:rPr lang="ru-RU" sz="950" noProof="0" dirty="0">
                          <a:effectLst/>
                          <a:latin typeface="+mn-lt"/>
                          <a:ea typeface="Times New Roman"/>
                        </a:rPr>
                        <a:t> </a:t>
                      </a:r>
                      <a:r>
                        <a:rPr lang="ru-RU" sz="950" noProof="0" dirty="0" err="1">
                          <a:effectLst/>
                          <a:latin typeface="+mn-lt"/>
                          <a:ea typeface="Times New Roman"/>
                        </a:rPr>
                        <a:t>роботи</a:t>
                      </a:r>
                      <a:r>
                        <a:rPr lang="ru-RU" sz="950" noProof="0" dirty="0">
                          <a:effectLst/>
                          <a:latin typeface="+mn-lt"/>
                          <a:ea typeface="Times New Roman"/>
                        </a:rPr>
                        <a:t> по </a:t>
                      </a:r>
                      <a:r>
                        <a:rPr lang="ru-RU" sz="950" noProof="0" dirty="0" err="1">
                          <a:effectLst/>
                          <a:latin typeface="+mn-lt"/>
                          <a:ea typeface="Times New Roman"/>
                        </a:rPr>
                        <a:t>спеціальності</a:t>
                      </a:r>
                      <a:r>
                        <a:rPr lang="ru-RU" sz="950" noProof="0" dirty="0">
                          <a:effectLst/>
                          <a:latin typeface="+mn-lt"/>
                          <a:ea typeface="Times New Roman"/>
                        </a:rPr>
                        <a:t>, не </a:t>
                      </a:r>
                      <a:r>
                        <a:rPr lang="ru-RU" sz="950" noProof="0" dirty="0" err="1">
                          <a:effectLst/>
                          <a:latin typeface="+mn-lt"/>
                          <a:ea typeface="Times New Roman"/>
                        </a:rPr>
                        <a:t>тільки</a:t>
                      </a:r>
                      <a:r>
                        <a:rPr lang="ru-RU" sz="950" noProof="0" dirty="0">
                          <a:effectLst/>
                          <a:latin typeface="+mn-lt"/>
                          <a:ea typeface="Times New Roman"/>
                        </a:rPr>
                        <a:t> </a:t>
                      </a:r>
                      <a:r>
                        <a:rPr lang="ru-RU" sz="950" noProof="0" dirty="0" err="1">
                          <a:effectLst/>
                          <a:latin typeface="+mn-lt"/>
                          <a:ea typeface="Times New Roman"/>
                        </a:rPr>
                        <a:t>лб</a:t>
                      </a:r>
                      <a:r>
                        <a:rPr lang="ru-RU" sz="950" noProof="0" dirty="0">
                          <a:effectLst/>
                          <a:latin typeface="+mn-lt"/>
                          <a:ea typeface="Times New Roman"/>
                        </a:rPr>
                        <a:t>, а й </a:t>
                      </a:r>
                      <a:r>
                        <a:rPr lang="ru-RU" sz="950" noProof="0" dirty="0" err="1">
                          <a:effectLst/>
                          <a:latin typeface="+mn-lt"/>
                          <a:ea typeface="Times New Roman"/>
                        </a:rPr>
                        <a:t>ще</a:t>
                      </a:r>
                      <a:r>
                        <a:rPr lang="ru-RU" sz="950" noProof="0" dirty="0">
                          <a:effectLst/>
                          <a:latin typeface="+mn-lt"/>
                          <a:ea typeface="Times New Roman"/>
                        </a:rPr>
                        <a:t> </a:t>
                      </a:r>
                      <a:r>
                        <a:rPr lang="ru-RU" sz="950" noProof="0" dirty="0" err="1">
                          <a:effectLst/>
                          <a:latin typeface="+mn-lt"/>
                          <a:ea typeface="Times New Roman"/>
                        </a:rPr>
                        <a:t>дискусії</a:t>
                      </a:r>
                      <a:r>
                        <a:rPr lang="ru-RU" sz="950" noProof="0" dirty="0">
                          <a:effectLst/>
                          <a:latin typeface="+mn-lt"/>
                          <a:ea typeface="Times New Roman"/>
                        </a:rPr>
                        <a:t> по </a:t>
                      </a:r>
                      <a:r>
                        <a:rPr lang="ru-RU" sz="950" noProof="0" dirty="0" err="1">
                          <a:effectLst/>
                          <a:latin typeface="+mn-lt"/>
                          <a:ea typeface="Times New Roman"/>
                        </a:rPr>
                        <a:t>технологіях</a:t>
                      </a:r>
                      <a:r>
                        <a:rPr lang="ru-RU" sz="950" noProof="0" dirty="0">
                          <a:effectLst/>
                          <a:latin typeface="+mn-lt"/>
                          <a:ea typeface="Times New Roman"/>
                        </a:rPr>
                        <a:t> та темах. </a:t>
                      </a:r>
                      <a:r>
                        <a:rPr lang="ru-RU" sz="950" noProof="0" dirty="0" err="1">
                          <a:effectLst/>
                          <a:latin typeface="+mn-lt"/>
                          <a:ea typeface="Times New Roman"/>
                        </a:rPr>
                        <a:t>Розуміюча</a:t>
                      </a:r>
                      <a:r>
                        <a:rPr lang="ru-RU" sz="950" noProof="0" dirty="0">
                          <a:effectLst/>
                          <a:latin typeface="+mn-lt"/>
                          <a:ea typeface="Times New Roman"/>
                        </a:rPr>
                        <a:t> </a:t>
                      </a:r>
                      <a:r>
                        <a:rPr lang="ru-RU" sz="950" noProof="0" dirty="0" err="1">
                          <a:effectLst/>
                          <a:latin typeface="+mn-lt"/>
                          <a:ea typeface="Times New Roman"/>
                        </a:rPr>
                        <a:t>людина</a:t>
                      </a:r>
                      <a:r>
                        <a:rPr lang="ru-RU" sz="950" noProof="0" dirty="0">
                          <a:effectLst/>
                          <a:latin typeface="+mn-lt"/>
                          <a:ea typeface="Times New Roman"/>
                        </a:rPr>
                        <a:t>.</a:t>
                      </a:r>
                    </a:p>
                    <a:p>
                      <a:pPr marL="0" marR="0" indent="0" algn="l" defTabSz="342900" rtl="0" eaLnBrk="1" fontAlgn="auto" latinLnBrk="0" hangingPunct="1">
                        <a:lnSpc>
                          <a:spcPct val="100000"/>
                        </a:lnSpc>
                        <a:spcBef>
                          <a:spcPts val="0"/>
                        </a:spcBef>
                        <a:spcAft>
                          <a:spcPts val="0"/>
                        </a:spcAft>
                        <a:buClrTx/>
                        <a:buSzTx/>
                        <a:buFontTx/>
                        <a:buNone/>
                        <a:tabLst/>
                        <a:defRPr/>
                      </a:pPr>
                      <a:r>
                        <a:rPr lang="ru-RU" sz="950" noProof="0" dirty="0" err="1">
                          <a:effectLst/>
                          <a:latin typeface="+mn-lt"/>
                          <a:ea typeface="Times New Roman"/>
                        </a:rPr>
                        <a:t>Лозова</a:t>
                      </a:r>
                      <a:r>
                        <a:rPr lang="ru-RU" sz="950" noProof="0" dirty="0">
                          <a:effectLst/>
                          <a:latin typeface="+mn-lt"/>
                          <a:ea typeface="Times New Roman"/>
                        </a:rPr>
                        <a:t> І.О - </a:t>
                      </a:r>
                      <a:r>
                        <a:rPr lang="ru-RU" sz="950" noProof="0" dirty="0" err="1">
                          <a:effectLst/>
                          <a:latin typeface="+mn-lt"/>
                          <a:ea typeface="Times New Roman"/>
                        </a:rPr>
                        <a:t>чудовий</a:t>
                      </a:r>
                      <a:r>
                        <a:rPr lang="ru-RU" sz="950" noProof="0" dirty="0">
                          <a:effectLst/>
                          <a:latin typeface="+mn-lt"/>
                          <a:ea typeface="Times New Roman"/>
                        </a:rPr>
                        <a:t> </a:t>
                      </a:r>
                      <a:r>
                        <a:rPr lang="ru-RU" sz="950" noProof="0" dirty="0" err="1">
                          <a:effectLst/>
                          <a:latin typeface="+mn-lt"/>
                          <a:ea typeface="Times New Roman"/>
                        </a:rPr>
                        <a:t>викладач</a:t>
                      </a:r>
                      <a:r>
                        <a:rPr lang="ru-RU" sz="950" noProof="0" dirty="0">
                          <a:effectLst/>
                          <a:latin typeface="+mn-lt"/>
                          <a:ea typeface="Times New Roman"/>
                        </a:rPr>
                        <a:t> з </a:t>
                      </a:r>
                      <a:r>
                        <a:rPr lang="ru-RU" sz="950" noProof="0" dirty="0" err="1">
                          <a:effectLst/>
                          <a:latin typeface="+mn-lt"/>
                          <a:ea typeface="Times New Roman"/>
                        </a:rPr>
                        <a:t>котрим</a:t>
                      </a:r>
                      <a:r>
                        <a:rPr lang="ru-RU" sz="950" noProof="0" dirty="0">
                          <a:effectLst/>
                          <a:latin typeface="+mn-lt"/>
                          <a:ea typeface="Times New Roman"/>
                        </a:rPr>
                        <a:t> </a:t>
                      </a:r>
                      <a:r>
                        <a:rPr lang="ru-RU" sz="950" noProof="0" dirty="0" err="1">
                          <a:effectLst/>
                          <a:latin typeface="+mn-lt"/>
                          <a:ea typeface="Times New Roman"/>
                        </a:rPr>
                        <a:t>цікаво</a:t>
                      </a:r>
                      <a:r>
                        <a:rPr lang="ru-RU" sz="950" noProof="0" dirty="0">
                          <a:effectLst/>
                          <a:latin typeface="+mn-lt"/>
                          <a:ea typeface="Times New Roman"/>
                        </a:rPr>
                        <a:t> </a:t>
                      </a:r>
                      <a:r>
                        <a:rPr lang="ru-RU" sz="950" noProof="0" dirty="0" err="1">
                          <a:effectLst/>
                          <a:latin typeface="+mn-lt"/>
                          <a:ea typeface="Times New Roman"/>
                        </a:rPr>
                        <a:t>проводити</a:t>
                      </a:r>
                      <a:r>
                        <a:rPr lang="ru-RU" sz="950" noProof="0" dirty="0">
                          <a:effectLst/>
                          <a:latin typeface="+mn-lt"/>
                          <a:ea typeface="Times New Roman"/>
                        </a:rPr>
                        <a:t> пари, пояснить </a:t>
                      </a:r>
                      <a:r>
                        <a:rPr lang="ru-RU" sz="950" noProof="0" dirty="0" err="1">
                          <a:effectLst/>
                          <a:latin typeface="+mn-lt"/>
                          <a:ea typeface="Times New Roman"/>
                        </a:rPr>
                        <a:t>матеріал</a:t>
                      </a:r>
                      <a:r>
                        <a:rPr lang="ru-RU" sz="950" noProof="0" dirty="0">
                          <a:effectLst/>
                          <a:latin typeface="+mn-lt"/>
                          <a:ea typeface="Times New Roman"/>
                        </a:rPr>
                        <a:t> та з </a:t>
                      </a:r>
                      <a:r>
                        <a:rPr lang="ru-RU" sz="950" noProof="0" dirty="0" err="1">
                          <a:effectLst/>
                          <a:latin typeface="+mn-lt"/>
                          <a:ea typeface="Times New Roman"/>
                        </a:rPr>
                        <a:t>розумінніям</a:t>
                      </a:r>
                      <a:r>
                        <a:rPr lang="ru-RU" sz="950" noProof="0" dirty="0">
                          <a:effectLst/>
                          <a:latin typeface="+mn-lt"/>
                          <a:ea typeface="Times New Roman"/>
                        </a:rPr>
                        <a:t> </a:t>
                      </a:r>
                      <a:r>
                        <a:rPr lang="ru-RU" sz="950" noProof="0" dirty="0" err="1">
                          <a:effectLst/>
                          <a:latin typeface="+mn-lt"/>
                          <a:ea typeface="Times New Roman"/>
                        </a:rPr>
                        <a:t>відноситься</a:t>
                      </a:r>
                      <a:r>
                        <a:rPr lang="ru-RU" sz="950" noProof="0" dirty="0">
                          <a:effectLst/>
                          <a:latin typeface="+mn-lt"/>
                          <a:ea typeface="Times New Roman"/>
                        </a:rPr>
                        <a:t> до </a:t>
                      </a:r>
                      <a:r>
                        <a:rPr lang="ru-RU" sz="950" noProof="0" dirty="0" err="1">
                          <a:effectLst/>
                          <a:latin typeface="+mn-lt"/>
                          <a:ea typeface="Times New Roman"/>
                        </a:rPr>
                        <a:t>студентів</a:t>
                      </a:r>
                      <a:r>
                        <a:rPr lang="ru-RU" sz="950" noProof="0" dirty="0">
                          <a:effectLst/>
                          <a:latin typeface="+mn-lt"/>
                          <a:ea typeface="Times New Roman"/>
                        </a:rPr>
                        <a:t>, </a:t>
                      </a:r>
                      <a:r>
                        <a:rPr lang="ru-RU" sz="950" noProof="0" dirty="0" err="1">
                          <a:effectLst/>
                          <a:latin typeface="+mn-lt"/>
                          <a:ea typeface="Times New Roman"/>
                        </a:rPr>
                        <a:t>йде</a:t>
                      </a:r>
                      <a:r>
                        <a:rPr lang="ru-RU" sz="950" noProof="0" dirty="0">
                          <a:effectLst/>
                          <a:latin typeface="+mn-lt"/>
                          <a:ea typeface="Times New Roman"/>
                        </a:rPr>
                        <a:t> на </a:t>
                      </a:r>
                      <a:r>
                        <a:rPr lang="ru-RU" sz="950" noProof="0" dirty="0" err="1">
                          <a:effectLst/>
                          <a:latin typeface="+mn-lt"/>
                          <a:ea typeface="Times New Roman"/>
                        </a:rPr>
                        <a:t>зустріч</a:t>
                      </a:r>
                      <a:r>
                        <a:rPr lang="ru-RU" sz="950" noProof="0" dirty="0">
                          <a:effectLst/>
                          <a:latin typeface="+mn-lt"/>
                          <a:ea typeface="Times New Roman"/>
                        </a:rPr>
                        <a:t>.</a:t>
                      </a:r>
                    </a:p>
                    <a:p>
                      <a:pPr marL="0" marR="0" indent="0" algn="l" defTabSz="342900" rtl="0" eaLnBrk="1" fontAlgn="auto" latinLnBrk="0" hangingPunct="1">
                        <a:lnSpc>
                          <a:spcPct val="100000"/>
                        </a:lnSpc>
                        <a:spcBef>
                          <a:spcPts val="0"/>
                        </a:spcBef>
                        <a:spcAft>
                          <a:spcPts val="0"/>
                        </a:spcAft>
                        <a:buClrTx/>
                        <a:buSzTx/>
                        <a:buFontTx/>
                        <a:buNone/>
                        <a:tabLst/>
                        <a:defRPr/>
                      </a:pPr>
                      <a:r>
                        <a:rPr lang="ru-RU" sz="950" noProof="0" dirty="0" err="1">
                          <a:effectLst/>
                          <a:latin typeface="+mn-lt"/>
                          <a:ea typeface="Times New Roman"/>
                        </a:rPr>
                        <a:t>Філінович</a:t>
                      </a:r>
                      <a:r>
                        <a:rPr lang="ru-RU" sz="950" noProof="0" dirty="0">
                          <a:effectLst/>
                          <a:latin typeface="+mn-lt"/>
                          <a:ea typeface="Times New Roman"/>
                        </a:rPr>
                        <a:t> В.В. - </a:t>
                      </a:r>
                      <a:r>
                        <a:rPr lang="ru-RU" sz="950" noProof="0" dirty="0" err="1">
                          <a:effectLst/>
                          <a:latin typeface="+mn-lt"/>
                          <a:ea typeface="Times New Roman"/>
                        </a:rPr>
                        <a:t>унікальний</a:t>
                      </a:r>
                      <a:r>
                        <a:rPr lang="ru-RU" sz="950" noProof="0" dirty="0">
                          <a:effectLst/>
                          <a:latin typeface="+mn-lt"/>
                          <a:ea typeface="Times New Roman"/>
                        </a:rPr>
                        <a:t> </a:t>
                      </a:r>
                      <a:r>
                        <a:rPr lang="ru-RU" sz="950" noProof="0" dirty="0" err="1">
                          <a:effectLst/>
                          <a:latin typeface="+mn-lt"/>
                          <a:ea typeface="Times New Roman"/>
                        </a:rPr>
                        <a:t>досвід</a:t>
                      </a:r>
                      <a:r>
                        <a:rPr lang="ru-RU" sz="950" noProof="0" dirty="0">
                          <a:effectLst/>
                          <a:latin typeface="+mn-lt"/>
                          <a:ea typeface="Times New Roman"/>
                        </a:rPr>
                        <a:t>, на парах </a:t>
                      </a:r>
                      <a:r>
                        <a:rPr lang="ru-RU" sz="950" noProof="0" dirty="0" err="1">
                          <a:effectLst/>
                          <a:latin typeface="+mn-lt"/>
                          <a:ea typeface="Times New Roman"/>
                        </a:rPr>
                        <a:t>коллективне</a:t>
                      </a:r>
                      <a:r>
                        <a:rPr lang="ru-RU" sz="950" noProof="0" dirty="0">
                          <a:effectLst/>
                          <a:latin typeface="+mn-lt"/>
                          <a:ea typeface="Times New Roman"/>
                        </a:rPr>
                        <a:t> </a:t>
                      </a:r>
                      <a:r>
                        <a:rPr lang="ru-RU" sz="950" noProof="0" dirty="0" err="1">
                          <a:effectLst/>
                          <a:latin typeface="+mn-lt"/>
                          <a:ea typeface="Times New Roman"/>
                        </a:rPr>
                        <a:t>обговорення</a:t>
                      </a:r>
                      <a:r>
                        <a:rPr lang="ru-RU" sz="950" noProof="0" dirty="0">
                          <a:effectLst/>
                          <a:latin typeface="+mn-lt"/>
                          <a:ea typeface="Times New Roman"/>
                        </a:rPr>
                        <a:t> теми та </a:t>
                      </a:r>
                      <a:r>
                        <a:rPr lang="ru-RU" sz="950" noProof="0" dirty="0" err="1">
                          <a:effectLst/>
                          <a:latin typeface="+mn-lt"/>
                          <a:ea typeface="Times New Roman"/>
                        </a:rPr>
                        <a:t>аналіз</a:t>
                      </a:r>
                      <a:r>
                        <a:rPr lang="ru-RU" sz="950" noProof="0" dirty="0">
                          <a:effectLst/>
                          <a:latin typeface="+mn-lt"/>
                          <a:ea typeface="Times New Roman"/>
                        </a:rPr>
                        <a:t> думки кожного.</a:t>
                      </a:r>
                    </a:p>
                    <a:p>
                      <a:pPr marL="0" marR="0" indent="0" algn="l" defTabSz="342900" rtl="0" eaLnBrk="1" fontAlgn="auto" latinLnBrk="0" hangingPunct="1">
                        <a:lnSpc>
                          <a:spcPct val="100000"/>
                        </a:lnSpc>
                        <a:spcBef>
                          <a:spcPts val="0"/>
                        </a:spcBef>
                        <a:spcAft>
                          <a:spcPts val="0"/>
                        </a:spcAft>
                        <a:buClrTx/>
                        <a:buSzTx/>
                        <a:buFontTx/>
                        <a:buNone/>
                        <a:tabLst/>
                        <a:defRPr/>
                      </a:pPr>
                      <a:r>
                        <a:rPr lang="ru-RU" sz="950" noProof="0" dirty="0" err="1">
                          <a:effectLst/>
                          <a:latin typeface="+mn-lt"/>
                          <a:ea typeface="Times New Roman"/>
                        </a:rPr>
                        <a:t>Тюлюпа</a:t>
                      </a:r>
                      <a:r>
                        <a:rPr lang="ru-RU" sz="950" noProof="0" dirty="0">
                          <a:effectLst/>
                          <a:latin typeface="+mn-lt"/>
                          <a:ea typeface="Times New Roman"/>
                        </a:rPr>
                        <a:t> С.В - </a:t>
                      </a:r>
                      <a:r>
                        <a:rPr lang="ru-RU" sz="950" noProof="0" dirty="0" err="1">
                          <a:effectLst/>
                          <a:latin typeface="+mn-lt"/>
                          <a:ea typeface="Times New Roman"/>
                        </a:rPr>
                        <a:t>може</a:t>
                      </a:r>
                      <a:r>
                        <a:rPr lang="ru-RU" sz="950" noProof="0" dirty="0">
                          <a:effectLst/>
                          <a:latin typeface="+mn-lt"/>
                          <a:ea typeface="Times New Roman"/>
                        </a:rPr>
                        <a:t> </a:t>
                      </a:r>
                      <a:r>
                        <a:rPr lang="ru-RU" sz="950" noProof="0" dirty="0" err="1">
                          <a:effectLst/>
                          <a:latin typeface="+mn-lt"/>
                          <a:ea typeface="Times New Roman"/>
                        </a:rPr>
                        <a:t>підготувати</a:t>
                      </a:r>
                      <a:r>
                        <a:rPr lang="ru-RU" sz="950" noProof="0" dirty="0">
                          <a:effectLst/>
                          <a:latin typeface="+mn-lt"/>
                          <a:ea typeface="Times New Roman"/>
                        </a:rPr>
                        <a:t> до ЄДКІ, з </a:t>
                      </a:r>
                      <a:r>
                        <a:rPr lang="ru-RU" sz="950" noProof="0" dirty="0" err="1">
                          <a:effectLst/>
                          <a:latin typeface="+mn-lt"/>
                          <a:ea typeface="Times New Roman"/>
                        </a:rPr>
                        <a:t>розумінніям</a:t>
                      </a:r>
                      <a:r>
                        <a:rPr lang="ru-RU" sz="950" noProof="0" dirty="0">
                          <a:effectLst/>
                          <a:latin typeface="+mn-lt"/>
                          <a:ea typeface="Times New Roman"/>
                        </a:rPr>
                        <a:t> </a:t>
                      </a:r>
                      <a:r>
                        <a:rPr lang="ru-RU" sz="950" noProof="0" dirty="0" err="1">
                          <a:effectLst/>
                          <a:latin typeface="+mn-lt"/>
                          <a:ea typeface="Times New Roman"/>
                        </a:rPr>
                        <a:t>відноситься</a:t>
                      </a:r>
                      <a:r>
                        <a:rPr lang="ru-RU" sz="950" noProof="0" dirty="0">
                          <a:effectLst/>
                          <a:latin typeface="+mn-lt"/>
                          <a:ea typeface="Times New Roman"/>
                        </a:rPr>
                        <a:t> до </a:t>
                      </a:r>
                      <a:r>
                        <a:rPr lang="ru-RU" sz="950" noProof="0" dirty="0" err="1">
                          <a:effectLst/>
                          <a:latin typeface="+mn-lt"/>
                          <a:ea typeface="Times New Roman"/>
                        </a:rPr>
                        <a:t>студентів</a:t>
                      </a:r>
                      <a:r>
                        <a:rPr lang="ru-RU" sz="950" noProof="0" dirty="0">
                          <a:effectLst/>
                          <a:latin typeface="+mn-lt"/>
                          <a:ea typeface="Times New Roman"/>
                        </a:rPr>
                        <a:t>. Доступно </a:t>
                      </a:r>
                      <a:r>
                        <a:rPr lang="ru-RU" sz="950" noProof="0" dirty="0" err="1">
                          <a:effectLst/>
                          <a:latin typeface="+mn-lt"/>
                          <a:ea typeface="Times New Roman"/>
                        </a:rPr>
                        <a:t>пояснює</a:t>
                      </a:r>
                      <a:r>
                        <a:rPr lang="ru-RU" sz="950" noProof="0" dirty="0">
                          <a:effectLst/>
                          <a:latin typeface="+mn-lt"/>
                          <a:ea typeface="Times New Roman"/>
                        </a:rPr>
                        <a:t> </a:t>
                      </a:r>
                      <a:r>
                        <a:rPr lang="ru-RU" sz="950" noProof="0" dirty="0" err="1">
                          <a:effectLst/>
                          <a:latin typeface="+mn-lt"/>
                          <a:ea typeface="Times New Roman"/>
                        </a:rPr>
                        <a:t>матеріал</a:t>
                      </a:r>
                      <a:r>
                        <a:rPr lang="ru-RU" sz="950" noProof="0" dirty="0">
                          <a:effectLst/>
                          <a:latin typeface="+mn-lt"/>
                          <a:ea typeface="Times New Roman"/>
                        </a:rPr>
                        <a:t>.</a:t>
                      </a:r>
                    </a:p>
                    <a:p>
                      <a:pPr marL="0" marR="0" indent="0" algn="l" defTabSz="342900" rtl="0" eaLnBrk="1" fontAlgn="auto" latinLnBrk="0" hangingPunct="1">
                        <a:lnSpc>
                          <a:spcPct val="100000"/>
                        </a:lnSpc>
                        <a:spcBef>
                          <a:spcPts val="0"/>
                        </a:spcBef>
                        <a:spcAft>
                          <a:spcPts val="0"/>
                        </a:spcAft>
                        <a:buClrTx/>
                        <a:buSzTx/>
                        <a:buFontTx/>
                        <a:buNone/>
                        <a:tabLst/>
                        <a:defRPr/>
                      </a:pPr>
                      <a:r>
                        <a:rPr lang="ru-RU" sz="950" noProof="0" dirty="0" err="1">
                          <a:effectLst/>
                          <a:latin typeface="+mn-lt"/>
                          <a:ea typeface="Times New Roman"/>
                        </a:rPr>
                        <a:t>Литвинска</a:t>
                      </a:r>
                      <a:r>
                        <a:rPr lang="ru-RU" sz="950" noProof="0" dirty="0">
                          <a:effectLst/>
                          <a:latin typeface="+mn-lt"/>
                          <a:ea typeface="Times New Roman"/>
                        </a:rPr>
                        <a:t> С.В - </a:t>
                      </a:r>
                      <a:r>
                        <a:rPr lang="ru-RU" sz="950" noProof="0" dirty="0" err="1">
                          <a:effectLst/>
                          <a:latin typeface="+mn-lt"/>
                          <a:ea typeface="Times New Roman"/>
                        </a:rPr>
                        <a:t>навчить</a:t>
                      </a:r>
                      <a:r>
                        <a:rPr lang="ru-RU" sz="950" noProof="0" dirty="0">
                          <a:effectLst/>
                          <a:latin typeface="+mn-lt"/>
                          <a:ea typeface="Times New Roman"/>
                        </a:rPr>
                        <a:t> </a:t>
                      </a:r>
                      <a:r>
                        <a:rPr lang="ru-RU" sz="950" noProof="0" dirty="0" err="1">
                          <a:effectLst/>
                          <a:latin typeface="+mn-lt"/>
                          <a:ea typeface="Times New Roman"/>
                        </a:rPr>
                        <a:t>писати</a:t>
                      </a:r>
                      <a:r>
                        <a:rPr lang="ru-RU" sz="950" noProof="0" dirty="0">
                          <a:effectLst/>
                          <a:latin typeface="+mn-lt"/>
                          <a:ea typeface="Times New Roman"/>
                        </a:rPr>
                        <a:t> </a:t>
                      </a:r>
                      <a:r>
                        <a:rPr lang="ru-RU" sz="950" noProof="0" dirty="0" err="1">
                          <a:effectLst/>
                          <a:latin typeface="+mn-lt"/>
                          <a:ea typeface="Times New Roman"/>
                        </a:rPr>
                        <a:t>тези</a:t>
                      </a:r>
                      <a:r>
                        <a:rPr lang="ru-RU" sz="950" noProof="0" dirty="0">
                          <a:effectLst/>
                          <a:latin typeface="+mn-lt"/>
                          <a:ea typeface="Times New Roman"/>
                        </a:rPr>
                        <a:t>, </a:t>
                      </a:r>
                      <a:r>
                        <a:rPr lang="ru-RU" sz="950" noProof="0" dirty="0" err="1">
                          <a:effectLst/>
                          <a:latin typeface="+mn-lt"/>
                          <a:ea typeface="Times New Roman"/>
                        </a:rPr>
                        <a:t>забагато</a:t>
                      </a:r>
                      <a:r>
                        <a:rPr lang="ru-RU" sz="950" noProof="0" dirty="0">
                          <a:effectLst/>
                          <a:latin typeface="+mn-lt"/>
                          <a:ea typeface="Times New Roman"/>
                        </a:rPr>
                        <a:t> </a:t>
                      </a:r>
                      <a:r>
                        <a:rPr lang="ru-RU" sz="950" noProof="0" dirty="0" err="1">
                          <a:effectLst/>
                          <a:latin typeface="+mn-lt"/>
                          <a:ea typeface="Times New Roman"/>
                        </a:rPr>
                        <a:t>презентацій</a:t>
                      </a:r>
                      <a:r>
                        <a:rPr lang="ru-RU" sz="950" noProof="0" dirty="0">
                          <a:effectLst/>
                          <a:latin typeface="+mn-lt"/>
                          <a:ea typeface="Times New Roman"/>
                        </a:rPr>
                        <a:t> </a:t>
                      </a:r>
                      <a:r>
                        <a:rPr lang="ru-RU" sz="950" noProof="0" dirty="0" err="1">
                          <a:effectLst/>
                          <a:latin typeface="+mn-lt"/>
                          <a:ea typeface="Times New Roman"/>
                        </a:rPr>
                        <a:t>потрібно</a:t>
                      </a:r>
                      <a:r>
                        <a:rPr lang="ru-RU" sz="950" noProof="0" dirty="0">
                          <a:effectLst/>
                          <a:latin typeface="+mn-lt"/>
                          <a:ea typeface="Times New Roman"/>
                        </a:rPr>
                        <a:t> </a:t>
                      </a:r>
                      <a:r>
                        <a:rPr lang="ru-RU" sz="950" noProof="0" dirty="0" err="1">
                          <a:effectLst/>
                          <a:latin typeface="+mn-lt"/>
                          <a:ea typeface="Times New Roman"/>
                        </a:rPr>
                        <a:t>робити</a:t>
                      </a:r>
                      <a:r>
                        <a:rPr lang="ru-RU" sz="950" noProof="0" dirty="0">
                          <a:effectLst/>
                          <a:latin typeface="+mn-lt"/>
                          <a:ea typeface="Times New Roman"/>
                        </a:rPr>
                        <a:t>, </a:t>
                      </a:r>
                      <a:r>
                        <a:rPr lang="ru-RU" sz="950" noProof="0" dirty="0" err="1">
                          <a:effectLst/>
                          <a:latin typeface="+mn-lt"/>
                          <a:ea typeface="Times New Roman"/>
                        </a:rPr>
                        <a:t>хотілось</a:t>
                      </a:r>
                      <a:r>
                        <a:rPr lang="ru-RU" sz="950" noProof="0" dirty="0">
                          <a:effectLst/>
                          <a:latin typeface="+mn-lt"/>
                          <a:ea typeface="Times New Roman"/>
                        </a:rPr>
                        <a:t> </a:t>
                      </a:r>
                      <a:r>
                        <a:rPr lang="ru-RU" sz="950" noProof="0" dirty="0" err="1">
                          <a:effectLst/>
                          <a:latin typeface="+mn-lt"/>
                          <a:ea typeface="Times New Roman"/>
                        </a:rPr>
                        <a:t>мати</a:t>
                      </a:r>
                      <a:r>
                        <a:rPr lang="ru-RU" sz="950" noProof="0" dirty="0">
                          <a:effectLst/>
                          <a:latin typeface="+mn-lt"/>
                          <a:ea typeface="Times New Roman"/>
                        </a:rPr>
                        <a:t> альтернативу.</a:t>
                      </a:r>
                    </a:p>
                  </a:txBody>
                  <a:tcPr marL="68580" marR="68580" marT="0" marB="0"/>
                </a:tc>
                <a:tc>
                  <a:txBody>
                    <a:bodyPr/>
                    <a:lstStyle/>
                    <a:p>
                      <a:pPr marL="0" marR="0" indent="0" algn="ctr" defTabSz="342900" rtl="0" eaLnBrk="1" fontAlgn="auto" latinLnBrk="0" hangingPunct="1">
                        <a:lnSpc>
                          <a:spcPct val="100000"/>
                        </a:lnSpc>
                        <a:spcBef>
                          <a:spcPts val="0"/>
                        </a:spcBef>
                        <a:spcAft>
                          <a:spcPts val="0"/>
                        </a:spcAft>
                        <a:buClrTx/>
                        <a:buSzTx/>
                        <a:buFontTx/>
                        <a:buNone/>
                        <a:tabLst/>
                        <a:defRPr/>
                      </a:pPr>
                      <a:r>
                        <a:rPr lang="ru-RU" sz="950" b="1" kern="1200" noProof="0" dirty="0">
                          <a:solidFill>
                            <a:schemeClr val="lt1"/>
                          </a:solidFill>
                          <a:effectLst/>
                          <a:latin typeface="+mn-lt"/>
                          <a:ea typeface="Times New Roman"/>
                          <a:cs typeface="+mn-cs"/>
                        </a:rPr>
                        <a:t>ФКНТ</a:t>
                      </a:r>
                    </a:p>
                  </a:txBody>
                  <a:tcPr marL="68580" marR="68580" marT="0" marB="0" anchor="ctr">
                    <a:solidFill>
                      <a:srgbClr val="202F6A"/>
                    </a:solidFill>
                  </a:tcPr>
                </a:tc>
                <a:extLst>
                  <a:ext uri="{0D108BD9-81ED-4DB2-BD59-A6C34878D82A}">
                    <a16:rowId xmlns:a16="http://schemas.microsoft.com/office/drawing/2014/main" val="2601414567"/>
                  </a:ext>
                </a:extLst>
              </a:tr>
              <a:tr h="216024">
                <a:tc>
                  <a:txBody>
                    <a:bodyPr/>
                    <a:lstStyle/>
                    <a:p>
                      <a:pPr algn="l">
                        <a:spcAft>
                          <a:spcPts val="0"/>
                        </a:spcAft>
                      </a:pPr>
                      <a:r>
                        <a:rPr lang="ru-RU" sz="950" b="1" kern="1200" noProof="0" dirty="0">
                          <a:solidFill>
                            <a:schemeClr val="lt1"/>
                          </a:solidFill>
                          <a:effectLst/>
                          <a:latin typeface="+mn-lt"/>
                          <a:ea typeface="Times New Roman"/>
                          <a:cs typeface="+mn-cs"/>
                        </a:rPr>
                        <a:t>Артамонов, </a:t>
                      </a:r>
                      <a:r>
                        <a:rPr lang="ru-RU" sz="950" b="1" kern="1200" noProof="0" dirty="0" err="1">
                          <a:solidFill>
                            <a:schemeClr val="lt1"/>
                          </a:solidFill>
                          <a:effectLst/>
                          <a:latin typeface="+mn-lt"/>
                          <a:ea typeface="Times New Roman"/>
                          <a:cs typeface="+mn-cs"/>
                        </a:rPr>
                        <a:t>знаходить</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індивідуальний</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підхід</a:t>
                      </a:r>
                      <a:r>
                        <a:rPr lang="ru-RU" sz="950" b="1" kern="1200" noProof="0" dirty="0">
                          <a:solidFill>
                            <a:schemeClr val="lt1"/>
                          </a:solidFill>
                          <a:effectLst/>
                          <a:latin typeface="+mn-lt"/>
                          <a:ea typeface="Times New Roman"/>
                          <a:cs typeface="+mn-cs"/>
                        </a:rPr>
                        <a:t> для кожного студента. Проводить </a:t>
                      </a:r>
                      <a:r>
                        <a:rPr lang="ru-RU" sz="950" b="1" kern="1200" noProof="0" dirty="0" err="1">
                          <a:solidFill>
                            <a:schemeClr val="lt1"/>
                          </a:solidFill>
                          <a:effectLst/>
                          <a:latin typeface="+mn-lt"/>
                          <a:ea typeface="Times New Roman"/>
                          <a:cs typeface="+mn-cs"/>
                        </a:rPr>
                        <a:t>лекції</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які</a:t>
                      </a:r>
                      <a:r>
                        <a:rPr lang="ru-RU" sz="950" b="1" kern="1200" noProof="0" dirty="0">
                          <a:solidFill>
                            <a:schemeClr val="lt1"/>
                          </a:solidFill>
                          <a:effectLst/>
                          <a:latin typeface="+mn-lt"/>
                          <a:ea typeface="Times New Roman"/>
                          <a:cs typeface="+mn-cs"/>
                        </a:rPr>
                        <a:t> не </a:t>
                      </a:r>
                      <a:r>
                        <a:rPr lang="ru-RU" sz="950" b="1" kern="1200" noProof="0" dirty="0" err="1">
                          <a:solidFill>
                            <a:schemeClr val="lt1"/>
                          </a:solidFill>
                          <a:effectLst/>
                          <a:latin typeface="+mn-lt"/>
                          <a:ea typeface="Times New Roman"/>
                          <a:cs typeface="+mn-cs"/>
                        </a:rPr>
                        <a:t>тільки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корисно</a:t>
                      </a:r>
                      <a:r>
                        <a:rPr lang="ru-RU" sz="950" b="1" kern="1200" noProof="0" dirty="0">
                          <a:solidFill>
                            <a:schemeClr val="lt1"/>
                          </a:solidFill>
                          <a:effectLst/>
                          <a:latin typeface="+mn-lt"/>
                          <a:ea typeface="Times New Roman"/>
                          <a:cs typeface="+mn-cs"/>
                        </a:rPr>
                        <a:t>, але й </a:t>
                      </a:r>
                      <a:r>
                        <a:rPr lang="ru-RU" sz="950" b="1" kern="1200" noProof="0" dirty="0" err="1">
                          <a:solidFill>
                            <a:schemeClr val="lt1"/>
                          </a:solidFill>
                          <a:effectLst/>
                          <a:latin typeface="+mn-lt"/>
                          <a:ea typeface="Times New Roman"/>
                          <a:cs typeface="+mn-cs"/>
                        </a:rPr>
                        <a:t>цікаво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слухати</a:t>
                      </a:r>
                      <a:endParaRPr lang="uk-UA" sz="950" b="1" kern="1200" noProof="0" dirty="0">
                        <a:solidFill>
                          <a:schemeClr val="lt1"/>
                        </a:solidFill>
                        <a:effectLst/>
                        <a:latin typeface="+mn-lt"/>
                        <a:ea typeface="Times New Roman"/>
                        <a:cs typeface="+mn-cs"/>
                      </a:endParaRPr>
                    </a:p>
                  </a:txBody>
                  <a:tcPr marL="68580" marR="68580" marT="0" marB="0" anchor="ctr"/>
                </a:tc>
                <a:tc>
                  <a:txBody>
                    <a:bodyPr/>
                    <a:lstStyle/>
                    <a:p>
                      <a:pPr algn="ctr">
                        <a:spcAft>
                          <a:spcPts val="0"/>
                        </a:spcAft>
                      </a:pPr>
                      <a:r>
                        <a:rPr lang="uk-UA" sz="950" b="1" kern="1200" noProof="0" dirty="0">
                          <a:solidFill>
                            <a:schemeClr val="lt1"/>
                          </a:solidFill>
                          <a:effectLst/>
                          <a:latin typeface="+mn-lt"/>
                          <a:ea typeface="Times New Roman"/>
                          <a:cs typeface="+mn-cs"/>
                        </a:rPr>
                        <a:t>ФКНТ</a:t>
                      </a:r>
                    </a:p>
                  </a:txBody>
                  <a:tcPr marL="68580" marR="68580" marT="0" marB="0" anchor="ctr">
                    <a:solidFill>
                      <a:srgbClr val="202F6A"/>
                    </a:solidFill>
                  </a:tcPr>
                </a:tc>
                <a:extLst>
                  <a:ext uri="{0D108BD9-81ED-4DB2-BD59-A6C34878D82A}">
                    <a16:rowId xmlns:a16="http://schemas.microsoft.com/office/drawing/2014/main" val="428600811"/>
                  </a:ext>
                </a:extLst>
              </a:tr>
              <a:tr h="141724">
                <a:tc>
                  <a:txBody>
                    <a:bodyPr/>
                    <a:lstStyle/>
                    <a:p>
                      <a:pPr marL="0" algn="l" defTabSz="342900" rtl="0" eaLnBrk="1" latinLnBrk="0" hangingPunct="1">
                        <a:spcAft>
                          <a:spcPts val="0"/>
                        </a:spcAft>
                      </a:pPr>
                      <a:r>
                        <a:rPr lang="uk-UA" sz="950" b="1" kern="1200" noProof="0" dirty="0" err="1">
                          <a:solidFill>
                            <a:schemeClr val="lt1"/>
                          </a:solidFill>
                          <a:effectLst/>
                          <a:latin typeface="+mn-lt"/>
                          <a:ea typeface="Times New Roman"/>
                          <a:cs typeface="+mn-cs"/>
                        </a:rPr>
                        <a:t>Задерака</a:t>
                      </a:r>
                      <a:r>
                        <a:rPr lang="uk-UA" sz="950" b="1" kern="1200" noProof="0" dirty="0">
                          <a:solidFill>
                            <a:schemeClr val="lt1"/>
                          </a:solidFill>
                          <a:effectLst/>
                          <a:latin typeface="+mn-lt"/>
                          <a:ea typeface="Times New Roman"/>
                          <a:cs typeface="+mn-cs"/>
                        </a:rPr>
                        <a:t> Наталія Миколаївна (найкраще знаходить спільну мову зі здобувачами, дуже цікаві пари, багато презентацій, рекомендує досить багато цікавих безкоштовних курсів як джерело додаткових знань з дисципліни, як куратор зацікавлена в своїй групі, завжди допоможе навіть з особистими питаннями, якщо треба на зв'язку 24/7); Попович Оксана Василівна (дуже якісний виклад матеріалу, розбираємо багато життєвих кейсів на парах, завжди на робочому місці, тому можна завжди отримати відповідь на свої питання, зацікавлена саме в тому, щоб навчити групу, а не просто викладати матеріал, ну і як заступник декана найвідповідальніше виконує свою роботу, завжди </a:t>
                      </a:r>
                      <a:r>
                        <a:rPr lang="uk-UA" sz="950" b="1" kern="1200" noProof="0" dirty="0" err="1">
                          <a:solidFill>
                            <a:schemeClr val="lt1"/>
                          </a:solidFill>
                          <a:effectLst/>
                          <a:latin typeface="+mn-lt"/>
                          <a:ea typeface="Times New Roman"/>
                          <a:cs typeface="+mn-cs"/>
                        </a:rPr>
                        <a:t>домоможе</a:t>
                      </a:r>
                      <a:r>
                        <a:rPr lang="uk-UA" sz="950" b="1" kern="1200" noProof="0" dirty="0">
                          <a:solidFill>
                            <a:schemeClr val="lt1"/>
                          </a:solidFill>
                          <a:effectLst/>
                          <a:latin typeface="+mn-lt"/>
                          <a:ea typeface="Times New Roman"/>
                          <a:cs typeface="+mn-cs"/>
                        </a:rPr>
                        <a:t> здобувачам) Криниця Сергій Олександрович (новий для нас викладач, але група дуже задоволена професійним викладом матеріалу, пари супроводжуються презентаціями, через що легше </a:t>
                      </a:r>
                      <a:r>
                        <a:rPr lang="uk-UA" sz="950" b="1" kern="1200" noProof="0" dirty="0" err="1">
                          <a:solidFill>
                            <a:schemeClr val="lt1"/>
                          </a:solidFill>
                          <a:effectLst/>
                          <a:latin typeface="+mn-lt"/>
                          <a:ea typeface="Times New Roman"/>
                          <a:cs typeface="+mn-cs"/>
                        </a:rPr>
                        <a:t>спиймається</a:t>
                      </a:r>
                      <a:r>
                        <a:rPr lang="uk-UA" sz="950" b="1" kern="1200" noProof="0" dirty="0">
                          <a:solidFill>
                            <a:schemeClr val="lt1"/>
                          </a:solidFill>
                          <a:effectLst/>
                          <a:latin typeface="+mn-lt"/>
                          <a:ea typeface="Times New Roman"/>
                          <a:cs typeface="+mn-cs"/>
                        </a:rPr>
                        <a:t> інформація, завжди </a:t>
                      </a:r>
                      <a:r>
                        <a:rPr lang="uk-UA" sz="950" b="1" kern="1200" noProof="0" dirty="0" err="1">
                          <a:solidFill>
                            <a:schemeClr val="lt1"/>
                          </a:solidFill>
                          <a:effectLst/>
                          <a:latin typeface="+mn-lt"/>
                          <a:ea typeface="Times New Roman"/>
                          <a:cs typeface="+mn-cs"/>
                        </a:rPr>
                        <a:t>надасть</a:t>
                      </a:r>
                      <a:r>
                        <a:rPr lang="uk-UA" sz="950" b="1" kern="1200" noProof="0" dirty="0">
                          <a:solidFill>
                            <a:schemeClr val="lt1"/>
                          </a:solidFill>
                          <a:effectLst/>
                          <a:latin typeface="+mn-lt"/>
                          <a:ea typeface="Times New Roman"/>
                          <a:cs typeface="+mn-cs"/>
                        </a:rPr>
                        <a:t> роз'яснення з того чи іншого питання, якщо потрібно).</a:t>
                      </a:r>
                    </a:p>
                  </a:txBody>
                  <a:tcPr marL="68580" marR="68580" marT="0" marB="0"/>
                </a:tc>
                <a:tc>
                  <a:txBody>
                    <a:bodyPr/>
                    <a:lstStyle/>
                    <a:p>
                      <a:pPr marL="0" algn="ctr" defTabSz="342900" rtl="0" eaLnBrk="1" latinLnBrk="0" hangingPunct="1">
                        <a:spcAft>
                          <a:spcPts val="0"/>
                        </a:spcAft>
                      </a:pPr>
                      <a:r>
                        <a:rPr lang="uk-UA" sz="950" b="1" kern="1200" noProof="0" dirty="0">
                          <a:solidFill>
                            <a:schemeClr val="lt1"/>
                          </a:solidFill>
                          <a:effectLst/>
                          <a:latin typeface="+mn-lt"/>
                          <a:ea typeface="Times New Roman"/>
                          <a:cs typeface="+mn-cs"/>
                        </a:rPr>
                        <a:t>ФЕБА</a:t>
                      </a:r>
                    </a:p>
                  </a:txBody>
                  <a:tcPr marL="68580" marR="68580" marT="0" marB="0" anchor="ctr">
                    <a:solidFill>
                      <a:srgbClr val="202F6A"/>
                    </a:solidFill>
                  </a:tcPr>
                </a:tc>
                <a:extLst>
                  <a:ext uri="{0D108BD9-81ED-4DB2-BD59-A6C34878D82A}">
                    <a16:rowId xmlns:a16="http://schemas.microsoft.com/office/drawing/2014/main" val="10003"/>
                  </a:ext>
                </a:extLst>
              </a:tr>
              <a:tr h="215260">
                <a:tc>
                  <a:txBody>
                    <a:bodyPr/>
                    <a:lstStyle/>
                    <a:p>
                      <a:pPr marL="0" algn="l" defTabSz="342900" rtl="0" eaLnBrk="1" latinLnBrk="0" hangingPunct="1">
                        <a:spcAft>
                          <a:spcPts val="0"/>
                        </a:spcAft>
                      </a:pPr>
                      <a:r>
                        <a:rPr lang="ru-RU" sz="950" b="1" kern="1200" noProof="0" dirty="0" err="1">
                          <a:solidFill>
                            <a:schemeClr val="lt1"/>
                          </a:solidFill>
                          <a:effectLst/>
                          <a:latin typeface="+mn-lt"/>
                          <a:ea typeface="Times New Roman"/>
                          <a:cs typeface="+mn-cs"/>
                        </a:rPr>
                        <a:t>Майже</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усі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викладачі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кафедри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англійської</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мови</a:t>
                      </a:r>
                      <a:r>
                        <a:rPr lang="ru-RU" sz="950" b="1" kern="1200" noProof="0" dirty="0">
                          <a:solidFill>
                            <a:schemeClr val="lt1"/>
                          </a:solidFill>
                          <a:effectLst/>
                          <a:latin typeface="+mn-lt"/>
                          <a:ea typeface="Times New Roman"/>
                          <a:cs typeface="+mn-cs"/>
                        </a:rPr>
                        <a:t> та перекладу </a:t>
                      </a:r>
                      <a:r>
                        <a:rPr lang="ru-RU" sz="950" b="1" kern="1200" noProof="0" dirty="0" err="1">
                          <a:solidFill>
                            <a:schemeClr val="lt1"/>
                          </a:solidFill>
                          <a:effectLst/>
                          <a:latin typeface="+mn-lt"/>
                          <a:ea typeface="Times New Roman"/>
                          <a:cs typeface="+mn-cs"/>
                        </a:rPr>
                        <a:t>мають</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високий</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рівень</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професійної</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компетентності</a:t>
                      </a:r>
                      <a:r>
                        <a:rPr lang="ru-RU" sz="950" b="1" kern="1200" noProof="0" dirty="0">
                          <a:solidFill>
                            <a:schemeClr val="lt1"/>
                          </a:solidFill>
                          <a:effectLst/>
                          <a:latin typeface="+mn-lt"/>
                          <a:ea typeface="Times New Roman"/>
                          <a:cs typeface="+mn-cs"/>
                        </a:rPr>
                        <a:t>. </a:t>
                      </a:r>
                      <a:endParaRPr lang="uk-UA" sz="950" b="1" kern="1200" noProof="0" dirty="0">
                        <a:solidFill>
                          <a:schemeClr val="lt1"/>
                        </a:solidFill>
                        <a:effectLst/>
                        <a:latin typeface="+mn-lt"/>
                        <a:ea typeface="Times New Roman"/>
                        <a:cs typeface="+mn-cs"/>
                      </a:endParaRPr>
                    </a:p>
                  </a:txBody>
                  <a:tcPr marL="68580" marR="68580" marT="0" marB="0"/>
                </a:tc>
                <a:tc>
                  <a:txBody>
                    <a:bodyPr/>
                    <a:lstStyle/>
                    <a:p>
                      <a:pPr marL="0" algn="ctr" defTabSz="342900" rtl="0" eaLnBrk="1" latinLnBrk="0" hangingPunct="1">
                        <a:spcAft>
                          <a:spcPts val="0"/>
                        </a:spcAft>
                      </a:pPr>
                      <a:r>
                        <a:rPr lang="uk-UA" sz="950" b="1" kern="1200" noProof="0" dirty="0">
                          <a:solidFill>
                            <a:schemeClr val="lt1"/>
                          </a:solidFill>
                          <a:effectLst/>
                          <a:latin typeface="+mn-lt"/>
                          <a:ea typeface="Times New Roman"/>
                          <a:cs typeface="+mn-cs"/>
                        </a:rPr>
                        <a:t>ФПКП</a:t>
                      </a:r>
                    </a:p>
                  </a:txBody>
                  <a:tcPr marL="68580" marR="68580" marT="0" marB="0" anchor="ctr">
                    <a:solidFill>
                      <a:srgbClr val="202F6A"/>
                    </a:solidFill>
                  </a:tcPr>
                </a:tc>
                <a:extLst>
                  <a:ext uri="{0D108BD9-81ED-4DB2-BD59-A6C34878D82A}">
                    <a16:rowId xmlns:a16="http://schemas.microsoft.com/office/drawing/2014/main" val="10005"/>
                  </a:ext>
                </a:extLst>
              </a:tr>
              <a:tr h="187963">
                <a:tc>
                  <a:txBody>
                    <a:bodyPr/>
                    <a:lstStyle/>
                    <a:p>
                      <a:pPr>
                        <a:spcAft>
                          <a:spcPts val="0"/>
                        </a:spcAft>
                      </a:pPr>
                      <a:r>
                        <a:rPr lang="ru-RU" sz="950" b="1" kern="1200" noProof="0" dirty="0" err="1">
                          <a:solidFill>
                            <a:schemeClr val="lt1"/>
                          </a:solidFill>
                          <a:effectLst/>
                          <a:latin typeface="+mn-lt"/>
                          <a:ea typeface="Times New Roman"/>
                          <a:cs typeface="+mn-cs"/>
                        </a:rPr>
                        <a:t>Чернега</a:t>
                      </a:r>
                      <a:r>
                        <a:rPr lang="ru-RU" sz="950" b="1" kern="1200" noProof="0" dirty="0">
                          <a:solidFill>
                            <a:schemeClr val="lt1"/>
                          </a:solidFill>
                          <a:effectLst/>
                          <a:latin typeface="+mn-lt"/>
                          <a:ea typeface="Times New Roman"/>
                          <a:cs typeface="+mn-cs"/>
                        </a:rPr>
                        <a:t> Петро </a:t>
                      </a:r>
                      <a:r>
                        <a:rPr lang="ru-RU" sz="950" b="1" kern="1200" noProof="0" dirty="0" err="1">
                          <a:solidFill>
                            <a:schemeClr val="lt1"/>
                          </a:solidFill>
                          <a:effectLst/>
                          <a:latin typeface="+mn-lt"/>
                          <a:ea typeface="Times New Roman"/>
                          <a:cs typeface="+mn-cs"/>
                        </a:rPr>
                        <a:t>Іванович</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гарний</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викладач</a:t>
                      </a:r>
                      <a:r>
                        <a:rPr lang="ru-RU" sz="950" b="1" kern="1200" noProof="0" dirty="0">
                          <a:solidFill>
                            <a:schemeClr val="lt1"/>
                          </a:solidFill>
                          <a:effectLst/>
                          <a:latin typeface="+mn-lt"/>
                          <a:ea typeface="Times New Roman"/>
                          <a:cs typeface="+mn-cs"/>
                        </a:rPr>
                        <a:t>.</a:t>
                      </a:r>
                      <a:endParaRPr lang="uk-UA" sz="950" b="1" kern="1200" noProof="0" dirty="0">
                        <a:solidFill>
                          <a:schemeClr val="lt1"/>
                        </a:solidFill>
                        <a:effectLst/>
                        <a:latin typeface="+mn-lt"/>
                        <a:ea typeface="Times New Roman"/>
                        <a:cs typeface="+mn-cs"/>
                      </a:endParaRPr>
                    </a:p>
                  </a:txBody>
                  <a:tcPr marL="68580" marR="68580" marT="0" marB="0"/>
                </a:tc>
                <a:tc>
                  <a:txBody>
                    <a:bodyPr/>
                    <a:lstStyle/>
                    <a:p>
                      <a:pPr marL="0" marR="0" indent="0" algn="ctr" defTabSz="342900" rtl="0" eaLnBrk="1" fontAlgn="auto" latinLnBrk="0" hangingPunct="1">
                        <a:lnSpc>
                          <a:spcPct val="100000"/>
                        </a:lnSpc>
                        <a:spcBef>
                          <a:spcPts val="0"/>
                        </a:spcBef>
                        <a:spcAft>
                          <a:spcPts val="0"/>
                        </a:spcAft>
                        <a:buClrTx/>
                        <a:buSzTx/>
                        <a:buFontTx/>
                        <a:buNone/>
                        <a:tabLst/>
                        <a:defRPr/>
                      </a:pPr>
                      <a:r>
                        <a:rPr lang="uk-UA" sz="950" b="1" kern="1200" noProof="0" dirty="0">
                          <a:solidFill>
                            <a:schemeClr val="lt1"/>
                          </a:solidFill>
                          <a:effectLst/>
                          <a:latin typeface="+mn-lt"/>
                          <a:ea typeface="Times New Roman"/>
                          <a:cs typeface="+mn-cs"/>
                        </a:rPr>
                        <a:t>ФКНТ</a:t>
                      </a:r>
                    </a:p>
                  </a:txBody>
                  <a:tcPr marL="68580" marR="68580" marT="0" marB="0" anchor="ctr">
                    <a:solidFill>
                      <a:srgbClr val="202F6A"/>
                    </a:solidFill>
                  </a:tcPr>
                </a:tc>
                <a:extLst>
                  <a:ext uri="{0D108BD9-81ED-4DB2-BD59-A6C34878D82A}">
                    <a16:rowId xmlns:a16="http://schemas.microsoft.com/office/drawing/2014/main" val="10006"/>
                  </a:ext>
                </a:extLst>
              </a:tr>
              <a:tr h="174282">
                <a:tc>
                  <a:txBody>
                    <a:bodyPr/>
                    <a:lstStyle/>
                    <a:p>
                      <a:pPr>
                        <a:spcAft>
                          <a:spcPts val="0"/>
                        </a:spcAft>
                      </a:pPr>
                      <a:r>
                        <a:rPr lang="uk-UA" sz="950" b="1" kern="1200" noProof="0" dirty="0" err="1">
                          <a:solidFill>
                            <a:schemeClr val="lt1"/>
                          </a:solidFill>
                          <a:effectLst/>
                          <a:latin typeface="+mn-lt"/>
                          <a:ea typeface="Times New Roman"/>
                          <a:cs typeface="+mn-cs"/>
                        </a:rPr>
                        <a:t>Білякович</a:t>
                      </a:r>
                      <a:r>
                        <a:rPr lang="uk-UA" sz="950" b="1" kern="1200" noProof="0" dirty="0">
                          <a:solidFill>
                            <a:schemeClr val="lt1"/>
                          </a:solidFill>
                          <a:effectLst/>
                          <a:latin typeface="+mn-lt"/>
                          <a:ea typeface="Times New Roman"/>
                          <a:cs typeface="+mn-cs"/>
                        </a:rPr>
                        <a:t>, </a:t>
                      </a:r>
                      <a:r>
                        <a:rPr lang="uk-UA" sz="950" b="1" kern="1200" noProof="0" dirty="0" err="1">
                          <a:solidFill>
                            <a:schemeClr val="lt1"/>
                          </a:solidFill>
                          <a:effectLst/>
                          <a:latin typeface="+mn-lt"/>
                          <a:ea typeface="Times New Roman"/>
                          <a:cs typeface="+mn-cs"/>
                        </a:rPr>
                        <a:t>Тамаргазін</a:t>
                      </a:r>
                      <a:r>
                        <a:rPr lang="uk-UA" sz="950" b="1" kern="1200" noProof="0" dirty="0">
                          <a:solidFill>
                            <a:schemeClr val="lt1"/>
                          </a:solidFill>
                          <a:effectLst/>
                          <a:latin typeface="+mn-lt"/>
                          <a:ea typeface="Times New Roman"/>
                          <a:cs typeface="+mn-cs"/>
                        </a:rPr>
                        <a:t>.</a:t>
                      </a: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ФТЛ</a:t>
                      </a:r>
                    </a:p>
                  </a:txBody>
                  <a:tcPr marL="68580" marR="68580" marT="0" marB="0" anchor="ctr">
                    <a:solidFill>
                      <a:srgbClr val="202F6A"/>
                    </a:solidFill>
                  </a:tcPr>
                </a:tc>
                <a:extLst>
                  <a:ext uri="{0D108BD9-81ED-4DB2-BD59-A6C34878D82A}">
                    <a16:rowId xmlns:a16="http://schemas.microsoft.com/office/drawing/2014/main" val="10002"/>
                  </a:ext>
                </a:extLst>
              </a:tr>
              <a:tr h="161949">
                <a:tc>
                  <a:txBody>
                    <a:bodyPr/>
                    <a:lstStyle/>
                    <a:p>
                      <a:pPr marL="0" marR="0" indent="0" algn="l" defTabSz="342900" rtl="0" eaLnBrk="1" fontAlgn="auto" latinLnBrk="0" hangingPunct="1">
                        <a:lnSpc>
                          <a:spcPct val="100000"/>
                        </a:lnSpc>
                        <a:spcBef>
                          <a:spcPts val="0"/>
                        </a:spcBef>
                        <a:spcAft>
                          <a:spcPts val="0"/>
                        </a:spcAft>
                        <a:buClrTx/>
                        <a:buSzTx/>
                        <a:buFontTx/>
                        <a:buNone/>
                        <a:tabLst/>
                        <a:defRPr/>
                      </a:pPr>
                      <a:r>
                        <a:rPr lang="ru-RU" sz="950" b="1" kern="1200" noProof="0" dirty="0" err="1">
                          <a:solidFill>
                            <a:schemeClr val="lt1"/>
                          </a:solidFill>
                          <a:effectLst/>
                          <a:latin typeface="+mn-lt"/>
                          <a:ea typeface="Times New Roman"/>
                          <a:cs typeface="+mn-cs"/>
                        </a:rPr>
                        <a:t>Томащук</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Олексій</a:t>
                      </a:r>
                      <a:r>
                        <a:rPr lang="ru-RU" sz="950" b="1" kern="1200" noProof="0" dirty="0">
                          <a:solidFill>
                            <a:schemeClr val="lt1"/>
                          </a:solidFill>
                          <a:effectLst/>
                          <a:latin typeface="+mn-lt"/>
                          <a:ea typeface="Times New Roman"/>
                          <a:cs typeface="+mn-cs"/>
                        </a:rPr>
                        <a:t> Петрович, </a:t>
                      </a:r>
                      <a:r>
                        <a:rPr lang="ru-RU" sz="950" b="1" kern="1200" noProof="0" dirty="0" err="1">
                          <a:solidFill>
                            <a:schemeClr val="lt1"/>
                          </a:solidFill>
                          <a:effectLst/>
                          <a:latin typeface="+mn-lt"/>
                          <a:ea typeface="Times New Roman"/>
                          <a:cs typeface="+mn-cs"/>
                        </a:rPr>
                        <a:t>Лаванов</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Генадій</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Юрійович</a:t>
                      </a:r>
                      <a:r>
                        <a:rPr lang="ru-RU" sz="950" b="1" kern="1200" noProof="0" dirty="0">
                          <a:solidFill>
                            <a:schemeClr val="lt1"/>
                          </a:solidFill>
                          <a:effectLst/>
                          <a:latin typeface="+mn-lt"/>
                          <a:ea typeface="Times New Roman"/>
                          <a:cs typeface="+mn-cs"/>
                        </a:rPr>
                        <a:t>, Кириленко </a:t>
                      </a:r>
                      <a:r>
                        <a:rPr lang="ru-RU" sz="950" b="1" kern="1200" noProof="0" dirty="0" err="1">
                          <a:solidFill>
                            <a:schemeClr val="lt1"/>
                          </a:solidFill>
                          <a:effectLst/>
                          <a:latin typeface="+mn-lt"/>
                          <a:ea typeface="Times New Roman"/>
                          <a:cs typeface="+mn-cs"/>
                        </a:rPr>
                        <a:t>Альона</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Юріївна</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Білоус</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Наталія</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Петрівна</a:t>
                      </a:r>
                      <a:r>
                        <a:rPr lang="ru-RU" sz="950" b="1" kern="1200" noProof="0" dirty="0">
                          <a:solidFill>
                            <a:schemeClr val="lt1"/>
                          </a:solidFill>
                          <a:effectLst/>
                          <a:latin typeface="+mn-lt"/>
                          <a:ea typeface="Times New Roman"/>
                          <a:cs typeface="+mn-cs"/>
                        </a:rPr>
                        <a:t>.</a:t>
                      </a:r>
                      <a:endParaRPr lang="uk-UA" sz="950" b="1" kern="1200" noProof="0" dirty="0">
                        <a:solidFill>
                          <a:schemeClr val="lt1"/>
                        </a:solidFill>
                        <a:effectLst/>
                        <a:latin typeface="+mn-lt"/>
                        <a:ea typeface="Times New Roman"/>
                        <a:cs typeface="+mn-cs"/>
                      </a:endParaRPr>
                    </a:p>
                  </a:txBody>
                  <a:tcPr marL="68580" marR="68580" marT="0" marB="0"/>
                </a:tc>
                <a:tc>
                  <a:txBody>
                    <a:bodyPr/>
                    <a:lstStyle/>
                    <a:p>
                      <a:pPr marL="0" marR="0" indent="0" algn="ctr" defTabSz="342900" rtl="0" eaLnBrk="1" fontAlgn="auto" latinLnBrk="0" hangingPunct="1">
                        <a:lnSpc>
                          <a:spcPct val="100000"/>
                        </a:lnSpc>
                        <a:spcBef>
                          <a:spcPts val="0"/>
                        </a:spcBef>
                        <a:spcAft>
                          <a:spcPts val="0"/>
                        </a:spcAft>
                        <a:buClrTx/>
                        <a:buSzTx/>
                        <a:buFontTx/>
                        <a:buNone/>
                        <a:tabLst/>
                        <a:defRPr/>
                      </a:pPr>
                      <a:r>
                        <a:rPr lang="uk-UA" sz="950" b="1" kern="1200" noProof="0" dirty="0">
                          <a:solidFill>
                            <a:schemeClr val="lt1"/>
                          </a:solidFill>
                          <a:effectLst/>
                          <a:latin typeface="+mn-lt"/>
                          <a:ea typeface="Times New Roman"/>
                          <a:cs typeface="+mn-cs"/>
                        </a:rPr>
                        <a:t>ФКНТ</a:t>
                      </a:r>
                    </a:p>
                  </a:txBody>
                  <a:tcPr marL="68580" marR="68580" marT="0" marB="0" anchor="ctr">
                    <a:solidFill>
                      <a:srgbClr val="202F6A"/>
                    </a:solidFill>
                  </a:tcPr>
                </a:tc>
                <a:extLst>
                  <a:ext uri="{0D108BD9-81ED-4DB2-BD59-A6C34878D82A}">
                    <a16:rowId xmlns:a16="http://schemas.microsoft.com/office/drawing/2014/main" val="10004"/>
                  </a:ext>
                </a:extLst>
              </a:tr>
              <a:tr h="161949">
                <a:tc>
                  <a:txBody>
                    <a:bodyPr/>
                    <a:lstStyle/>
                    <a:p>
                      <a:pPr marL="0" marR="0" indent="0" algn="l" defTabSz="342900" rtl="0" eaLnBrk="1" fontAlgn="auto" latinLnBrk="0" hangingPunct="1">
                        <a:lnSpc>
                          <a:spcPct val="100000"/>
                        </a:lnSpc>
                        <a:spcBef>
                          <a:spcPts val="0"/>
                        </a:spcBef>
                        <a:spcAft>
                          <a:spcPts val="0"/>
                        </a:spcAft>
                        <a:buClrTx/>
                        <a:buSzTx/>
                        <a:buFontTx/>
                        <a:buNone/>
                        <a:tabLst/>
                        <a:defRPr/>
                      </a:pPr>
                      <a:r>
                        <a:rPr lang="ru-RU" sz="950" b="1" kern="1200" noProof="0" dirty="0" err="1">
                          <a:solidFill>
                            <a:schemeClr val="lt1"/>
                          </a:solidFill>
                          <a:effectLst/>
                          <a:latin typeface="+mn-lt"/>
                          <a:ea typeface="Times New Roman"/>
                          <a:cs typeface="+mn-cs"/>
                        </a:rPr>
                        <a:t>Майже</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усі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викладачі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кафедри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англійської</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мови</a:t>
                      </a:r>
                      <a:r>
                        <a:rPr lang="ru-RU" sz="950" b="1" kern="1200" noProof="0" dirty="0">
                          <a:solidFill>
                            <a:schemeClr val="lt1"/>
                          </a:solidFill>
                          <a:effectLst/>
                          <a:latin typeface="+mn-lt"/>
                          <a:ea typeface="Times New Roman"/>
                          <a:cs typeface="+mn-cs"/>
                        </a:rPr>
                        <a:t> та перекладу </a:t>
                      </a:r>
                      <a:r>
                        <a:rPr lang="ru-RU" sz="950" b="1" kern="1200" noProof="0" dirty="0" err="1">
                          <a:solidFill>
                            <a:schemeClr val="lt1"/>
                          </a:solidFill>
                          <a:effectLst/>
                          <a:latin typeface="+mn-lt"/>
                          <a:ea typeface="Times New Roman"/>
                          <a:cs typeface="+mn-cs"/>
                        </a:rPr>
                        <a:t>мають</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високий</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рівень</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професійної</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компетентності</a:t>
                      </a:r>
                      <a:r>
                        <a:rPr lang="ru-RU" sz="950" b="1" kern="1200" noProof="0" dirty="0">
                          <a:solidFill>
                            <a:schemeClr val="lt1"/>
                          </a:solidFill>
                          <a:effectLst/>
                          <a:latin typeface="+mn-lt"/>
                          <a:ea typeface="Times New Roman"/>
                          <a:cs typeface="+mn-cs"/>
                        </a:rPr>
                        <a:t>. </a:t>
                      </a:r>
                      <a:endParaRPr lang="uk-UA" sz="950" b="1" kern="1200" noProof="0" dirty="0">
                        <a:solidFill>
                          <a:schemeClr val="lt1"/>
                        </a:solidFill>
                        <a:effectLst/>
                        <a:latin typeface="+mn-lt"/>
                        <a:ea typeface="Times New Roman"/>
                        <a:cs typeface="+mn-cs"/>
                      </a:endParaRPr>
                    </a:p>
                  </a:txBody>
                  <a:tcPr marL="68580" marR="68580" marT="0" marB="0"/>
                </a:tc>
                <a:tc>
                  <a:txBody>
                    <a:bodyPr/>
                    <a:lstStyle/>
                    <a:p>
                      <a:pPr marL="0" marR="0" indent="0" algn="ctr" defTabSz="342900" rtl="0" eaLnBrk="1" fontAlgn="auto" latinLnBrk="0" hangingPunct="1">
                        <a:lnSpc>
                          <a:spcPct val="100000"/>
                        </a:lnSpc>
                        <a:spcBef>
                          <a:spcPts val="0"/>
                        </a:spcBef>
                        <a:spcAft>
                          <a:spcPts val="0"/>
                        </a:spcAft>
                        <a:buClrTx/>
                        <a:buSzTx/>
                        <a:buFontTx/>
                        <a:buNone/>
                        <a:tabLst/>
                        <a:defRPr/>
                      </a:pPr>
                      <a:r>
                        <a:rPr lang="uk-UA" sz="950" b="1" kern="1200" noProof="0" dirty="0">
                          <a:solidFill>
                            <a:schemeClr val="lt1"/>
                          </a:solidFill>
                          <a:effectLst/>
                          <a:latin typeface="+mn-lt"/>
                          <a:ea typeface="Times New Roman"/>
                          <a:cs typeface="+mn-cs"/>
                        </a:rPr>
                        <a:t>ФПКП</a:t>
                      </a:r>
                    </a:p>
                  </a:txBody>
                  <a:tcPr marL="68580" marR="68580" marT="0" marB="0" anchor="ctr">
                    <a:solidFill>
                      <a:srgbClr val="202F6A"/>
                    </a:solidFill>
                  </a:tcPr>
                </a:tc>
                <a:extLst>
                  <a:ext uri="{0D108BD9-81ED-4DB2-BD59-A6C34878D82A}">
                    <a16:rowId xmlns:a16="http://schemas.microsoft.com/office/drawing/2014/main" val="1460480743"/>
                  </a:ext>
                </a:extLst>
              </a:tr>
              <a:tr h="161949">
                <a:tc>
                  <a:txBody>
                    <a:bodyPr/>
                    <a:lstStyle/>
                    <a:p>
                      <a:pPr marL="0" marR="0" indent="0" algn="l" defTabSz="342900" rtl="0" eaLnBrk="1" fontAlgn="auto" latinLnBrk="0" hangingPunct="1">
                        <a:lnSpc>
                          <a:spcPct val="100000"/>
                        </a:lnSpc>
                        <a:spcBef>
                          <a:spcPts val="0"/>
                        </a:spcBef>
                        <a:spcAft>
                          <a:spcPts val="0"/>
                        </a:spcAft>
                        <a:buClrTx/>
                        <a:buSzTx/>
                        <a:buFontTx/>
                        <a:buNone/>
                        <a:tabLst/>
                        <a:defRPr/>
                      </a:pPr>
                      <a:r>
                        <a:rPr lang="ru-RU" sz="950" b="1" kern="1200" noProof="0" dirty="0">
                          <a:solidFill>
                            <a:schemeClr val="lt1"/>
                          </a:solidFill>
                          <a:effectLst/>
                          <a:latin typeface="+mn-lt"/>
                          <a:ea typeface="Times New Roman"/>
                          <a:cs typeface="+mn-cs"/>
                        </a:rPr>
                        <a:t>Астахов К.В, Борисенко О.С, Радченко Г.А, Криворучко О.В, </a:t>
                      </a:r>
                      <a:r>
                        <a:rPr lang="ru-RU" sz="950" b="1" kern="1200" noProof="0" dirty="0" err="1">
                          <a:solidFill>
                            <a:schemeClr val="lt1"/>
                          </a:solidFill>
                          <a:effectLst/>
                          <a:latin typeface="+mn-lt"/>
                          <a:ea typeface="Times New Roman"/>
                          <a:cs typeface="+mn-cs"/>
                        </a:rPr>
                        <a:t>Мальнов</a:t>
                      </a:r>
                      <a:r>
                        <a:rPr lang="ru-RU" sz="950" b="1" kern="1200" noProof="0" dirty="0">
                          <a:solidFill>
                            <a:schemeClr val="lt1"/>
                          </a:solidFill>
                          <a:effectLst/>
                          <a:latin typeface="+mn-lt"/>
                          <a:ea typeface="Times New Roman"/>
                          <a:cs typeface="+mn-cs"/>
                        </a:rPr>
                        <a:t> Д.В</a:t>
                      </a:r>
                      <a:endParaRPr lang="uk-UA" sz="950" b="1" kern="1200" noProof="0" dirty="0">
                        <a:solidFill>
                          <a:schemeClr val="lt1"/>
                        </a:solidFill>
                        <a:effectLst/>
                        <a:latin typeface="+mn-lt"/>
                        <a:ea typeface="Times New Roman"/>
                        <a:cs typeface="+mn-cs"/>
                      </a:endParaRPr>
                    </a:p>
                  </a:txBody>
                  <a:tcPr marL="68580" marR="68580" marT="0" marB="0"/>
                </a:tc>
                <a:tc>
                  <a:txBody>
                    <a:bodyPr/>
                    <a:lstStyle/>
                    <a:p>
                      <a:pPr marL="0" marR="0" indent="0" algn="ctr" defTabSz="342900" rtl="0" eaLnBrk="1" fontAlgn="auto" latinLnBrk="0" hangingPunct="1">
                        <a:lnSpc>
                          <a:spcPct val="100000"/>
                        </a:lnSpc>
                        <a:spcBef>
                          <a:spcPts val="0"/>
                        </a:spcBef>
                        <a:spcAft>
                          <a:spcPts val="0"/>
                        </a:spcAft>
                        <a:buClrTx/>
                        <a:buSzTx/>
                        <a:buFontTx/>
                        <a:buNone/>
                        <a:tabLst/>
                        <a:defRPr/>
                      </a:pPr>
                      <a:r>
                        <a:rPr lang="uk-UA" sz="950" b="1" kern="1200" noProof="0" dirty="0">
                          <a:solidFill>
                            <a:schemeClr val="lt1"/>
                          </a:solidFill>
                          <a:effectLst/>
                          <a:latin typeface="+mn-lt"/>
                          <a:ea typeface="Times New Roman"/>
                          <a:cs typeface="+mn-cs"/>
                        </a:rPr>
                        <a:t>ФЕБА</a:t>
                      </a:r>
                    </a:p>
                  </a:txBody>
                  <a:tcPr marL="68580" marR="68580" marT="0" marB="0" anchor="ctr">
                    <a:solidFill>
                      <a:srgbClr val="202F6A"/>
                    </a:solidFill>
                  </a:tcPr>
                </a:tc>
                <a:extLst>
                  <a:ext uri="{0D108BD9-81ED-4DB2-BD59-A6C34878D82A}">
                    <a16:rowId xmlns:a16="http://schemas.microsoft.com/office/drawing/2014/main" val="911968805"/>
                  </a:ext>
                </a:extLst>
              </a:tr>
              <a:tr h="164769">
                <a:tc>
                  <a:txBody>
                    <a:bodyPr/>
                    <a:lstStyle/>
                    <a:p>
                      <a:pPr>
                        <a:spcAft>
                          <a:spcPts val="0"/>
                        </a:spcAft>
                      </a:pPr>
                      <a:r>
                        <a:rPr lang="ru-RU" sz="950" b="1" kern="1200" noProof="0" dirty="0" err="1">
                          <a:solidFill>
                            <a:schemeClr val="lt1"/>
                          </a:solidFill>
                          <a:effectLst/>
                          <a:latin typeface="+mn-lt"/>
                          <a:ea typeface="Times New Roman"/>
                          <a:cs typeface="+mn-cs"/>
                        </a:rPr>
                        <a:t>Всі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викладачі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хороші</a:t>
                      </a:r>
                      <a:r>
                        <a:rPr lang="ru-RU" sz="950" b="1" kern="1200" noProof="0" dirty="0">
                          <a:solidFill>
                            <a:schemeClr val="lt1"/>
                          </a:solidFill>
                          <a:effectLst/>
                          <a:latin typeface="+mn-lt"/>
                          <a:ea typeface="Times New Roman"/>
                          <a:cs typeface="+mn-cs"/>
                        </a:rPr>
                        <a:t> в </a:t>
                      </a:r>
                      <a:r>
                        <a:rPr lang="ru-RU" sz="950" b="1" kern="1200" noProof="0" dirty="0" err="1">
                          <a:solidFill>
                            <a:schemeClr val="lt1"/>
                          </a:solidFill>
                          <a:effectLst/>
                          <a:latin typeface="+mn-lt"/>
                          <a:ea typeface="Times New Roman"/>
                          <a:cs typeface="+mn-cs"/>
                        </a:rPr>
                        <a:t>своїй</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роботі</a:t>
                      </a:r>
                      <a:r>
                        <a:rPr lang="ru-RU" sz="950" b="1" kern="1200" noProof="0" dirty="0">
                          <a:solidFill>
                            <a:schemeClr val="lt1"/>
                          </a:solidFill>
                          <a:effectLst/>
                          <a:latin typeface="+mn-lt"/>
                          <a:ea typeface="Times New Roman"/>
                          <a:cs typeface="+mn-cs"/>
                        </a:rPr>
                        <a:t>. </a:t>
                      </a:r>
                      <a:endParaRPr lang="uk-UA" sz="950" b="1" kern="1200" noProof="0" dirty="0">
                        <a:solidFill>
                          <a:schemeClr val="lt1"/>
                        </a:solidFill>
                        <a:effectLst/>
                        <a:latin typeface="+mn-lt"/>
                        <a:ea typeface="Times New Roman"/>
                        <a:cs typeface="+mn-cs"/>
                      </a:endParaRPr>
                    </a:p>
                  </a:txBody>
                  <a:tcPr marL="68580" marR="68580" marT="0" marB="0"/>
                </a:tc>
                <a:tc>
                  <a:txBody>
                    <a:bodyPr/>
                    <a:lstStyle/>
                    <a:p>
                      <a:pPr algn="ctr">
                        <a:spcAft>
                          <a:spcPts val="0"/>
                        </a:spcAft>
                      </a:pPr>
                      <a:r>
                        <a:rPr lang="ru-RU" sz="950" b="1" kern="1200" noProof="0" dirty="0">
                          <a:solidFill>
                            <a:schemeClr val="lt1"/>
                          </a:solidFill>
                          <a:effectLst/>
                          <a:latin typeface="+mn-lt"/>
                          <a:ea typeface="Times New Roman"/>
                          <a:cs typeface="+mn-cs"/>
                        </a:rPr>
                        <a:t>АКФ</a:t>
                      </a:r>
                    </a:p>
                  </a:txBody>
                  <a:tcPr marL="68580" marR="68580" marT="0" marB="0" anchor="ctr">
                    <a:solidFill>
                      <a:srgbClr val="202F6A"/>
                    </a:solidFill>
                  </a:tcPr>
                </a:tc>
                <a:extLst>
                  <a:ext uri="{0D108BD9-81ED-4DB2-BD59-A6C34878D82A}">
                    <a16:rowId xmlns:a16="http://schemas.microsoft.com/office/drawing/2014/main" val="10007"/>
                  </a:ext>
                </a:extLst>
              </a:tr>
              <a:tr h="164769">
                <a:tc>
                  <a:txBody>
                    <a:bodyPr/>
                    <a:lstStyle/>
                    <a:p>
                      <a:pPr>
                        <a:spcAft>
                          <a:spcPts val="0"/>
                        </a:spcAft>
                      </a:pPr>
                      <a:r>
                        <a:rPr lang="ru-RU" sz="950" b="1" kern="1200" noProof="0" dirty="0" err="1">
                          <a:solidFill>
                            <a:schemeClr val="lt1"/>
                          </a:solidFill>
                          <a:effectLst/>
                          <a:latin typeface="+mn-lt"/>
                          <a:ea typeface="Times New Roman"/>
                          <a:cs typeface="+mn-cs"/>
                        </a:rPr>
                        <a:t>Сидорчук</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Леонід</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Сергійович</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професіонал</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своєї</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справи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викладає</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цікаво</a:t>
                      </a:r>
                      <a:r>
                        <a:rPr lang="ru-RU" sz="950" b="1" kern="1200" noProof="0" dirty="0">
                          <a:solidFill>
                            <a:schemeClr val="lt1"/>
                          </a:solidFill>
                          <a:effectLst/>
                          <a:latin typeface="+mn-lt"/>
                          <a:ea typeface="Times New Roman"/>
                          <a:cs typeface="+mn-cs"/>
                        </a:rPr>
                        <a:t> та </a:t>
                      </a:r>
                      <a:r>
                        <a:rPr lang="ru-RU" sz="950" b="1" kern="1200" noProof="0" dirty="0" err="1">
                          <a:solidFill>
                            <a:schemeClr val="lt1"/>
                          </a:solidFill>
                          <a:effectLst/>
                          <a:latin typeface="+mn-lt"/>
                          <a:ea typeface="Times New Roman"/>
                          <a:cs typeface="+mn-cs"/>
                        </a:rPr>
                        <a:t>інформативно</a:t>
                      </a:r>
                      <a:r>
                        <a:rPr lang="ru-RU" sz="950" b="1" kern="1200" noProof="0" dirty="0">
                          <a:solidFill>
                            <a:schemeClr val="lt1"/>
                          </a:solidFill>
                          <a:effectLst/>
                          <a:latin typeface="+mn-lt"/>
                          <a:ea typeface="Times New Roman"/>
                          <a:cs typeface="+mn-cs"/>
                        </a:rPr>
                        <a:t>. </a:t>
                      </a:r>
                      <a:endParaRPr lang="uk-UA" sz="950" b="1" kern="1200" noProof="0" dirty="0">
                        <a:solidFill>
                          <a:schemeClr val="lt1"/>
                        </a:solidFill>
                        <a:effectLst/>
                        <a:latin typeface="+mn-lt"/>
                        <a:ea typeface="Times New Roman"/>
                        <a:cs typeface="+mn-cs"/>
                      </a:endParaRPr>
                    </a:p>
                  </a:txBody>
                  <a:tcPr marL="68580" marR="68580" marT="0" marB="0"/>
                </a:tc>
                <a:tc>
                  <a:txBody>
                    <a:bodyPr/>
                    <a:lstStyle/>
                    <a:p>
                      <a:pPr algn="ctr">
                        <a:spcAft>
                          <a:spcPts val="0"/>
                        </a:spcAft>
                      </a:pPr>
                      <a:r>
                        <a:rPr lang="ru-RU" sz="950" b="1" kern="1200" noProof="0" dirty="0">
                          <a:solidFill>
                            <a:schemeClr val="lt1"/>
                          </a:solidFill>
                          <a:effectLst/>
                          <a:latin typeface="+mn-lt"/>
                          <a:ea typeface="Times New Roman"/>
                          <a:cs typeface="+mn-cs"/>
                        </a:rPr>
                        <a:t>ФЕБА</a:t>
                      </a:r>
                    </a:p>
                  </a:txBody>
                  <a:tcPr marL="68580" marR="68580" marT="0" marB="0" anchor="ctr">
                    <a:solidFill>
                      <a:srgbClr val="202F6A"/>
                    </a:solidFill>
                  </a:tcPr>
                </a:tc>
                <a:extLst>
                  <a:ext uri="{0D108BD9-81ED-4DB2-BD59-A6C34878D82A}">
                    <a16:rowId xmlns:a16="http://schemas.microsoft.com/office/drawing/2014/main" val="2167132526"/>
                  </a:ext>
                </a:extLst>
              </a:tr>
              <a:tr h="164769">
                <a:tc>
                  <a:txBody>
                    <a:bodyPr/>
                    <a:lstStyle/>
                    <a:p>
                      <a:pPr>
                        <a:spcAft>
                          <a:spcPts val="0"/>
                        </a:spcAft>
                      </a:pPr>
                      <a:r>
                        <a:rPr lang="ru-RU" sz="950" b="1" kern="1200" noProof="0" dirty="0" err="1">
                          <a:solidFill>
                            <a:schemeClr val="lt1"/>
                          </a:solidFill>
                          <a:effectLst/>
                          <a:latin typeface="+mn-lt"/>
                          <a:ea typeface="Times New Roman"/>
                          <a:cs typeface="+mn-cs"/>
                        </a:rPr>
                        <a:t>Тупко</a:t>
                      </a:r>
                      <a:r>
                        <a:rPr lang="ru-RU" sz="950" b="1" kern="1200" noProof="0" dirty="0">
                          <a:solidFill>
                            <a:schemeClr val="lt1"/>
                          </a:solidFill>
                          <a:effectLst/>
                          <a:latin typeface="+mn-lt"/>
                          <a:ea typeface="Times New Roman"/>
                          <a:cs typeface="+mn-cs"/>
                        </a:rPr>
                        <a:t> Н.П та </a:t>
                      </a:r>
                      <a:r>
                        <a:rPr lang="ru-RU" sz="950" b="1" kern="1200" noProof="0" dirty="0" err="1">
                          <a:solidFill>
                            <a:schemeClr val="lt1"/>
                          </a:solidFill>
                          <a:effectLst/>
                          <a:latin typeface="+mn-lt"/>
                          <a:ea typeface="Times New Roman"/>
                          <a:cs typeface="+mn-cs"/>
                        </a:rPr>
                        <a:t>Варивода</a:t>
                      </a:r>
                      <a:r>
                        <a:rPr lang="ru-RU" sz="950" b="1" kern="1200" noProof="0" dirty="0">
                          <a:solidFill>
                            <a:schemeClr val="lt1"/>
                          </a:solidFill>
                          <a:effectLst/>
                          <a:latin typeface="+mn-lt"/>
                          <a:ea typeface="Times New Roman"/>
                          <a:cs typeface="+mn-cs"/>
                        </a:rPr>
                        <a:t> В.О </a:t>
                      </a:r>
                      <a:r>
                        <a:rPr lang="ru-RU" sz="950" b="1" kern="1200" noProof="0" dirty="0" err="1">
                          <a:solidFill>
                            <a:schemeClr val="lt1"/>
                          </a:solidFill>
                          <a:effectLst/>
                          <a:latin typeface="+mn-lt"/>
                          <a:ea typeface="Times New Roman"/>
                          <a:cs typeface="+mn-cs"/>
                        </a:rPr>
                        <a:t>дуже</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чітко</a:t>
                      </a:r>
                      <a:r>
                        <a:rPr lang="ru-RU" sz="950" b="1" kern="1200" noProof="0" dirty="0">
                          <a:solidFill>
                            <a:schemeClr val="lt1"/>
                          </a:solidFill>
                          <a:effectLst/>
                          <a:latin typeface="+mn-lt"/>
                          <a:ea typeface="Times New Roman"/>
                          <a:cs typeface="+mn-cs"/>
                        </a:rPr>
                        <a:t> і </a:t>
                      </a:r>
                      <a:r>
                        <a:rPr lang="ru-RU" sz="950" b="1" kern="1200" noProof="0" dirty="0" err="1">
                          <a:solidFill>
                            <a:schemeClr val="lt1"/>
                          </a:solidFill>
                          <a:effectLst/>
                          <a:latin typeface="+mn-lt"/>
                          <a:ea typeface="Times New Roman"/>
                          <a:cs typeface="+mn-cs"/>
                        </a:rPr>
                        <a:t>якісно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пояснюють</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свій</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матеріал</a:t>
                      </a:r>
                      <a:r>
                        <a:rPr lang="ru-RU" sz="950" b="1" kern="1200" noProof="0" dirty="0">
                          <a:solidFill>
                            <a:schemeClr val="lt1"/>
                          </a:solidFill>
                          <a:effectLst/>
                          <a:latin typeface="+mn-lt"/>
                          <a:ea typeface="Times New Roman"/>
                          <a:cs typeface="+mn-cs"/>
                        </a:rPr>
                        <a:t>.</a:t>
                      </a:r>
                      <a:endParaRPr lang="uk-UA" sz="950" b="1" kern="1200" noProof="0" dirty="0">
                        <a:solidFill>
                          <a:schemeClr val="lt1"/>
                        </a:solidFill>
                        <a:effectLst/>
                        <a:latin typeface="+mn-lt"/>
                        <a:ea typeface="Times New Roman"/>
                        <a:cs typeface="+mn-cs"/>
                      </a:endParaRPr>
                    </a:p>
                  </a:txBody>
                  <a:tcPr marL="68580" marR="68580" marT="0" marB="0"/>
                </a:tc>
                <a:tc>
                  <a:txBody>
                    <a:bodyPr/>
                    <a:lstStyle/>
                    <a:p>
                      <a:pPr algn="ctr">
                        <a:spcAft>
                          <a:spcPts val="0"/>
                        </a:spcAft>
                      </a:pPr>
                      <a:r>
                        <a:rPr lang="ru-RU" sz="950" b="1" kern="1200" noProof="0" dirty="0">
                          <a:solidFill>
                            <a:schemeClr val="lt1"/>
                          </a:solidFill>
                          <a:effectLst/>
                          <a:latin typeface="+mn-lt"/>
                          <a:ea typeface="Times New Roman"/>
                          <a:cs typeface="+mn-cs"/>
                        </a:rPr>
                        <a:t>ФКНТ</a:t>
                      </a:r>
                    </a:p>
                  </a:txBody>
                  <a:tcPr marL="68580" marR="68580" marT="0" marB="0" anchor="ctr">
                    <a:solidFill>
                      <a:srgbClr val="202F6A"/>
                    </a:solidFill>
                  </a:tcPr>
                </a:tc>
                <a:extLst>
                  <a:ext uri="{0D108BD9-81ED-4DB2-BD59-A6C34878D82A}">
                    <a16:rowId xmlns:a16="http://schemas.microsoft.com/office/drawing/2014/main" val="781000522"/>
                  </a:ext>
                </a:extLst>
              </a:tr>
              <a:tr h="164769">
                <a:tc>
                  <a:txBody>
                    <a:bodyPr/>
                    <a:lstStyle/>
                    <a:p>
                      <a:pPr>
                        <a:spcAft>
                          <a:spcPts val="0"/>
                        </a:spcAft>
                      </a:pPr>
                      <a:r>
                        <a:rPr lang="uk-UA" sz="950" b="1" kern="1200" noProof="0" dirty="0">
                          <a:solidFill>
                            <a:schemeClr val="lt1"/>
                          </a:solidFill>
                          <a:effectLst/>
                          <a:latin typeface="+mn-lt"/>
                          <a:ea typeface="Times New Roman"/>
                          <a:cs typeface="+mn-cs"/>
                        </a:rPr>
                        <a:t>Дацун та </a:t>
                      </a:r>
                      <a:r>
                        <a:rPr lang="uk-UA" sz="950" b="1" kern="1200" noProof="0" dirty="0" err="1">
                          <a:solidFill>
                            <a:schemeClr val="lt1"/>
                          </a:solidFill>
                          <a:effectLst/>
                          <a:latin typeface="+mn-lt"/>
                          <a:ea typeface="Times New Roman"/>
                          <a:cs typeface="+mn-cs"/>
                        </a:rPr>
                        <a:t>Ічанська</a:t>
                      </a:r>
                      <a:r>
                        <a:rPr lang="uk-UA" sz="950" b="1" kern="1200" noProof="0" dirty="0">
                          <a:solidFill>
                            <a:schemeClr val="lt1"/>
                          </a:solidFill>
                          <a:effectLst/>
                          <a:latin typeface="+mn-lt"/>
                          <a:ea typeface="Times New Roman"/>
                          <a:cs typeface="+mn-cs"/>
                        </a:rPr>
                        <a:t> - неймовірні, цікаво розповідають про свої дисципліни, адаптують матеріал до теперішніх умов, матеріал актуальний, прислухаються до думки студентів 11/10</a:t>
                      </a:r>
                    </a:p>
                  </a:txBody>
                  <a:tcPr marL="68580" marR="68580" marT="0" marB="0"/>
                </a:tc>
                <a:tc>
                  <a:txBody>
                    <a:bodyPr/>
                    <a:lstStyle/>
                    <a:p>
                      <a:pPr algn="ctr">
                        <a:spcAft>
                          <a:spcPts val="0"/>
                        </a:spcAft>
                      </a:pPr>
                      <a:r>
                        <a:rPr lang="ru-RU" sz="950" b="1" kern="1200" noProof="0" dirty="0">
                          <a:solidFill>
                            <a:schemeClr val="lt1"/>
                          </a:solidFill>
                          <a:effectLst/>
                          <a:latin typeface="+mn-lt"/>
                          <a:ea typeface="Times New Roman"/>
                          <a:cs typeface="+mn-cs"/>
                        </a:rPr>
                        <a:t>ФПКП</a:t>
                      </a:r>
                    </a:p>
                  </a:txBody>
                  <a:tcPr marL="68580" marR="68580" marT="0" marB="0" anchor="ctr">
                    <a:solidFill>
                      <a:srgbClr val="202F6A"/>
                    </a:solidFill>
                  </a:tcPr>
                </a:tc>
                <a:extLst>
                  <a:ext uri="{0D108BD9-81ED-4DB2-BD59-A6C34878D82A}">
                    <a16:rowId xmlns:a16="http://schemas.microsoft.com/office/drawing/2014/main" val="1139067505"/>
                  </a:ext>
                </a:extLst>
              </a:tr>
              <a:tr h="164769">
                <a:tc>
                  <a:txBody>
                    <a:bodyPr/>
                    <a:lstStyle/>
                    <a:p>
                      <a:pPr>
                        <a:spcAft>
                          <a:spcPts val="0"/>
                        </a:spcAft>
                      </a:pPr>
                      <a:r>
                        <a:rPr lang="uk-UA" sz="950" b="1" kern="1200" noProof="0" dirty="0" err="1">
                          <a:solidFill>
                            <a:schemeClr val="lt1"/>
                          </a:solidFill>
                          <a:effectLst/>
                          <a:latin typeface="+mn-lt"/>
                          <a:ea typeface="Times New Roman"/>
                          <a:cs typeface="+mn-cs"/>
                        </a:rPr>
                        <a:t>Коноплянник</a:t>
                      </a:r>
                      <a:r>
                        <a:rPr lang="uk-UA" sz="950" b="1" kern="1200" noProof="0" dirty="0">
                          <a:solidFill>
                            <a:schemeClr val="lt1"/>
                          </a:solidFill>
                          <a:effectLst/>
                          <a:latin typeface="+mn-lt"/>
                          <a:ea typeface="Times New Roman"/>
                          <a:cs typeface="+mn-cs"/>
                        </a:rPr>
                        <a:t>, </a:t>
                      </a:r>
                      <a:r>
                        <a:rPr lang="uk-UA" sz="950" b="1" kern="1200" noProof="0" dirty="0" err="1">
                          <a:solidFill>
                            <a:schemeClr val="lt1"/>
                          </a:solidFill>
                          <a:effectLst/>
                          <a:latin typeface="+mn-lt"/>
                          <a:ea typeface="Times New Roman"/>
                          <a:cs typeface="+mn-cs"/>
                        </a:rPr>
                        <a:t>Родченко</a:t>
                      </a:r>
                      <a:r>
                        <a:rPr lang="uk-UA" sz="950" b="1" kern="1200" noProof="0" dirty="0">
                          <a:solidFill>
                            <a:schemeClr val="lt1"/>
                          </a:solidFill>
                          <a:effectLst/>
                          <a:latin typeface="+mn-lt"/>
                          <a:ea typeface="Times New Roman"/>
                          <a:cs typeface="+mn-cs"/>
                        </a:rPr>
                        <a:t>.</a:t>
                      </a:r>
                    </a:p>
                  </a:txBody>
                  <a:tcPr marL="68580" marR="68580" marT="0" marB="0"/>
                </a:tc>
                <a:tc>
                  <a:txBody>
                    <a:bodyPr/>
                    <a:lstStyle/>
                    <a:p>
                      <a:pPr algn="ctr">
                        <a:spcAft>
                          <a:spcPts val="0"/>
                        </a:spcAft>
                      </a:pPr>
                      <a:r>
                        <a:rPr lang="ru-RU" sz="950" b="1" kern="1200" noProof="0" dirty="0">
                          <a:solidFill>
                            <a:schemeClr val="lt1"/>
                          </a:solidFill>
                          <a:effectLst/>
                          <a:latin typeface="+mn-lt"/>
                          <a:ea typeface="Times New Roman"/>
                          <a:cs typeface="+mn-cs"/>
                        </a:rPr>
                        <a:t>ФАБД</a:t>
                      </a:r>
                    </a:p>
                  </a:txBody>
                  <a:tcPr marL="68580" marR="68580" marT="0" marB="0" anchor="ctr">
                    <a:solidFill>
                      <a:srgbClr val="202F6A"/>
                    </a:solidFill>
                  </a:tcPr>
                </a:tc>
                <a:extLst>
                  <a:ext uri="{0D108BD9-81ED-4DB2-BD59-A6C34878D82A}">
                    <a16:rowId xmlns:a16="http://schemas.microsoft.com/office/drawing/2014/main" val="2765239994"/>
                  </a:ext>
                </a:extLst>
              </a:tr>
              <a:tr h="164769">
                <a:tc>
                  <a:txBody>
                    <a:bodyPr/>
                    <a:lstStyle/>
                    <a:p>
                      <a:pPr>
                        <a:spcAft>
                          <a:spcPts val="0"/>
                        </a:spcAft>
                      </a:pPr>
                      <a:r>
                        <a:rPr lang="ru-RU" sz="950" b="1" kern="1200" noProof="0" dirty="0" err="1">
                          <a:solidFill>
                            <a:schemeClr val="lt1"/>
                          </a:solidFill>
                          <a:effectLst/>
                          <a:latin typeface="+mn-lt"/>
                          <a:ea typeface="Times New Roman"/>
                          <a:cs typeface="+mn-cs"/>
                        </a:rPr>
                        <a:t>Дражнікова</a:t>
                      </a:r>
                      <a:r>
                        <a:rPr lang="ru-RU" sz="950" b="1" kern="1200" noProof="0" dirty="0">
                          <a:solidFill>
                            <a:schemeClr val="lt1"/>
                          </a:solidFill>
                          <a:effectLst/>
                          <a:latin typeface="+mn-lt"/>
                          <a:ea typeface="Times New Roman"/>
                          <a:cs typeface="+mn-cs"/>
                        </a:rPr>
                        <a:t> Анна </a:t>
                      </a:r>
                      <a:r>
                        <a:rPr lang="ru-RU" sz="950" b="1" kern="1200" noProof="0" dirty="0" err="1">
                          <a:solidFill>
                            <a:schemeClr val="lt1"/>
                          </a:solidFill>
                          <a:effectLst/>
                          <a:latin typeface="+mn-lt"/>
                          <a:ea typeface="Times New Roman"/>
                          <a:cs typeface="+mn-cs"/>
                        </a:rPr>
                        <a:t>Вікторівна,Маслова</a:t>
                      </a:r>
                      <a:r>
                        <a:rPr lang="ru-RU" sz="950" b="1" kern="1200" noProof="0" dirty="0">
                          <a:solidFill>
                            <a:schemeClr val="lt1"/>
                          </a:solidFill>
                          <a:effectLst/>
                          <a:latin typeface="+mn-lt"/>
                          <a:ea typeface="Times New Roman"/>
                          <a:cs typeface="+mn-cs"/>
                        </a:rPr>
                        <a:t> Ольга </a:t>
                      </a:r>
                      <a:r>
                        <a:rPr lang="ru-RU" sz="950" b="1" kern="1200" noProof="0" dirty="0" err="1">
                          <a:solidFill>
                            <a:schemeClr val="lt1"/>
                          </a:solidFill>
                          <a:effectLst/>
                          <a:latin typeface="+mn-lt"/>
                          <a:ea typeface="Times New Roman"/>
                          <a:cs typeface="+mn-cs"/>
                        </a:rPr>
                        <a:t>Олександрівна</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Нагібін</a:t>
                      </a:r>
                      <a:r>
                        <a:rPr lang="ru-RU" sz="950" b="1" kern="1200" noProof="0" dirty="0">
                          <a:solidFill>
                            <a:schemeClr val="lt1"/>
                          </a:solidFill>
                          <a:effectLst/>
                          <a:latin typeface="+mn-lt"/>
                          <a:ea typeface="Times New Roman"/>
                          <a:cs typeface="+mn-cs"/>
                        </a:rPr>
                        <a:t> Василь </a:t>
                      </a:r>
                      <a:r>
                        <a:rPr lang="ru-RU" sz="950" b="1" kern="1200" noProof="0" dirty="0" err="1">
                          <a:solidFill>
                            <a:schemeClr val="lt1"/>
                          </a:solidFill>
                          <a:effectLst/>
                          <a:latin typeface="+mn-lt"/>
                          <a:ea typeface="Times New Roman"/>
                          <a:cs typeface="+mn-cs"/>
                        </a:rPr>
                        <a:t>Сергійович</a:t>
                      </a:r>
                      <a:r>
                        <a:rPr lang="ru-RU" sz="950" b="1" kern="1200" noProof="0" dirty="0">
                          <a:solidFill>
                            <a:schemeClr val="lt1"/>
                          </a:solidFill>
                          <a:effectLst/>
                          <a:latin typeface="+mn-lt"/>
                          <a:ea typeface="Times New Roman"/>
                          <a:cs typeface="+mn-cs"/>
                        </a:rPr>
                        <a:t>. </a:t>
                      </a:r>
                      <a:endParaRPr lang="uk-UA" sz="950" b="1" kern="1200" noProof="0" dirty="0">
                        <a:solidFill>
                          <a:schemeClr val="lt1"/>
                        </a:solidFill>
                        <a:effectLst/>
                        <a:latin typeface="+mn-lt"/>
                        <a:ea typeface="Times New Roman"/>
                        <a:cs typeface="+mn-cs"/>
                      </a:endParaRPr>
                    </a:p>
                  </a:txBody>
                  <a:tcPr marL="68580" marR="68580" marT="0" marB="0"/>
                </a:tc>
                <a:tc>
                  <a:txBody>
                    <a:bodyPr/>
                    <a:lstStyle/>
                    <a:p>
                      <a:pPr algn="ctr">
                        <a:spcAft>
                          <a:spcPts val="0"/>
                        </a:spcAft>
                      </a:pPr>
                      <a:r>
                        <a:rPr lang="ru-RU" sz="950" b="1" kern="1200" noProof="0" dirty="0">
                          <a:solidFill>
                            <a:schemeClr val="lt1"/>
                          </a:solidFill>
                          <a:effectLst/>
                          <a:latin typeface="+mn-lt"/>
                          <a:ea typeface="Times New Roman"/>
                          <a:cs typeface="+mn-cs"/>
                        </a:rPr>
                        <a:t>ФЕБІТ</a:t>
                      </a:r>
                    </a:p>
                  </a:txBody>
                  <a:tcPr marL="68580" marR="68580" marT="0" marB="0" anchor="ctr">
                    <a:solidFill>
                      <a:srgbClr val="202F6A"/>
                    </a:solidFill>
                  </a:tcPr>
                </a:tc>
                <a:extLst>
                  <a:ext uri="{0D108BD9-81ED-4DB2-BD59-A6C34878D82A}">
                    <a16:rowId xmlns:a16="http://schemas.microsoft.com/office/drawing/2014/main" val="322540423"/>
                  </a:ext>
                </a:extLst>
              </a:tr>
              <a:tr h="164769">
                <a:tc>
                  <a:txBody>
                    <a:bodyPr/>
                    <a:lstStyle/>
                    <a:p>
                      <a:pPr>
                        <a:spcAft>
                          <a:spcPts val="0"/>
                        </a:spcAft>
                      </a:pPr>
                      <a:r>
                        <a:rPr lang="ru-RU" sz="950" b="1" kern="1200" noProof="0" dirty="0" err="1">
                          <a:solidFill>
                            <a:schemeClr val="lt1"/>
                          </a:solidFill>
                          <a:effectLst/>
                          <a:latin typeface="+mn-lt"/>
                          <a:ea typeface="Times New Roman"/>
                          <a:cs typeface="+mn-cs"/>
                        </a:rPr>
                        <a:t>Каспрук</a:t>
                      </a:r>
                      <a:r>
                        <a:rPr lang="ru-RU" sz="950" b="1" kern="1200" noProof="0" dirty="0">
                          <a:solidFill>
                            <a:schemeClr val="lt1"/>
                          </a:solidFill>
                          <a:effectLst/>
                          <a:latin typeface="+mn-lt"/>
                          <a:ea typeface="Times New Roman"/>
                          <a:cs typeface="+mn-cs"/>
                        </a:rPr>
                        <a:t> О.С , </a:t>
                      </a:r>
                      <a:r>
                        <a:rPr lang="ru-RU" sz="950" b="1" kern="1200" noProof="0" dirty="0" err="1">
                          <a:solidFill>
                            <a:schemeClr val="lt1"/>
                          </a:solidFill>
                          <a:effectLst/>
                          <a:latin typeface="+mn-lt"/>
                          <a:ea typeface="Times New Roman"/>
                          <a:cs typeface="+mn-cs"/>
                        </a:rPr>
                        <a:t>Мушак</a:t>
                      </a:r>
                      <a:r>
                        <a:rPr lang="ru-RU" sz="950" b="1" kern="1200" noProof="0" dirty="0">
                          <a:solidFill>
                            <a:schemeClr val="lt1"/>
                          </a:solidFill>
                          <a:effectLst/>
                          <a:latin typeface="+mn-lt"/>
                          <a:ea typeface="Times New Roman"/>
                          <a:cs typeface="+mn-cs"/>
                        </a:rPr>
                        <a:t> Н.Б, </a:t>
                      </a:r>
                      <a:r>
                        <a:rPr lang="ru-RU" sz="950" b="1" kern="1200" noProof="0" dirty="0" err="1">
                          <a:solidFill>
                            <a:schemeClr val="lt1"/>
                          </a:solidFill>
                          <a:effectLst/>
                          <a:latin typeface="+mn-lt"/>
                          <a:ea typeface="Times New Roman"/>
                          <a:cs typeface="+mn-cs"/>
                        </a:rPr>
                        <a:t>Бялий</a:t>
                      </a:r>
                      <a:r>
                        <a:rPr lang="ru-RU" sz="950" b="1" kern="1200" noProof="0" dirty="0">
                          <a:solidFill>
                            <a:schemeClr val="lt1"/>
                          </a:solidFill>
                          <a:effectLst/>
                          <a:latin typeface="+mn-lt"/>
                          <a:ea typeface="Times New Roman"/>
                          <a:cs typeface="+mn-cs"/>
                        </a:rPr>
                        <a:t> Г.А.</a:t>
                      </a:r>
                      <a:endParaRPr lang="uk-UA" sz="950" b="1" kern="1200" noProof="0" dirty="0">
                        <a:solidFill>
                          <a:schemeClr val="lt1"/>
                        </a:solidFill>
                        <a:effectLst/>
                        <a:latin typeface="+mn-lt"/>
                        <a:ea typeface="Times New Roman"/>
                        <a:cs typeface="+mn-cs"/>
                      </a:endParaRPr>
                    </a:p>
                  </a:txBody>
                  <a:tcPr marL="68580" marR="68580" marT="0" marB="0"/>
                </a:tc>
                <a:tc>
                  <a:txBody>
                    <a:bodyPr/>
                    <a:lstStyle/>
                    <a:p>
                      <a:pPr algn="ctr">
                        <a:spcAft>
                          <a:spcPts val="0"/>
                        </a:spcAft>
                      </a:pPr>
                      <a:r>
                        <a:rPr lang="ru-RU" sz="950" b="1" kern="1200" noProof="0" dirty="0">
                          <a:solidFill>
                            <a:schemeClr val="lt1"/>
                          </a:solidFill>
                          <a:effectLst/>
                          <a:latin typeface="+mn-lt"/>
                          <a:ea typeface="Times New Roman"/>
                          <a:cs typeface="+mn-cs"/>
                        </a:rPr>
                        <a:t>ФПМВ</a:t>
                      </a:r>
                    </a:p>
                  </a:txBody>
                  <a:tcPr marL="68580" marR="68580" marT="0" marB="0" anchor="ctr">
                    <a:solidFill>
                      <a:srgbClr val="202F6A"/>
                    </a:solidFill>
                  </a:tcPr>
                </a:tc>
                <a:extLst>
                  <a:ext uri="{0D108BD9-81ED-4DB2-BD59-A6C34878D82A}">
                    <a16:rowId xmlns:a16="http://schemas.microsoft.com/office/drawing/2014/main" val="766603388"/>
                  </a:ext>
                </a:extLst>
              </a:tr>
              <a:tr h="164769">
                <a:tc>
                  <a:txBody>
                    <a:bodyPr/>
                    <a:lstStyle/>
                    <a:p>
                      <a:pPr>
                        <a:spcAft>
                          <a:spcPts val="0"/>
                        </a:spcAft>
                      </a:pPr>
                      <a:r>
                        <a:rPr lang="ru-RU" sz="950" b="1" kern="1200" noProof="0" dirty="0">
                          <a:solidFill>
                            <a:schemeClr val="lt1"/>
                          </a:solidFill>
                          <a:effectLst/>
                          <a:latin typeface="+mn-lt"/>
                          <a:ea typeface="Times New Roman"/>
                          <a:cs typeface="+mn-cs"/>
                        </a:rPr>
                        <a:t>Тельнова Ганна </a:t>
                      </a:r>
                      <a:r>
                        <a:rPr lang="ru-RU" sz="950" b="1" kern="1200" noProof="0" dirty="0" err="1">
                          <a:solidFill>
                            <a:schemeClr val="lt1"/>
                          </a:solidFill>
                          <a:effectLst/>
                          <a:latin typeface="+mn-lt"/>
                          <a:ea typeface="Times New Roman"/>
                          <a:cs typeface="+mn-cs"/>
                        </a:rPr>
                        <a:t>Володимирівна</a:t>
                      </a:r>
                      <a:r>
                        <a:rPr lang="ru-RU" sz="950" b="1" kern="1200" noProof="0" dirty="0">
                          <a:solidFill>
                            <a:schemeClr val="lt1"/>
                          </a:solidFill>
                          <a:effectLst/>
                          <a:latin typeface="+mn-lt"/>
                          <a:ea typeface="Times New Roman"/>
                          <a:cs typeface="+mn-cs"/>
                        </a:rPr>
                        <a:t>, Касьянова </a:t>
                      </a:r>
                      <a:r>
                        <a:rPr lang="ru-RU" sz="950" b="1" kern="1200" noProof="0" dirty="0" err="1">
                          <a:solidFill>
                            <a:schemeClr val="lt1"/>
                          </a:solidFill>
                          <a:effectLst/>
                          <a:latin typeface="+mn-lt"/>
                          <a:ea typeface="Times New Roman"/>
                          <a:cs typeface="+mn-cs"/>
                        </a:rPr>
                        <a:t>Наталія</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Віталіївна</a:t>
                      </a:r>
                      <a:r>
                        <a:rPr lang="ru-RU" sz="950" b="1" kern="1200" noProof="0" dirty="0">
                          <a:solidFill>
                            <a:schemeClr val="lt1"/>
                          </a:solidFill>
                          <a:effectLst/>
                          <a:latin typeface="+mn-lt"/>
                          <a:ea typeface="Times New Roman"/>
                          <a:cs typeface="+mn-cs"/>
                        </a:rPr>
                        <a:t> – </a:t>
                      </a:r>
                      <a:r>
                        <a:rPr lang="ru-RU" sz="950" b="1" kern="1200" noProof="0" dirty="0" err="1">
                          <a:solidFill>
                            <a:schemeClr val="lt1"/>
                          </a:solidFill>
                          <a:effectLst/>
                          <a:latin typeface="+mn-lt"/>
                          <a:ea typeface="Times New Roman"/>
                          <a:cs typeface="+mn-cs"/>
                        </a:rPr>
                        <a:t>ті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викладачі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яких</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цікаво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слухати</a:t>
                      </a:r>
                      <a:r>
                        <a:rPr lang="ru-RU" sz="950" b="1" kern="1200" noProof="0" dirty="0">
                          <a:solidFill>
                            <a:schemeClr val="lt1"/>
                          </a:solidFill>
                          <a:effectLst/>
                          <a:latin typeface="+mn-lt"/>
                          <a:ea typeface="Times New Roman"/>
                          <a:cs typeface="+mn-cs"/>
                        </a:rPr>
                        <a:t> і </a:t>
                      </a:r>
                      <a:r>
                        <a:rPr lang="ru-RU" sz="950" b="1" kern="1200" noProof="0" dirty="0" err="1">
                          <a:solidFill>
                            <a:schemeClr val="lt1"/>
                          </a:solidFill>
                          <a:effectLst/>
                          <a:latin typeface="+mn-lt"/>
                          <a:ea typeface="Times New Roman"/>
                          <a:cs typeface="+mn-cs"/>
                        </a:rPr>
                        <a:t>писати</a:t>
                      </a:r>
                      <a:r>
                        <a:rPr lang="ru-RU" sz="950" b="1" kern="1200" noProof="0" dirty="0">
                          <a:solidFill>
                            <a:schemeClr val="lt1"/>
                          </a:solidFill>
                          <a:effectLst/>
                          <a:latin typeface="+mn-lt"/>
                          <a:ea typeface="Times New Roman"/>
                          <a:cs typeface="+mn-cs"/>
                        </a:rPr>
                        <a:t> з ними </a:t>
                      </a:r>
                      <a:r>
                        <a:rPr lang="ru-RU" sz="950" b="1" kern="1200" noProof="0" dirty="0" err="1">
                          <a:solidFill>
                            <a:schemeClr val="lt1"/>
                          </a:solidFill>
                          <a:effectLst/>
                          <a:latin typeface="+mn-lt"/>
                          <a:ea typeface="Times New Roman"/>
                          <a:cs typeface="+mn-cs"/>
                        </a:rPr>
                        <a:t>наукові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практичні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роботи</a:t>
                      </a:r>
                      <a:r>
                        <a:rPr lang="ru-RU" sz="950" b="1" kern="1200" noProof="0" dirty="0">
                          <a:solidFill>
                            <a:schemeClr val="lt1"/>
                          </a:solidFill>
                          <a:effectLst/>
                          <a:latin typeface="+mn-lt"/>
                          <a:ea typeface="Times New Roman"/>
                          <a:cs typeface="+mn-cs"/>
                        </a:rPr>
                        <a:t>.</a:t>
                      </a:r>
                      <a:endParaRPr lang="uk-UA" sz="950" b="1" kern="1200" noProof="0" dirty="0">
                        <a:solidFill>
                          <a:schemeClr val="lt1"/>
                        </a:solidFill>
                        <a:effectLst/>
                        <a:latin typeface="+mn-lt"/>
                        <a:ea typeface="Times New Roman"/>
                        <a:cs typeface="+mn-cs"/>
                      </a:endParaRPr>
                    </a:p>
                  </a:txBody>
                  <a:tcPr marL="68580" marR="68580" marT="0" marB="0"/>
                </a:tc>
                <a:tc>
                  <a:txBody>
                    <a:bodyPr/>
                    <a:lstStyle/>
                    <a:p>
                      <a:pPr algn="ctr">
                        <a:spcAft>
                          <a:spcPts val="0"/>
                        </a:spcAft>
                      </a:pPr>
                      <a:r>
                        <a:rPr lang="ru-RU" sz="950" b="1" kern="1200" noProof="0" dirty="0">
                          <a:solidFill>
                            <a:schemeClr val="lt1"/>
                          </a:solidFill>
                          <a:effectLst/>
                          <a:latin typeface="+mn-lt"/>
                          <a:ea typeface="Times New Roman"/>
                          <a:cs typeface="+mn-cs"/>
                        </a:rPr>
                        <a:t>ФЕБА</a:t>
                      </a:r>
                    </a:p>
                  </a:txBody>
                  <a:tcPr marL="68580" marR="68580" marT="0" marB="0" anchor="ctr">
                    <a:solidFill>
                      <a:srgbClr val="202F6A"/>
                    </a:solidFill>
                  </a:tcPr>
                </a:tc>
                <a:extLst>
                  <a:ext uri="{0D108BD9-81ED-4DB2-BD59-A6C34878D82A}">
                    <a16:rowId xmlns:a16="http://schemas.microsoft.com/office/drawing/2014/main" val="2982210303"/>
                  </a:ext>
                </a:extLst>
              </a:tr>
              <a:tr h="164769">
                <a:tc>
                  <a:txBody>
                    <a:bodyPr/>
                    <a:lstStyle/>
                    <a:p>
                      <a:pPr>
                        <a:spcAft>
                          <a:spcPts val="0"/>
                        </a:spcAft>
                      </a:pPr>
                      <a:r>
                        <a:rPr lang="ru-RU" sz="950" b="1" kern="1200" noProof="0" dirty="0" err="1">
                          <a:solidFill>
                            <a:schemeClr val="lt1"/>
                          </a:solidFill>
                          <a:effectLst/>
                          <a:latin typeface="+mn-lt"/>
                          <a:ea typeface="Times New Roman"/>
                          <a:cs typeface="+mn-cs"/>
                        </a:rPr>
                        <a:t>Зазвичай</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це</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викладачі</a:t>
                      </a:r>
                      <a:r>
                        <a:rPr lang="ru-RU" sz="950" b="1" kern="1200" noProof="0" dirty="0">
                          <a:solidFill>
                            <a:schemeClr val="lt1"/>
                          </a:solidFill>
                          <a:effectLst/>
                          <a:latin typeface="+mn-lt"/>
                          <a:ea typeface="Times New Roman"/>
                          <a:cs typeface="+mn-cs"/>
                        </a:rPr>
                        <a:t> з не </a:t>
                      </a:r>
                      <a:r>
                        <a:rPr lang="ru-RU" sz="950" b="1" kern="1200" noProof="0" dirty="0" err="1">
                          <a:solidFill>
                            <a:schemeClr val="lt1"/>
                          </a:solidFill>
                          <a:effectLst/>
                          <a:latin typeface="+mn-lt"/>
                          <a:ea typeface="Times New Roman"/>
                          <a:cs typeface="+mn-cs"/>
                        </a:rPr>
                        <a:t>профільних</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предметів</a:t>
                      </a:r>
                      <a:r>
                        <a:rPr lang="ru-RU" sz="950" b="1" kern="1200" noProof="0" dirty="0">
                          <a:solidFill>
                            <a:schemeClr val="lt1"/>
                          </a:solidFill>
                          <a:effectLst/>
                          <a:latin typeface="+mn-lt"/>
                          <a:ea typeface="Times New Roman"/>
                          <a:cs typeface="+mn-cs"/>
                        </a:rPr>
                        <a:t>.</a:t>
                      </a:r>
                      <a:endParaRPr lang="uk-UA" sz="950" b="1" kern="1200" noProof="0" dirty="0">
                        <a:solidFill>
                          <a:schemeClr val="lt1"/>
                        </a:solidFill>
                        <a:effectLst/>
                        <a:latin typeface="+mn-lt"/>
                        <a:ea typeface="Times New Roman"/>
                        <a:cs typeface="+mn-cs"/>
                      </a:endParaRPr>
                    </a:p>
                  </a:txBody>
                  <a:tcPr marL="68580" marR="68580" marT="0" marB="0"/>
                </a:tc>
                <a:tc>
                  <a:txBody>
                    <a:bodyPr/>
                    <a:lstStyle/>
                    <a:p>
                      <a:pPr algn="ctr">
                        <a:spcAft>
                          <a:spcPts val="0"/>
                        </a:spcAft>
                      </a:pPr>
                      <a:r>
                        <a:rPr lang="ru-RU" sz="950" b="1" kern="1200" noProof="0" dirty="0">
                          <a:solidFill>
                            <a:schemeClr val="lt1"/>
                          </a:solidFill>
                          <a:effectLst/>
                          <a:latin typeface="+mn-lt"/>
                          <a:ea typeface="Times New Roman"/>
                          <a:cs typeface="+mn-cs"/>
                        </a:rPr>
                        <a:t>ФКНТ</a:t>
                      </a:r>
                    </a:p>
                  </a:txBody>
                  <a:tcPr marL="68580" marR="68580" marT="0" marB="0" anchor="ctr">
                    <a:solidFill>
                      <a:srgbClr val="202F6A"/>
                    </a:solidFill>
                  </a:tcPr>
                </a:tc>
                <a:extLst>
                  <a:ext uri="{0D108BD9-81ED-4DB2-BD59-A6C34878D82A}">
                    <a16:rowId xmlns:a16="http://schemas.microsoft.com/office/drawing/2014/main" val="2346263344"/>
                  </a:ext>
                </a:extLst>
              </a:tr>
            </a:tbl>
          </a:graphicData>
        </a:graphic>
      </p:graphicFrame>
    </p:spTree>
    <p:extLst>
      <p:ext uri="{BB962C8B-B14F-4D97-AF65-F5344CB8AC3E}">
        <p14:creationId xmlns:p14="http://schemas.microsoft.com/office/powerpoint/2010/main" val="37621518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Прямокутник 3">
            <a:extLst>
              <a:ext uri="{FF2B5EF4-FFF2-40B4-BE49-F238E27FC236}">
                <a16:creationId xmlns:a16="http://schemas.microsoft.com/office/drawing/2014/main" id="{608AE5C1-A958-4CB3-874C-1A34850E7FF4}"/>
              </a:ext>
            </a:extLst>
          </p:cNvPr>
          <p:cNvSpPr/>
          <p:nvPr/>
        </p:nvSpPr>
        <p:spPr>
          <a:xfrm>
            <a:off x="467544" y="260648"/>
            <a:ext cx="8424936" cy="6452354"/>
          </a:xfrm>
          <a:prstGeom prst="rect">
            <a:avLst/>
          </a:pr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graphicFrame>
        <p:nvGraphicFramePr>
          <p:cNvPr id="9" name="Диаграмма 8"/>
          <p:cNvGraphicFramePr/>
          <p:nvPr>
            <p:extLst>
              <p:ext uri="{D42A27DB-BD31-4B8C-83A1-F6EECF244321}">
                <p14:modId xmlns:p14="http://schemas.microsoft.com/office/powerpoint/2010/main" val="2247085038"/>
              </p:ext>
            </p:extLst>
          </p:nvPr>
        </p:nvGraphicFramePr>
        <p:xfrm>
          <a:off x="611560" y="116632"/>
          <a:ext cx="7920880" cy="270892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Диаграмма 9"/>
          <p:cNvGraphicFramePr/>
          <p:nvPr>
            <p:extLst>
              <p:ext uri="{D42A27DB-BD31-4B8C-83A1-F6EECF244321}">
                <p14:modId xmlns:p14="http://schemas.microsoft.com/office/powerpoint/2010/main" val="1124874682"/>
              </p:ext>
            </p:extLst>
          </p:nvPr>
        </p:nvGraphicFramePr>
        <p:xfrm>
          <a:off x="971600" y="2780928"/>
          <a:ext cx="7704856" cy="3932074"/>
        </p:xfrm>
        <a:graphic>
          <a:graphicData uri="http://schemas.openxmlformats.org/drawingml/2006/chart">
            <c:chart xmlns:c="http://schemas.openxmlformats.org/drawingml/2006/chart" xmlns:r="http://schemas.openxmlformats.org/officeDocument/2006/relationships" r:id="rId3"/>
          </a:graphicData>
        </a:graphic>
      </p:graphicFrame>
      <p:cxnSp>
        <p:nvCxnSpPr>
          <p:cNvPr id="3" name="Прямая соединительная линия 2"/>
          <p:cNvCxnSpPr/>
          <p:nvPr/>
        </p:nvCxnSpPr>
        <p:spPr>
          <a:xfrm>
            <a:off x="827584" y="2852936"/>
            <a:ext cx="7920880" cy="0"/>
          </a:xfrm>
          <a:prstGeom prst="line">
            <a:avLst/>
          </a:prstGeom>
          <a:ln w="254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31610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260648"/>
            <a:ext cx="7344816" cy="360040"/>
          </a:xfrm>
        </p:spPr>
        <p:txBody>
          <a:bodyPr>
            <a:noAutofit/>
          </a:bodyPr>
          <a:lstStyle/>
          <a:p>
            <a:pPr algn="ctr"/>
            <a:r>
              <a:rPr lang="ru-RU" sz="1400" b="1" dirty="0">
                <a:solidFill>
                  <a:srgbClr val="202F6A"/>
                </a:solidFill>
              </a:rPr>
              <a:t>Кого з </a:t>
            </a:r>
            <a:r>
              <a:rPr lang="ru-RU" sz="1400" b="1" dirty="0" err="1">
                <a:solidFill>
                  <a:srgbClr val="202F6A"/>
                </a:solidFill>
              </a:rPr>
              <a:t>викладачів</a:t>
            </a:r>
            <a:r>
              <a:rPr lang="ru-RU" sz="1400" b="1" dirty="0">
                <a:solidFill>
                  <a:srgbClr val="202F6A"/>
                </a:solidFill>
              </a:rPr>
              <a:t> Ви могли б </a:t>
            </a:r>
            <a:r>
              <a:rPr lang="ru-RU" sz="1400" b="1" dirty="0" err="1">
                <a:solidFill>
                  <a:srgbClr val="202F6A"/>
                </a:solidFill>
              </a:rPr>
              <a:t>відзначити</a:t>
            </a:r>
            <a:r>
              <a:rPr lang="ru-RU" sz="1400" b="1" dirty="0">
                <a:solidFill>
                  <a:srgbClr val="202F6A"/>
                </a:solidFill>
              </a:rPr>
              <a:t> як НЕ </a:t>
            </a:r>
            <a:r>
              <a:rPr lang="ru-RU" sz="1400" b="1" dirty="0" err="1">
                <a:solidFill>
                  <a:srgbClr val="202F6A"/>
                </a:solidFill>
              </a:rPr>
              <a:t>професіоналів</a:t>
            </a:r>
            <a:r>
              <a:rPr lang="ru-RU" sz="1400" b="1" dirty="0">
                <a:solidFill>
                  <a:srgbClr val="202F6A"/>
                </a:solidFill>
              </a:rPr>
              <a:t> </a:t>
            </a:r>
            <a:r>
              <a:rPr lang="ru-RU" sz="1400" b="1" dirty="0" err="1">
                <a:solidFill>
                  <a:srgbClr val="202F6A"/>
                </a:solidFill>
              </a:rPr>
              <a:t>своєї</a:t>
            </a:r>
            <a:r>
              <a:rPr lang="ru-RU" sz="1400" b="1" dirty="0">
                <a:solidFill>
                  <a:srgbClr val="202F6A"/>
                </a:solidFill>
              </a:rPr>
              <a:t> </a:t>
            </a:r>
            <a:r>
              <a:rPr lang="ru-RU" sz="1400" b="1" dirty="0" err="1">
                <a:solidFill>
                  <a:srgbClr val="202F6A"/>
                </a:solidFill>
              </a:rPr>
              <a:t>справи</a:t>
            </a:r>
            <a:r>
              <a:rPr lang="ru-RU" sz="1400" b="1" dirty="0">
                <a:solidFill>
                  <a:srgbClr val="202F6A"/>
                </a:solidFill>
              </a:rPr>
              <a:t> і </a:t>
            </a:r>
            <a:r>
              <a:rPr lang="ru-RU" sz="1400" b="1" dirty="0" err="1">
                <a:solidFill>
                  <a:srgbClr val="202F6A"/>
                </a:solidFill>
              </a:rPr>
              <a:t>чому</a:t>
            </a:r>
            <a:r>
              <a:rPr lang="ru-RU" sz="1400" b="1" dirty="0">
                <a:solidFill>
                  <a:srgbClr val="202F6A"/>
                </a:solidFill>
              </a:rPr>
              <a:t>?</a:t>
            </a:r>
            <a:endParaRPr lang="uk-UA" sz="1400" b="1" dirty="0">
              <a:solidFill>
                <a:srgbClr val="202F6A"/>
              </a:solidFill>
            </a:endParaRPr>
          </a:p>
        </p:txBody>
      </p:sp>
      <p:graphicFrame>
        <p:nvGraphicFramePr>
          <p:cNvPr id="3" name="Таблица 2"/>
          <p:cNvGraphicFramePr>
            <a:graphicFrameLocks noGrp="1"/>
          </p:cNvGraphicFramePr>
          <p:nvPr>
            <p:extLst>
              <p:ext uri="{D42A27DB-BD31-4B8C-83A1-F6EECF244321}">
                <p14:modId xmlns:p14="http://schemas.microsoft.com/office/powerpoint/2010/main" val="3122745259"/>
              </p:ext>
            </p:extLst>
          </p:nvPr>
        </p:nvGraphicFramePr>
        <p:xfrm>
          <a:off x="899592" y="548680"/>
          <a:ext cx="7704856" cy="6203610"/>
        </p:xfrm>
        <a:graphic>
          <a:graphicData uri="http://schemas.openxmlformats.org/drawingml/2006/table">
            <a:tbl>
              <a:tblPr firstRow="1" firstCol="1" bandRow="1">
                <a:tableStyleId>{5C22544A-7EE6-4342-B048-85BDC9FD1C3A}</a:tableStyleId>
              </a:tblPr>
              <a:tblGrid>
                <a:gridCol w="6984776">
                  <a:extLst>
                    <a:ext uri="{9D8B030D-6E8A-4147-A177-3AD203B41FA5}">
                      <a16:colId xmlns:a16="http://schemas.microsoft.com/office/drawing/2014/main" val="20000"/>
                    </a:ext>
                  </a:extLst>
                </a:gridCol>
                <a:gridCol w="720080">
                  <a:extLst>
                    <a:ext uri="{9D8B030D-6E8A-4147-A177-3AD203B41FA5}">
                      <a16:colId xmlns:a16="http://schemas.microsoft.com/office/drawing/2014/main" val="20001"/>
                    </a:ext>
                  </a:extLst>
                </a:gridCol>
              </a:tblGrid>
              <a:tr h="179022">
                <a:tc>
                  <a:txBody>
                    <a:bodyPr/>
                    <a:lstStyle/>
                    <a:p>
                      <a:pPr marL="0" algn="ctr" defTabSz="342900" rtl="0" eaLnBrk="1" latinLnBrk="0" hangingPunct="1">
                        <a:spcAft>
                          <a:spcPts val="0"/>
                        </a:spcAft>
                      </a:pPr>
                      <a:r>
                        <a:rPr lang="uk-UA" sz="1100" b="1" kern="1200" noProof="0" dirty="0">
                          <a:solidFill>
                            <a:schemeClr val="lt1"/>
                          </a:solidFill>
                          <a:effectLst/>
                          <a:latin typeface="+mn-lt"/>
                          <a:ea typeface="Times New Roman"/>
                          <a:cs typeface="+mn-cs"/>
                        </a:rPr>
                        <a:t>Узагальнені відповіді респондентів:</a:t>
                      </a:r>
                    </a:p>
                  </a:txBody>
                  <a:tcPr marL="68580" marR="68580" marT="0" marB="0"/>
                </a:tc>
                <a:tc>
                  <a:txBody>
                    <a:bodyPr/>
                    <a:lstStyle/>
                    <a:p>
                      <a:pPr marL="0" algn="ctr" defTabSz="342900" rtl="0" eaLnBrk="1" latinLnBrk="0" hangingPunct="1">
                        <a:spcAft>
                          <a:spcPts val="0"/>
                        </a:spcAft>
                      </a:pPr>
                      <a:endParaRPr lang="uk-UA" sz="1100" b="1" kern="1200" noProof="0" dirty="0">
                        <a:solidFill>
                          <a:schemeClr val="lt1"/>
                        </a:solidFill>
                        <a:effectLst/>
                        <a:latin typeface="+mn-lt"/>
                        <a:ea typeface="Times New Roman"/>
                        <a:cs typeface="+mn-cs"/>
                      </a:endParaRPr>
                    </a:p>
                  </a:txBody>
                  <a:tcPr marL="68580" marR="68580" marT="0" marB="0">
                    <a:solidFill>
                      <a:srgbClr val="202F6A"/>
                    </a:solidFill>
                  </a:tcPr>
                </a:tc>
                <a:extLst>
                  <a:ext uri="{0D108BD9-81ED-4DB2-BD59-A6C34878D82A}">
                    <a16:rowId xmlns:a16="http://schemas.microsoft.com/office/drawing/2014/main" val="10000"/>
                  </a:ext>
                </a:extLst>
              </a:tr>
              <a:tr h="203193">
                <a:tc>
                  <a:txBody>
                    <a:bodyPr/>
                    <a:lstStyle/>
                    <a:p>
                      <a:pPr marL="0" marR="0" indent="0" algn="l" defTabSz="342900" rtl="0" eaLnBrk="1" fontAlgn="auto" latinLnBrk="0" hangingPunct="1">
                        <a:lnSpc>
                          <a:spcPct val="100000"/>
                        </a:lnSpc>
                        <a:spcBef>
                          <a:spcPts val="0"/>
                        </a:spcBef>
                        <a:spcAft>
                          <a:spcPts val="0"/>
                        </a:spcAft>
                        <a:buClrTx/>
                        <a:buSzTx/>
                        <a:buFontTx/>
                        <a:buNone/>
                        <a:tabLst/>
                        <a:defRPr/>
                      </a:pPr>
                      <a:r>
                        <a:rPr lang="ru-RU" sz="950" noProof="0" dirty="0" err="1">
                          <a:effectLst/>
                          <a:latin typeface="+mn-lt"/>
                          <a:ea typeface="Times New Roman"/>
                        </a:rPr>
                        <a:t>Немає</a:t>
                      </a:r>
                      <a:r>
                        <a:rPr lang="ru-RU" sz="950" noProof="0" dirty="0">
                          <a:effectLst/>
                          <a:latin typeface="+mn-lt"/>
                          <a:ea typeface="Times New Roman"/>
                        </a:rPr>
                        <a:t>.</a:t>
                      </a:r>
                    </a:p>
                  </a:txBody>
                  <a:tcPr marL="68580" marR="68580" marT="0" marB="0"/>
                </a:tc>
                <a:tc>
                  <a:txBody>
                    <a:bodyPr/>
                    <a:lstStyle/>
                    <a:p>
                      <a:pPr marL="0" marR="0" indent="0" algn="ctr" defTabSz="342900" rtl="0" eaLnBrk="1" fontAlgn="auto" latinLnBrk="0" hangingPunct="1">
                        <a:lnSpc>
                          <a:spcPct val="100000"/>
                        </a:lnSpc>
                        <a:spcBef>
                          <a:spcPts val="0"/>
                        </a:spcBef>
                        <a:spcAft>
                          <a:spcPts val="0"/>
                        </a:spcAft>
                        <a:buClrTx/>
                        <a:buSzTx/>
                        <a:buFontTx/>
                        <a:buNone/>
                        <a:tabLst/>
                        <a:defRPr/>
                      </a:pPr>
                      <a:r>
                        <a:rPr lang="ru-RU" sz="950" b="1" kern="1200" noProof="0" dirty="0">
                          <a:solidFill>
                            <a:schemeClr val="lt1"/>
                          </a:solidFill>
                          <a:effectLst/>
                          <a:latin typeface="+mn-lt"/>
                          <a:ea typeface="Times New Roman"/>
                          <a:cs typeface="+mn-cs"/>
                        </a:rPr>
                        <a:t>ФТЛ</a:t>
                      </a:r>
                    </a:p>
                  </a:txBody>
                  <a:tcPr marL="68580" marR="68580" marT="0" marB="0" anchor="ctr">
                    <a:solidFill>
                      <a:srgbClr val="202F6A"/>
                    </a:solidFill>
                  </a:tcPr>
                </a:tc>
                <a:extLst>
                  <a:ext uri="{0D108BD9-81ED-4DB2-BD59-A6C34878D82A}">
                    <a16:rowId xmlns:a16="http://schemas.microsoft.com/office/drawing/2014/main" val="1208418502"/>
                  </a:ext>
                </a:extLst>
              </a:tr>
              <a:tr h="228855">
                <a:tc>
                  <a:txBody>
                    <a:bodyPr/>
                    <a:lstStyle/>
                    <a:p>
                      <a:pPr marL="0" marR="0" indent="0" algn="l" defTabSz="342900" rtl="0" eaLnBrk="1" fontAlgn="auto" latinLnBrk="0" hangingPunct="1">
                        <a:lnSpc>
                          <a:spcPct val="100000"/>
                        </a:lnSpc>
                        <a:spcBef>
                          <a:spcPts val="0"/>
                        </a:spcBef>
                        <a:spcAft>
                          <a:spcPts val="0"/>
                        </a:spcAft>
                        <a:buClrTx/>
                        <a:buSzTx/>
                        <a:buFontTx/>
                        <a:buNone/>
                        <a:tabLst/>
                        <a:defRPr/>
                      </a:pPr>
                      <a:r>
                        <a:rPr lang="ru-RU" sz="950" noProof="0" dirty="0" err="1">
                          <a:effectLst/>
                          <a:latin typeface="+mn-lt"/>
                          <a:ea typeface="Times New Roman"/>
                        </a:rPr>
                        <a:t>Немає</a:t>
                      </a:r>
                      <a:r>
                        <a:rPr lang="ru-RU" sz="950" noProof="0" dirty="0">
                          <a:effectLst/>
                          <a:latin typeface="+mn-lt"/>
                          <a:ea typeface="Times New Roman"/>
                        </a:rPr>
                        <a:t> таких </a:t>
                      </a:r>
                      <a:r>
                        <a:rPr lang="ru-RU" sz="950" noProof="0" dirty="0" err="1">
                          <a:effectLst/>
                          <a:latin typeface="+mn-lt"/>
                          <a:ea typeface="Times New Roman"/>
                        </a:rPr>
                        <a:t>осіб</a:t>
                      </a:r>
                      <a:r>
                        <a:rPr lang="ru-RU" sz="950" noProof="0" dirty="0">
                          <a:effectLst/>
                          <a:latin typeface="+mn-lt"/>
                          <a:ea typeface="Times New Roman"/>
                        </a:rPr>
                        <a:t>.</a:t>
                      </a:r>
                    </a:p>
                  </a:txBody>
                  <a:tcPr marL="68580" marR="68580" marT="0" marB="0"/>
                </a:tc>
                <a:tc>
                  <a:txBody>
                    <a:bodyPr/>
                    <a:lstStyle/>
                    <a:p>
                      <a:pPr marL="0" marR="0" indent="0" algn="ctr" defTabSz="342900" rtl="0" eaLnBrk="1" fontAlgn="auto" latinLnBrk="0" hangingPunct="1">
                        <a:lnSpc>
                          <a:spcPct val="100000"/>
                        </a:lnSpc>
                        <a:spcBef>
                          <a:spcPts val="0"/>
                        </a:spcBef>
                        <a:spcAft>
                          <a:spcPts val="0"/>
                        </a:spcAft>
                        <a:buClrTx/>
                        <a:buSzTx/>
                        <a:buFontTx/>
                        <a:buNone/>
                        <a:tabLst/>
                        <a:defRPr/>
                      </a:pPr>
                      <a:r>
                        <a:rPr lang="ru-RU" sz="950" b="1" kern="1200" noProof="0" dirty="0">
                          <a:solidFill>
                            <a:schemeClr val="lt1"/>
                          </a:solidFill>
                          <a:effectLst/>
                          <a:latin typeface="+mn-lt"/>
                          <a:ea typeface="Times New Roman"/>
                          <a:cs typeface="+mn-cs"/>
                        </a:rPr>
                        <a:t>ФЕБА</a:t>
                      </a:r>
                    </a:p>
                  </a:txBody>
                  <a:tcPr marL="68580" marR="68580" marT="0" marB="0" anchor="ctr">
                    <a:solidFill>
                      <a:srgbClr val="202F6A"/>
                    </a:solidFill>
                  </a:tcPr>
                </a:tc>
                <a:extLst>
                  <a:ext uri="{0D108BD9-81ED-4DB2-BD59-A6C34878D82A}">
                    <a16:rowId xmlns:a16="http://schemas.microsoft.com/office/drawing/2014/main" val="1180621281"/>
                  </a:ext>
                </a:extLst>
              </a:tr>
              <a:tr h="216024">
                <a:tc>
                  <a:txBody>
                    <a:bodyPr/>
                    <a:lstStyle/>
                    <a:p>
                      <a:pPr marL="0" marR="0" indent="0" algn="l" defTabSz="342900" rtl="0" eaLnBrk="1" fontAlgn="auto" latinLnBrk="0" hangingPunct="1">
                        <a:lnSpc>
                          <a:spcPct val="100000"/>
                        </a:lnSpc>
                        <a:spcBef>
                          <a:spcPts val="0"/>
                        </a:spcBef>
                        <a:spcAft>
                          <a:spcPts val="0"/>
                        </a:spcAft>
                        <a:buClrTx/>
                        <a:buSzTx/>
                        <a:buFontTx/>
                        <a:buNone/>
                        <a:tabLst/>
                        <a:defRPr/>
                      </a:pPr>
                      <a:r>
                        <a:rPr lang="ru-RU" sz="950" noProof="0" dirty="0">
                          <a:effectLst/>
                          <a:latin typeface="+mn-lt"/>
                          <a:ea typeface="Times New Roman"/>
                        </a:rPr>
                        <a:t>****- </a:t>
                      </a:r>
                      <a:r>
                        <a:rPr lang="ru-RU" sz="950" noProof="0" dirty="0" err="1">
                          <a:effectLst/>
                          <a:latin typeface="+mn-lt"/>
                          <a:ea typeface="Times New Roman"/>
                        </a:rPr>
                        <a:t>відношення</a:t>
                      </a:r>
                      <a:r>
                        <a:rPr lang="ru-RU" sz="950" noProof="0" dirty="0">
                          <a:effectLst/>
                          <a:latin typeface="+mn-lt"/>
                          <a:ea typeface="Times New Roman"/>
                        </a:rPr>
                        <a:t> до </a:t>
                      </a:r>
                      <a:r>
                        <a:rPr lang="ru-RU" sz="950" noProof="0" dirty="0" err="1">
                          <a:effectLst/>
                          <a:latin typeface="+mn-lt"/>
                          <a:ea typeface="Times New Roman"/>
                        </a:rPr>
                        <a:t>студентів</a:t>
                      </a:r>
                      <a:r>
                        <a:rPr lang="ru-RU" sz="950" noProof="0" dirty="0">
                          <a:effectLst/>
                          <a:latin typeface="+mn-lt"/>
                          <a:ea typeface="Times New Roman"/>
                        </a:rPr>
                        <a:t> часто </a:t>
                      </a:r>
                      <a:r>
                        <a:rPr lang="ru-RU" sz="950" noProof="0" dirty="0" err="1">
                          <a:effectLst/>
                          <a:latin typeface="+mn-lt"/>
                          <a:ea typeface="Times New Roman"/>
                        </a:rPr>
                        <a:t>залежить</a:t>
                      </a:r>
                      <a:r>
                        <a:rPr lang="ru-RU" sz="950" noProof="0" dirty="0">
                          <a:effectLst/>
                          <a:latin typeface="+mn-lt"/>
                          <a:ea typeface="Times New Roman"/>
                        </a:rPr>
                        <a:t> </a:t>
                      </a:r>
                      <a:r>
                        <a:rPr lang="ru-RU" sz="950" noProof="0" dirty="0" err="1">
                          <a:effectLst/>
                          <a:latin typeface="+mn-lt"/>
                          <a:ea typeface="Times New Roman"/>
                        </a:rPr>
                        <a:t>від</a:t>
                      </a:r>
                      <a:r>
                        <a:rPr lang="ru-RU" sz="950" noProof="0" dirty="0">
                          <a:effectLst/>
                          <a:latin typeface="+mn-lt"/>
                          <a:ea typeface="Times New Roman"/>
                        </a:rPr>
                        <a:t> настрою, </a:t>
                      </a:r>
                      <a:r>
                        <a:rPr lang="ru-RU" sz="950" noProof="0" dirty="0" err="1">
                          <a:effectLst/>
                          <a:latin typeface="+mn-lt"/>
                          <a:ea typeface="Times New Roman"/>
                        </a:rPr>
                        <a:t>були</a:t>
                      </a:r>
                      <a:r>
                        <a:rPr lang="ru-RU" sz="950" noProof="0" dirty="0">
                          <a:effectLst/>
                          <a:latin typeface="+mn-lt"/>
                          <a:ea typeface="Times New Roman"/>
                        </a:rPr>
                        <a:t> </a:t>
                      </a:r>
                      <a:r>
                        <a:rPr lang="ru-RU" sz="950" noProof="0" dirty="0" err="1">
                          <a:effectLst/>
                          <a:latin typeface="+mn-lt"/>
                          <a:ea typeface="Times New Roman"/>
                        </a:rPr>
                        <a:t>скандали</a:t>
                      </a:r>
                      <a:r>
                        <a:rPr lang="ru-RU" sz="950" noProof="0" dirty="0">
                          <a:effectLst/>
                          <a:latin typeface="+mn-lt"/>
                          <a:ea typeface="Times New Roman"/>
                        </a:rPr>
                        <a:t> </a:t>
                      </a:r>
                      <a:r>
                        <a:rPr lang="ru-RU" sz="950" noProof="0" dirty="0" err="1">
                          <a:effectLst/>
                          <a:latin typeface="+mn-lt"/>
                          <a:ea typeface="Times New Roman"/>
                        </a:rPr>
                        <a:t>пов'язані</a:t>
                      </a:r>
                      <a:r>
                        <a:rPr lang="ru-RU" sz="950" noProof="0" dirty="0">
                          <a:effectLst/>
                          <a:latin typeface="+mn-lt"/>
                          <a:ea typeface="Times New Roman"/>
                        </a:rPr>
                        <a:t> з </a:t>
                      </a:r>
                      <a:r>
                        <a:rPr lang="ru-RU" sz="950" noProof="0" dirty="0" err="1">
                          <a:effectLst/>
                          <a:latin typeface="+mn-lt"/>
                          <a:ea typeface="Times New Roman"/>
                        </a:rPr>
                        <a:t>корупцією</a:t>
                      </a:r>
                      <a:r>
                        <a:rPr lang="ru-RU" sz="950" noProof="0" dirty="0">
                          <a:effectLst/>
                          <a:latin typeface="+mn-lt"/>
                          <a:ea typeface="Times New Roman"/>
                        </a:rPr>
                        <a:t>. Але </a:t>
                      </a:r>
                      <a:r>
                        <a:rPr lang="ru-RU" sz="950" noProof="0" dirty="0" err="1">
                          <a:effectLst/>
                          <a:latin typeface="+mn-lt"/>
                          <a:ea typeface="Times New Roman"/>
                        </a:rPr>
                        <a:t>розуміється</a:t>
                      </a:r>
                      <a:r>
                        <a:rPr lang="ru-RU" sz="950" noProof="0" dirty="0">
                          <a:effectLst/>
                          <a:latin typeface="+mn-lt"/>
                          <a:ea typeface="Times New Roman"/>
                        </a:rPr>
                        <a:t> по </a:t>
                      </a:r>
                      <a:r>
                        <a:rPr lang="en-US" sz="950" noProof="0" dirty="0">
                          <a:effectLst/>
                          <a:latin typeface="+mn-lt"/>
                          <a:ea typeface="Times New Roman"/>
                        </a:rPr>
                        <a:t>Cisco network. </a:t>
                      </a:r>
                      <a:r>
                        <a:rPr lang="ru-RU" sz="950" noProof="0" dirty="0" err="1">
                          <a:effectLst/>
                          <a:latin typeface="+mn-lt"/>
                          <a:ea typeface="Times New Roman"/>
                        </a:rPr>
                        <a:t>Якщо</a:t>
                      </a:r>
                      <a:r>
                        <a:rPr lang="ru-RU" sz="950" noProof="0" dirty="0">
                          <a:effectLst/>
                          <a:latin typeface="+mn-lt"/>
                          <a:ea typeface="Times New Roman"/>
                        </a:rPr>
                        <a:t> </a:t>
                      </a:r>
                      <a:r>
                        <a:rPr lang="ru-RU" sz="950" noProof="0" dirty="0" err="1">
                          <a:effectLst/>
                          <a:latin typeface="+mn-lt"/>
                          <a:ea typeface="Times New Roman"/>
                        </a:rPr>
                        <a:t>запоопонувати</a:t>
                      </a:r>
                      <a:r>
                        <a:rPr lang="ru-RU" sz="950" noProof="0" dirty="0">
                          <a:effectLst/>
                          <a:latin typeface="+mn-lt"/>
                          <a:ea typeface="Times New Roman"/>
                        </a:rPr>
                        <a:t> </a:t>
                      </a:r>
                      <a:r>
                        <a:rPr lang="ru-RU" sz="950" noProof="0" dirty="0" err="1">
                          <a:effectLst/>
                          <a:latin typeface="+mn-lt"/>
                          <a:ea typeface="Times New Roman"/>
                        </a:rPr>
                        <a:t>свій</a:t>
                      </a:r>
                      <a:r>
                        <a:rPr lang="ru-RU" sz="950" noProof="0" dirty="0">
                          <a:effectLst/>
                          <a:latin typeface="+mn-lt"/>
                          <a:ea typeface="Times New Roman"/>
                        </a:rPr>
                        <a:t> </a:t>
                      </a:r>
                      <a:r>
                        <a:rPr lang="ru-RU" sz="950" noProof="0" dirty="0" err="1">
                          <a:effectLst/>
                          <a:latin typeface="+mn-lt"/>
                          <a:ea typeface="Times New Roman"/>
                        </a:rPr>
                        <a:t>варіант</a:t>
                      </a:r>
                      <a:r>
                        <a:rPr lang="ru-RU" sz="950" noProof="0" dirty="0">
                          <a:effectLst/>
                          <a:latin typeface="+mn-lt"/>
                          <a:ea typeface="Times New Roman"/>
                        </a:rPr>
                        <a:t> </a:t>
                      </a:r>
                      <a:r>
                        <a:rPr lang="ru-RU" sz="950" noProof="0" dirty="0" err="1">
                          <a:effectLst/>
                          <a:latin typeface="+mn-lt"/>
                          <a:ea typeface="Times New Roman"/>
                        </a:rPr>
                        <a:t>рішення</a:t>
                      </a:r>
                      <a:r>
                        <a:rPr lang="ru-RU" sz="950" noProof="0" dirty="0">
                          <a:effectLst/>
                          <a:latin typeface="+mn-lt"/>
                          <a:ea typeface="Times New Roman"/>
                        </a:rPr>
                        <a:t> задач і </a:t>
                      </a:r>
                      <a:r>
                        <a:rPr lang="ru-RU" sz="950" noProof="0" dirty="0" err="1">
                          <a:effectLst/>
                          <a:latin typeface="+mn-lt"/>
                          <a:ea typeface="Times New Roman"/>
                        </a:rPr>
                        <a:t>він</a:t>
                      </a:r>
                      <a:r>
                        <a:rPr lang="ru-RU" sz="950" noProof="0" dirty="0">
                          <a:effectLst/>
                          <a:latin typeface="+mn-lt"/>
                          <a:ea typeface="Times New Roman"/>
                        </a:rPr>
                        <a:t> буде </a:t>
                      </a:r>
                      <a:r>
                        <a:rPr lang="ru-RU" sz="950" noProof="0" dirty="0" err="1">
                          <a:effectLst/>
                          <a:latin typeface="+mn-lt"/>
                          <a:ea typeface="Times New Roman"/>
                        </a:rPr>
                        <a:t>краще</a:t>
                      </a:r>
                      <a:r>
                        <a:rPr lang="ru-RU" sz="950" noProof="0" dirty="0">
                          <a:effectLst/>
                          <a:latin typeface="+mn-lt"/>
                          <a:ea typeface="Times New Roman"/>
                        </a:rPr>
                        <a:t> </a:t>
                      </a:r>
                      <a:r>
                        <a:rPr lang="ru-RU" sz="950" noProof="0" dirty="0" err="1">
                          <a:effectLst/>
                          <a:latin typeface="+mn-lt"/>
                          <a:ea typeface="Times New Roman"/>
                        </a:rPr>
                        <a:t>ніж</a:t>
                      </a:r>
                      <a:r>
                        <a:rPr lang="ru-RU" sz="950" noProof="0" dirty="0">
                          <a:effectLst/>
                          <a:latin typeface="+mn-lt"/>
                          <a:ea typeface="Times New Roman"/>
                        </a:rPr>
                        <a:t> той </a:t>
                      </a:r>
                      <a:r>
                        <a:rPr lang="ru-RU" sz="950" noProof="0" dirty="0" err="1">
                          <a:effectLst/>
                          <a:latin typeface="+mn-lt"/>
                          <a:ea typeface="Times New Roman"/>
                        </a:rPr>
                        <a:t>котрий</a:t>
                      </a:r>
                      <a:r>
                        <a:rPr lang="ru-RU" sz="950" noProof="0" dirty="0">
                          <a:effectLst/>
                          <a:latin typeface="+mn-lt"/>
                          <a:ea typeface="Times New Roman"/>
                        </a:rPr>
                        <a:t> вона </a:t>
                      </a:r>
                      <a:r>
                        <a:rPr lang="ru-RU" sz="950" noProof="0" dirty="0" err="1">
                          <a:effectLst/>
                          <a:latin typeface="+mn-lt"/>
                          <a:ea typeface="Times New Roman"/>
                        </a:rPr>
                        <a:t>демонструвала</a:t>
                      </a:r>
                      <a:r>
                        <a:rPr lang="ru-RU" sz="950" noProof="0" dirty="0">
                          <a:effectLst/>
                          <a:latin typeface="+mn-lt"/>
                          <a:ea typeface="Times New Roman"/>
                        </a:rPr>
                        <a:t> то в </a:t>
                      </a:r>
                      <a:r>
                        <a:rPr lang="ru-RU" sz="950" noProof="0" dirty="0" err="1">
                          <a:effectLst/>
                          <a:latin typeface="+mn-lt"/>
                          <a:ea typeface="Times New Roman"/>
                        </a:rPr>
                        <a:t>кращому</a:t>
                      </a:r>
                      <a:r>
                        <a:rPr lang="ru-RU" sz="950" noProof="0" dirty="0">
                          <a:effectLst/>
                          <a:latin typeface="+mn-lt"/>
                          <a:ea typeface="Times New Roman"/>
                        </a:rPr>
                        <a:t> </a:t>
                      </a:r>
                      <a:r>
                        <a:rPr lang="ru-RU" sz="950" noProof="0" dirty="0" err="1">
                          <a:effectLst/>
                          <a:latin typeface="+mn-lt"/>
                          <a:ea typeface="Times New Roman"/>
                        </a:rPr>
                        <a:t>випадку</a:t>
                      </a:r>
                      <a:r>
                        <a:rPr lang="ru-RU" sz="950" noProof="0" dirty="0">
                          <a:effectLst/>
                          <a:latin typeface="+mn-lt"/>
                          <a:ea typeface="Times New Roman"/>
                        </a:rPr>
                        <a:t> на </a:t>
                      </a:r>
                      <a:r>
                        <a:rPr lang="ru-RU" sz="950" noProof="0" dirty="0" err="1">
                          <a:effectLst/>
                          <a:latin typeface="+mn-lt"/>
                          <a:ea typeface="Times New Roman"/>
                        </a:rPr>
                        <a:t>єкзамені</a:t>
                      </a:r>
                      <a:r>
                        <a:rPr lang="ru-RU" sz="950" noProof="0" dirty="0">
                          <a:effectLst/>
                          <a:latin typeface="+mn-lt"/>
                          <a:ea typeface="Times New Roman"/>
                        </a:rPr>
                        <a:t> буде 3 в </a:t>
                      </a:r>
                      <a:r>
                        <a:rPr lang="ru-RU" sz="950" noProof="0" dirty="0" err="1">
                          <a:effectLst/>
                          <a:latin typeface="+mn-lt"/>
                          <a:ea typeface="Times New Roman"/>
                        </a:rPr>
                        <a:t>гіршому</a:t>
                      </a:r>
                      <a:r>
                        <a:rPr lang="ru-RU" sz="950" noProof="0" dirty="0">
                          <a:effectLst/>
                          <a:latin typeface="+mn-lt"/>
                          <a:ea typeface="Times New Roman"/>
                        </a:rPr>
                        <a:t> </a:t>
                      </a:r>
                      <a:r>
                        <a:rPr lang="ru-RU" sz="950" noProof="0" dirty="0" err="1">
                          <a:effectLst/>
                          <a:latin typeface="+mn-lt"/>
                          <a:ea typeface="Times New Roman"/>
                        </a:rPr>
                        <a:t>випадку</a:t>
                      </a:r>
                      <a:r>
                        <a:rPr lang="ru-RU" sz="950" noProof="0" dirty="0">
                          <a:effectLst/>
                          <a:latin typeface="+mn-lt"/>
                          <a:ea typeface="Times New Roman"/>
                        </a:rPr>
                        <a:t> і пересдача не </a:t>
                      </a:r>
                      <a:r>
                        <a:rPr lang="ru-RU" sz="950" noProof="0" dirty="0" err="1">
                          <a:effectLst/>
                          <a:latin typeface="+mn-lt"/>
                          <a:ea typeface="Times New Roman"/>
                        </a:rPr>
                        <a:t>допоможе</a:t>
                      </a:r>
                      <a:r>
                        <a:rPr lang="ru-RU" sz="950" noProof="0" dirty="0">
                          <a:effectLst/>
                          <a:latin typeface="+mn-lt"/>
                          <a:ea typeface="Times New Roman"/>
                        </a:rPr>
                        <a:t>.</a:t>
                      </a:r>
                    </a:p>
                    <a:p>
                      <a:pPr marL="0" marR="0" indent="0" algn="l" defTabSz="342900" rtl="0" eaLnBrk="1" fontAlgn="auto" latinLnBrk="0" hangingPunct="1">
                        <a:lnSpc>
                          <a:spcPct val="100000"/>
                        </a:lnSpc>
                        <a:spcBef>
                          <a:spcPts val="0"/>
                        </a:spcBef>
                        <a:spcAft>
                          <a:spcPts val="0"/>
                        </a:spcAft>
                        <a:buClrTx/>
                        <a:buSzTx/>
                        <a:buFontTx/>
                        <a:buNone/>
                        <a:tabLst/>
                        <a:defRPr/>
                      </a:pPr>
                      <a:r>
                        <a:rPr lang="ru-RU" sz="950" noProof="0" dirty="0">
                          <a:effectLst/>
                          <a:latin typeface="+mn-lt"/>
                          <a:ea typeface="Times New Roman"/>
                        </a:rPr>
                        <a:t>****- </a:t>
                      </a:r>
                      <a:r>
                        <a:rPr lang="ru-RU" sz="950" noProof="0" dirty="0" err="1">
                          <a:effectLst/>
                          <a:latin typeface="+mn-lt"/>
                          <a:ea typeface="Times New Roman"/>
                        </a:rPr>
                        <a:t>забагато</a:t>
                      </a:r>
                      <a:r>
                        <a:rPr lang="ru-RU" sz="950" noProof="0" dirty="0">
                          <a:effectLst/>
                          <a:latin typeface="+mn-lt"/>
                          <a:ea typeface="Times New Roman"/>
                        </a:rPr>
                        <a:t> </a:t>
                      </a:r>
                      <a:r>
                        <a:rPr lang="ru-RU" sz="950" noProof="0" dirty="0" err="1">
                          <a:effectLst/>
                          <a:latin typeface="+mn-lt"/>
                          <a:ea typeface="Times New Roman"/>
                        </a:rPr>
                        <a:t>вимагає</a:t>
                      </a:r>
                      <a:r>
                        <a:rPr lang="ru-RU" sz="950" noProof="0" dirty="0">
                          <a:effectLst/>
                          <a:latin typeface="+mn-lt"/>
                          <a:ea typeface="Times New Roman"/>
                        </a:rPr>
                        <a:t>, не </a:t>
                      </a:r>
                      <a:r>
                        <a:rPr lang="ru-RU" sz="950" noProof="0" dirty="0" err="1">
                          <a:effectLst/>
                          <a:latin typeface="+mn-lt"/>
                          <a:ea typeface="Times New Roman"/>
                        </a:rPr>
                        <a:t>йде</a:t>
                      </a:r>
                      <a:r>
                        <a:rPr lang="ru-RU" sz="950" noProof="0" dirty="0">
                          <a:effectLst/>
                          <a:latin typeface="+mn-lt"/>
                          <a:ea typeface="Times New Roman"/>
                        </a:rPr>
                        <a:t> на </a:t>
                      </a:r>
                      <a:r>
                        <a:rPr lang="ru-RU" sz="950" noProof="0" dirty="0" err="1">
                          <a:effectLst/>
                          <a:latin typeface="+mn-lt"/>
                          <a:ea typeface="Times New Roman"/>
                        </a:rPr>
                        <a:t>зустріч</a:t>
                      </a:r>
                      <a:r>
                        <a:rPr lang="ru-RU" sz="950" noProof="0" dirty="0">
                          <a:effectLst/>
                          <a:latin typeface="+mn-lt"/>
                          <a:ea typeface="Times New Roman"/>
                        </a:rPr>
                        <a:t>, </a:t>
                      </a:r>
                      <a:r>
                        <a:rPr lang="ru-RU" sz="950" noProof="0" dirty="0" err="1">
                          <a:effectLst/>
                          <a:latin typeface="+mn-lt"/>
                          <a:ea typeface="Times New Roman"/>
                        </a:rPr>
                        <a:t>завжди</a:t>
                      </a:r>
                      <a:r>
                        <a:rPr lang="ru-RU" sz="950" noProof="0" dirty="0">
                          <a:effectLst/>
                          <a:latin typeface="+mn-lt"/>
                          <a:ea typeface="Times New Roman"/>
                        </a:rPr>
                        <a:t> </a:t>
                      </a:r>
                      <a:r>
                        <a:rPr lang="ru-RU" sz="950" noProof="0" dirty="0" err="1">
                          <a:effectLst/>
                          <a:latin typeface="+mn-lt"/>
                          <a:ea typeface="Times New Roman"/>
                        </a:rPr>
                        <a:t>щось</a:t>
                      </a:r>
                      <a:r>
                        <a:rPr lang="ru-RU" sz="950" noProof="0" dirty="0">
                          <a:effectLst/>
                          <a:latin typeface="+mn-lt"/>
                          <a:ea typeface="Times New Roman"/>
                        </a:rPr>
                        <a:t> не так.</a:t>
                      </a:r>
                    </a:p>
                  </a:txBody>
                  <a:tcPr marL="68580" marR="68580" marT="0" marB="0"/>
                </a:tc>
                <a:tc>
                  <a:txBody>
                    <a:bodyPr/>
                    <a:lstStyle/>
                    <a:p>
                      <a:pPr marL="0" marR="0" indent="0" algn="ctr" defTabSz="342900" rtl="0" eaLnBrk="1" fontAlgn="auto" latinLnBrk="0" hangingPunct="1">
                        <a:lnSpc>
                          <a:spcPct val="100000"/>
                        </a:lnSpc>
                        <a:spcBef>
                          <a:spcPts val="0"/>
                        </a:spcBef>
                        <a:spcAft>
                          <a:spcPts val="0"/>
                        </a:spcAft>
                        <a:buClrTx/>
                        <a:buSzTx/>
                        <a:buFontTx/>
                        <a:buNone/>
                        <a:tabLst/>
                        <a:defRPr/>
                      </a:pPr>
                      <a:r>
                        <a:rPr lang="ru-RU" sz="950" b="1" kern="1200" noProof="0" dirty="0">
                          <a:solidFill>
                            <a:schemeClr val="lt1"/>
                          </a:solidFill>
                          <a:effectLst/>
                          <a:latin typeface="+mn-lt"/>
                          <a:ea typeface="Times New Roman"/>
                          <a:cs typeface="+mn-cs"/>
                        </a:rPr>
                        <a:t>ФКНТ</a:t>
                      </a:r>
                    </a:p>
                  </a:txBody>
                  <a:tcPr marL="68580" marR="68580" marT="0" marB="0" anchor="ctr">
                    <a:solidFill>
                      <a:srgbClr val="202F6A"/>
                    </a:solidFill>
                  </a:tcPr>
                </a:tc>
                <a:extLst>
                  <a:ext uri="{0D108BD9-81ED-4DB2-BD59-A6C34878D82A}">
                    <a16:rowId xmlns:a16="http://schemas.microsoft.com/office/drawing/2014/main" val="2601414567"/>
                  </a:ext>
                </a:extLst>
              </a:tr>
              <a:tr h="179490">
                <a:tc>
                  <a:txBody>
                    <a:bodyPr/>
                    <a:lstStyle/>
                    <a:p>
                      <a:pPr marL="0" marR="0" indent="0" algn="l" defTabSz="342900" rtl="0" eaLnBrk="1" fontAlgn="auto" latinLnBrk="0" hangingPunct="1">
                        <a:lnSpc>
                          <a:spcPct val="100000"/>
                        </a:lnSpc>
                        <a:spcBef>
                          <a:spcPts val="0"/>
                        </a:spcBef>
                        <a:spcAft>
                          <a:spcPts val="0"/>
                        </a:spcAft>
                        <a:buClrTx/>
                        <a:buSzTx/>
                        <a:buFontTx/>
                        <a:buNone/>
                        <a:tabLst/>
                        <a:defRPr/>
                      </a:pPr>
                      <a:r>
                        <a:rPr lang="ru-RU" sz="950" noProof="0" dirty="0">
                          <a:effectLst/>
                          <a:latin typeface="+mn-lt"/>
                          <a:ea typeface="Times New Roman"/>
                        </a:rPr>
                        <a:t>****- </a:t>
                      </a:r>
                      <a:r>
                        <a:rPr lang="ru-RU" sz="950" noProof="0" dirty="0" err="1">
                          <a:effectLst/>
                          <a:latin typeface="+mn-lt"/>
                          <a:ea typeface="Times New Roman"/>
                        </a:rPr>
                        <a:t>надає</a:t>
                      </a:r>
                      <a:r>
                        <a:rPr lang="ru-RU" sz="950" noProof="0" dirty="0">
                          <a:effectLst/>
                          <a:latin typeface="+mn-lt"/>
                          <a:ea typeface="Times New Roman"/>
                        </a:rPr>
                        <a:t> </a:t>
                      </a:r>
                      <a:r>
                        <a:rPr lang="ru-RU" sz="950" noProof="0" dirty="0" err="1">
                          <a:effectLst/>
                          <a:latin typeface="+mn-lt"/>
                          <a:ea typeface="Times New Roman"/>
                        </a:rPr>
                        <a:t>завдання</a:t>
                      </a:r>
                      <a:r>
                        <a:rPr lang="ru-RU" sz="950" noProof="0" dirty="0">
                          <a:effectLst/>
                          <a:latin typeface="+mn-lt"/>
                          <a:ea typeface="Times New Roman"/>
                        </a:rPr>
                        <a:t>, </a:t>
                      </a:r>
                      <a:r>
                        <a:rPr lang="ru-RU" sz="950" noProof="0" dirty="0" err="1">
                          <a:effectLst/>
                          <a:latin typeface="+mn-lt"/>
                          <a:ea typeface="Times New Roman"/>
                        </a:rPr>
                        <a:t>які</a:t>
                      </a:r>
                      <a:r>
                        <a:rPr lang="ru-RU" sz="950" noProof="0" dirty="0">
                          <a:effectLst/>
                          <a:latin typeface="+mn-lt"/>
                          <a:ea typeface="Times New Roman"/>
                        </a:rPr>
                        <a:t> </a:t>
                      </a:r>
                      <a:r>
                        <a:rPr lang="ru-RU" sz="950" noProof="0" dirty="0" err="1">
                          <a:effectLst/>
                          <a:latin typeface="+mn-lt"/>
                          <a:ea typeface="Times New Roman"/>
                        </a:rPr>
                        <a:t>завідома</a:t>
                      </a:r>
                      <a:r>
                        <a:rPr lang="ru-RU" sz="950" noProof="0" dirty="0">
                          <a:effectLst/>
                          <a:latin typeface="+mn-lt"/>
                          <a:ea typeface="Times New Roman"/>
                        </a:rPr>
                        <a:t> </a:t>
                      </a:r>
                      <a:r>
                        <a:rPr lang="ru-RU" sz="950" noProof="0" dirty="0" err="1">
                          <a:effectLst/>
                          <a:latin typeface="+mn-lt"/>
                          <a:ea typeface="Times New Roman"/>
                        </a:rPr>
                        <a:t>неможливо</a:t>
                      </a:r>
                      <a:r>
                        <a:rPr lang="ru-RU" sz="950" noProof="0" dirty="0">
                          <a:effectLst/>
                          <a:latin typeface="+mn-lt"/>
                          <a:ea typeface="Times New Roman"/>
                        </a:rPr>
                        <a:t> </a:t>
                      </a:r>
                      <a:r>
                        <a:rPr lang="ru-RU" sz="950" noProof="0" dirty="0" err="1">
                          <a:effectLst/>
                          <a:latin typeface="+mn-lt"/>
                          <a:ea typeface="Times New Roman"/>
                        </a:rPr>
                        <a:t>виконати</a:t>
                      </a:r>
                      <a:r>
                        <a:rPr lang="ru-RU" sz="950" noProof="0" dirty="0">
                          <a:effectLst/>
                          <a:latin typeface="+mn-lt"/>
                          <a:ea typeface="Times New Roman"/>
                        </a:rPr>
                        <a:t>. </a:t>
                      </a:r>
                      <a:r>
                        <a:rPr lang="ru-RU" sz="950" noProof="0" dirty="0" err="1">
                          <a:effectLst/>
                          <a:latin typeface="+mn-lt"/>
                          <a:ea typeface="Times New Roman"/>
                        </a:rPr>
                        <a:t>Надає</a:t>
                      </a:r>
                      <a:r>
                        <a:rPr lang="ru-RU" sz="950" noProof="0" dirty="0">
                          <a:effectLst/>
                          <a:latin typeface="+mn-lt"/>
                          <a:ea typeface="Times New Roman"/>
                        </a:rPr>
                        <a:t> методички, в </a:t>
                      </a:r>
                      <a:r>
                        <a:rPr lang="ru-RU" sz="950" noProof="0" dirty="0" err="1">
                          <a:effectLst/>
                          <a:latin typeface="+mn-lt"/>
                          <a:ea typeface="Times New Roman"/>
                        </a:rPr>
                        <a:t>які</a:t>
                      </a:r>
                      <a:r>
                        <a:rPr lang="ru-RU" sz="950" noProof="0" dirty="0">
                          <a:effectLst/>
                          <a:latin typeface="+mn-lt"/>
                          <a:ea typeface="Times New Roman"/>
                        </a:rPr>
                        <a:t> </a:t>
                      </a:r>
                      <a:r>
                        <a:rPr lang="ru-RU" sz="950" noProof="0" dirty="0" err="1">
                          <a:effectLst/>
                          <a:latin typeface="+mn-lt"/>
                          <a:ea typeface="Times New Roman"/>
                        </a:rPr>
                        <a:t>були</a:t>
                      </a:r>
                      <a:r>
                        <a:rPr lang="ru-RU" sz="950" noProof="0" dirty="0">
                          <a:effectLst/>
                          <a:latin typeface="+mn-lt"/>
                          <a:ea typeface="Times New Roman"/>
                        </a:rPr>
                        <a:t> </a:t>
                      </a:r>
                      <a:r>
                        <a:rPr lang="ru-RU" sz="950" noProof="0" dirty="0" err="1">
                          <a:effectLst/>
                          <a:latin typeface="+mn-lt"/>
                          <a:ea typeface="Times New Roman"/>
                        </a:rPr>
                        <a:t>внесені</a:t>
                      </a:r>
                      <a:r>
                        <a:rPr lang="ru-RU" sz="950" noProof="0" dirty="0">
                          <a:effectLst/>
                          <a:latin typeface="+mn-lt"/>
                          <a:ea typeface="Times New Roman"/>
                        </a:rPr>
                        <a:t> </a:t>
                      </a:r>
                      <a:r>
                        <a:rPr lang="ru-RU" sz="950" noProof="0" dirty="0" err="1">
                          <a:effectLst/>
                          <a:latin typeface="+mn-lt"/>
                          <a:ea typeface="Times New Roman"/>
                        </a:rPr>
                        <a:t>зміни</a:t>
                      </a:r>
                      <a:r>
                        <a:rPr lang="ru-RU" sz="950" noProof="0" dirty="0">
                          <a:effectLst/>
                          <a:latin typeface="+mn-lt"/>
                          <a:ea typeface="Times New Roman"/>
                        </a:rPr>
                        <a:t>, через </a:t>
                      </a:r>
                      <a:r>
                        <a:rPr lang="ru-RU" sz="950" noProof="0" dirty="0" err="1">
                          <a:effectLst/>
                          <a:latin typeface="+mn-lt"/>
                          <a:ea typeface="Times New Roman"/>
                        </a:rPr>
                        <a:t>що</a:t>
                      </a:r>
                      <a:r>
                        <a:rPr lang="ru-RU" sz="950" noProof="0" dirty="0">
                          <a:effectLst/>
                          <a:latin typeface="+mn-lt"/>
                          <a:ea typeface="Times New Roman"/>
                        </a:rPr>
                        <a:t> </a:t>
                      </a:r>
                      <a:r>
                        <a:rPr lang="ru-RU" sz="950" noProof="0" dirty="0" err="1">
                          <a:effectLst/>
                          <a:latin typeface="+mn-lt"/>
                          <a:ea typeface="Times New Roman"/>
                        </a:rPr>
                        <a:t>виконання</a:t>
                      </a:r>
                      <a:r>
                        <a:rPr lang="ru-RU" sz="950" noProof="0" dirty="0">
                          <a:effectLst/>
                          <a:latin typeface="+mn-lt"/>
                          <a:ea typeface="Times New Roman"/>
                        </a:rPr>
                        <a:t> </a:t>
                      </a:r>
                      <a:r>
                        <a:rPr lang="ru-RU" sz="950" noProof="0" dirty="0" err="1">
                          <a:effectLst/>
                          <a:latin typeface="+mn-lt"/>
                          <a:ea typeface="Times New Roman"/>
                        </a:rPr>
                        <a:t>ускладнюється</a:t>
                      </a:r>
                      <a:r>
                        <a:rPr lang="ru-RU" sz="950" noProof="0" dirty="0">
                          <a:effectLst/>
                          <a:latin typeface="+mn-lt"/>
                          <a:ea typeface="Times New Roman"/>
                        </a:rPr>
                        <a:t> </a:t>
                      </a:r>
                      <a:r>
                        <a:rPr lang="ru-RU" sz="950" noProof="0" dirty="0" err="1">
                          <a:effectLst/>
                          <a:latin typeface="+mn-lt"/>
                          <a:ea typeface="Times New Roman"/>
                        </a:rPr>
                        <a:t>виконання</a:t>
                      </a:r>
                      <a:r>
                        <a:rPr lang="ru-RU" sz="950" noProof="0" dirty="0">
                          <a:effectLst/>
                          <a:latin typeface="+mn-lt"/>
                          <a:ea typeface="Times New Roman"/>
                        </a:rPr>
                        <a:t> </a:t>
                      </a:r>
                      <a:r>
                        <a:rPr lang="ru-RU" sz="950" noProof="0" dirty="0" err="1">
                          <a:effectLst/>
                          <a:latin typeface="+mn-lt"/>
                          <a:ea typeface="Times New Roman"/>
                        </a:rPr>
                        <a:t>завдань</a:t>
                      </a:r>
                      <a:r>
                        <a:rPr lang="ru-RU" sz="950" noProof="0" dirty="0">
                          <a:effectLst/>
                          <a:latin typeface="+mn-lt"/>
                          <a:ea typeface="Times New Roman"/>
                        </a:rPr>
                        <a:t>. </a:t>
                      </a:r>
                      <a:r>
                        <a:rPr lang="ru-RU" sz="950" noProof="0" dirty="0" err="1">
                          <a:effectLst/>
                          <a:latin typeface="+mn-lt"/>
                          <a:ea typeface="Times New Roman"/>
                        </a:rPr>
                        <a:t>Спілкуватися</a:t>
                      </a:r>
                      <a:r>
                        <a:rPr lang="ru-RU" sz="950" noProof="0" dirty="0">
                          <a:effectLst/>
                          <a:latin typeface="+mn-lt"/>
                          <a:ea typeface="Times New Roman"/>
                        </a:rPr>
                        <a:t> з ним на </a:t>
                      </a:r>
                      <a:r>
                        <a:rPr lang="ru-RU" sz="950" noProof="0" dirty="0" err="1">
                          <a:effectLst/>
                          <a:latin typeface="+mn-lt"/>
                          <a:ea typeface="Times New Roman"/>
                        </a:rPr>
                        <a:t>цю</a:t>
                      </a:r>
                      <a:r>
                        <a:rPr lang="ru-RU" sz="950" noProof="0" dirty="0">
                          <a:effectLst/>
                          <a:latin typeface="+mn-lt"/>
                          <a:ea typeface="Times New Roman"/>
                        </a:rPr>
                        <a:t> тему </a:t>
                      </a:r>
                      <a:r>
                        <a:rPr lang="ru-RU" sz="950" noProof="0" dirty="0" err="1">
                          <a:effectLst/>
                          <a:latin typeface="+mn-lt"/>
                          <a:ea typeface="Times New Roman"/>
                        </a:rPr>
                        <a:t>безкорисно</a:t>
                      </a:r>
                      <a:r>
                        <a:rPr lang="ru-RU" sz="950" noProof="0" dirty="0">
                          <a:effectLst/>
                          <a:latin typeface="+mn-lt"/>
                          <a:ea typeface="Times New Roman"/>
                        </a:rPr>
                        <a:t>, </a:t>
                      </a:r>
                      <a:r>
                        <a:rPr lang="ru-RU" sz="950" noProof="0" dirty="0" err="1">
                          <a:effectLst/>
                          <a:latin typeface="+mn-lt"/>
                          <a:ea typeface="Times New Roman"/>
                        </a:rPr>
                        <a:t>бо</a:t>
                      </a:r>
                      <a:r>
                        <a:rPr lang="ru-RU" sz="950" noProof="0" dirty="0">
                          <a:effectLst/>
                          <a:latin typeface="+mn-lt"/>
                          <a:ea typeface="Times New Roman"/>
                        </a:rPr>
                        <a:t> </a:t>
                      </a:r>
                      <a:r>
                        <a:rPr lang="ru-RU" sz="950" noProof="0" dirty="0" err="1">
                          <a:effectLst/>
                          <a:latin typeface="+mn-lt"/>
                          <a:ea typeface="Times New Roman"/>
                        </a:rPr>
                        <a:t>він</a:t>
                      </a:r>
                      <a:r>
                        <a:rPr lang="ru-RU" sz="950" noProof="0" dirty="0">
                          <a:effectLst/>
                          <a:latin typeface="+mn-lt"/>
                          <a:ea typeface="Times New Roman"/>
                        </a:rPr>
                        <a:t> </a:t>
                      </a:r>
                      <a:r>
                        <a:rPr lang="ru-RU" sz="950" noProof="0" dirty="0" err="1">
                          <a:effectLst/>
                          <a:latin typeface="+mn-lt"/>
                          <a:ea typeface="Times New Roman"/>
                        </a:rPr>
                        <a:t>це</a:t>
                      </a:r>
                      <a:r>
                        <a:rPr lang="ru-RU" sz="950" noProof="0" dirty="0">
                          <a:effectLst/>
                          <a:latin typeface="+mn-lt"/>
                          <a:ea typeface="Times New Roman"/>
                        </a:rPr>
                        <a:t> робить </a:t>
                      </a:r>
                      <a:r>
                        <a:rPr lang="ru-RU" sz="950" noProof="0" dirty="0" err="1">
                          <a:effectLst/>
                          <a:latin typeface="+mn-lt"/>
                          <a:ea typeface="Times New Roman"/>
                        </a:rPr>
                        <a:t>навмисно</a:t>
                      </a:r>
                      <a:r>
                        <a:rPr lang="ru-RU" sz="950" noProof="0" dirty="0">
                          <a:effectLst/>
                          <a:latin typeface="+mn-lt"/>
                          <a:ea typeface="Times New Roman"/>
                        </a:rPr>
                        <a:t>.</a:t>
                      </a:r>
                    </a:p>
                  </a:txBody>
                  <a:tcPr marL="68580" marR="68580" marT="0" marB="0"/>
                </a:tc>
                <a:tc>
                  <a:txBody>
                    <a:bodyPr/>
                    <a:lstStyle/>
                    <a:p>
                      <a:pPr marL="0" marR="0" indent="0" algn="ctr" defTabSz="342900" rtl="0" eaLnBrk="1" fontAlgn="auto" latinLnBrk="0" hangingPunct="1">
                        <a:lnSpc>
                          <a:spcPct val="100000"/>
                        </a:lnSpc>
                        <a:spcBef>
                          <a:spcPts val="0"/>
                        </a:spcBef>
                        <a:spcAft>
                          <a:spcPts val="0"/>
                        </a:spcAft>
                        <a:buClrTx/>
                        <a:buSzTx/>
                        <a:buFontTx/>
                        <a:buNone/>
                        <a:tabLst/>
                        <a:defRPr/>
                      </a:pPr>
                      <a:r>
                        <a:rPr lang="uk-UA" sz="950" b="1" kern="1200" noProof="0" dirty="0">
                          <a:solidFill>
                            <a:schemeClr val="lt1"/>
                          </a:solidFill>
                          <a:effectLst/>
                          <a:latin typeface="+mn-lt"/>
                          <a:ea typeface="Times New Roman"/>
                          <a:cs typeface="+mn-cs"/>
                        </a:rPr>
                        <a:t>ФКНТ</a:t>
                      </a:r>
                    </a:p>
                  </a:txBody>
                  <a:tcPr marL="68580" marR="68580" marT="0" marB="0" anchor="ctr">
                    <a:solidFill>
                      <a:srgbClr val="202F6A"/>
                    </a:solidFill>
                  </a:tcPr>
                </a:tc>
                <a:extLst>
                  <a:ext uri="{0D108BD9-81ED-4DB2-BD59-A6C34878D82A}">
                    <a16:rowId xmlns:a16="http://schemas.microsoft.com/office/drawing/2014/main" val="428600811"/>
                  </a:ext>
                </a:extLst>
              </a:tr>
              <a:tr h="270617">
                <a:tc>
                  <a:txBody>
                    <a:bodyPr/>
                    <a:lstStyle/>
                    <a:p>
                      <a:pPr marL="0" algn="l" defTabSz="342900" rtl="0" eaLnBrk="1" latinLnBrk="0" hangingPunct="1">
                        <a:spcAft>
                          <a:spcPts val="0"/>
                        </a:spcAft>
                      </a:pP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Утримуюсь</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надати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відповідь</a:t>
                      </a:r>
                      <a:r>
                        <a:rPr lang="ru-RU" sz="950" b="1" kern="1200" noProof="0" dirty="0">
                          <a:solidFill>
                            <a:schemeClr val="lt1"/>
                          </a:solidFill>
                          <a:effectLst/>
                          <a:latin typeface="+mn-lt"/>
                          <a:ea typeface="Times New Roman"/>
                          <a:cs typeface="+mn-cs"/>
                        </a:rPr>
                        <a:t> на </a:t>
                      </a:r>
                      <a:r>
                        <a:rPr lang="ru-RU" sz="950" b="1" kern="1200" noProof="0" dirty="0" err="1">
                          <a:solidFill>
                            <a:schemeClr val="lt1"/>
                          </a:solidFill>
                          <a:effectLst/>
                          <a:latin typeface="+mn-lt"/>
                          <a:ea typeface="Times New Roman"/>
                          <a:cs typeface="+mn-cs"/>
                        </a:rPr>
                        <a:t>це</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запитання</a:t>
                      </a:r>
                      <a:r>
                        <a:rPr lang="ru-RU" sz="950" b="1" kern="1200" noProof="0" dirty="0">
                          <a:solidFill>
                            <a:schemeClr val="lt1"/>
                          </a:solidFill>
                          <a:effectLst/>
                          <a:latin typeface="+mn-lt"/>
                          <a:ea typeface="Times New Roman"/>
                          <a:cs typeface="+mn-cs"/>
                        </a:rPr>
                        <a:t>.</a:t>
                      </a:r>
                      <a:endParaRPr lang="uk-UA" sz="950" b="1" kern="1200" noProof="0" dirty="0">
                        <a:solidFill>
                          <a:schemeClr val="lt1"/>
                        </a:solidFill>
                        <a:effectLst/>
                        <a:latin typeface="+mn-lt"/>
                        <a:ea typeface="Times New Roman"/>
                        <a:cs typeface="+mn-cs"/>
                      </a:endParaRPr>
                    </a:p>
                  </a:txBody>
                  <a:tcPr marL="68580" marR="68580" marT="0" marB="0"/>
                </a:tc>
                <a:tc>
                  <a:txBody>
                    <a:bodyPr/>
                    <a:lstStyle/>
                    <a:p>
                      <a:pPr marL="0" algn="ctr" defTabSz="342900" rtl="0" eaLnBrk="1" latinLnBrk="0" hangingPunct="1">
                        <a:spcAft>
                          <a:spcPts val="0"/>
                        </a:spcAft>
                      </a:pPr>
                      <a:r>
                        <a:rPr lang="uk-UA" sz="950" b="1" kern="1200" noProof="0" dirty="0">
                          <a:solidFill>
                            <a:schemeClr val="lt1"/>
                          </a:solidFill>
                          <a:effectLst/>
                          <a:latin typeface="+mn-lt"/>
                          <a:ea typeface="Times New Roman"/>
                          <a:cs typeface="+mn-cs"/>
                        </a:rPr>
                        <a:t>ФЕБА</a:t>
                      </a:r>
                    </a:p>
                  </a:txBody>
                  <a:tcPr marL="68580" marR="68580" marT="0" marB="0" anchor="ctr">
                    <a:solidFill>
                      <a:srgbClr val="202F6A"/>
                    </a:solidFill>
                  </a:tcPr>
                </a:tc>
                <a:extLst>
                  <a:ext uri="{0D108BD9-81ED-4DB2-BD59-A6C34878D82A}">
                    <a16:rowId xmlns:a16="http://schemas.microsoft.com/office/drawing/2014/main" val="10003"/>
                  </a:ext>
                </a:extLst>
              </a:tr>
              <a:tr h="139432">
                <a:tc>
                  <a:txBody>
                    <a:bodyPr/>
                    <a:lstStyle/>
                    <a:p>
                      <a:pPr marL="0" algn="l" defTabSz="342900" rtl="0" eaLnBrk="1" latinLnBrk="0" hangingPunct="1">
                        <a:spcAft>
                          <a:spcPts val="0"/>
                        </a:spcAft>
                      </a:pPr>
                      <a:r>
                        <a:rPr lang="uk-UA" sz="950" b="1" kern="1200" noProof="0" dirty="0">
                          <a:solidFill>
                            <a:schemeClr val="lt1"/>
                          </a:solidFill>
                          <a:effectLst/>
                          <a:latin typeface="+mn-lt"/>
                          <a:ea typeface="Times New Roman"/>
                          <a:cs typeface="+mn-cs"/>
                        </a:rPr>
                        <a:t>Немає.</a:t>
                      </a:r>
                    </a:p>
                  </a:txBody>
                  <a:tcPr marL="68580" marR="68580" marT="0" marB="0"/>
                </a:tc>
                <a:tc>
                  <a:txBody>
                    <a:bodyPr/>
                    <a:lstStyle/>
                    <a:p>
                      <a:pPr marL="0" marR="0" indent="0" algn="ctr" defTabSz="342900" rtl="0" eaLnBrk="1" fontAlgn="auto" latinLnBrk="0" hangingPunct="1">
                        <a:lnSpc>
                          <a:spcPct val="100000"/>
                        </a:lnSpc>
                        <a:spcBef>
                          <a:spcPts val="0"/>
                        </a:spcBef>
                        <a:spcAft>
                          <a:spcPts val="0"/>
                        </a:spcAft>
                        <a:buClrTx/>
                        <a:buSzTx/>
                        <a:buFontTx/>
                        <a:buNone/>
                        <a:tabLst/>
                        <a:defRPr/>
                      </a:pPr>
                      <a:r>
                        <a:rPr lang="uk-UA" sz="950" b="1" kern="1200" noProof="0" dirty="0">
                          <a:solidFill>
                            <a:schemeClr val="lt1"/>
                          </a:solidFill>
                          <a:effectLst/>
                          <a:latin typeface="+mn-lt"/>
                          <a:ea typeface="Times New Roman"/>
                          <a:cs typeface="+mn-cs"/>
                        </a:rPr>
                        <a:t>ФКНТ</a:t>
                      </a:r>
                    </a:p>
                  </a:txBody>
                  <a:tcPr marL="68580" marR="68580" marT="0" marB="0" anchor="ctr">
                    <a:solidFill>
                      <a:srgbClr val="202F6A"/>
                    </a:solidFill>
                  </a:tcPr>
                </a:tc>
                <a:extLst>
                  <a:ext uri="{0D108BD9-81ED-4DB2-BD59-A6C34878D82A}">
                    <a16:rowId xmlns:a16="http://schemas.microsoft.com/office/drawing/2014/main" val="10005"/>
                  </a:ext>
                </a:extLst>
              </a:tr>
              <a:tr h="187963">
                <a:tc>
                  <a:txBody>
                    <a:bodyPr/>
                    <a:lstStyle/>
                    <a:p>
                      <a:pPr>
                        <a:spcAft>
                          <a:spcPts val="0"/>
                        </a:spcAft>
                      </a:pPr>
                      <a:r>
                        <a:rPr lang="ru-RU" sz="950" b="1" kern="1200" noProof="0" dirty="0" err="1">
                          <a:solidFill>
                            <a:schemeClr val="lt1"/>
                          </a:solidFill>
                          <a:effectLst/>
                          <a:latin typeface="+mn-lt"/>
                          <a:ea typeface="Times New Roman"/>
                          <a:cs typeface="+mn-cs"/>
                        </a:rPr>
                        <a:t>Більшість</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викладачів</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які</a:t>
                      </a:r>
                      <a:r>
                        <a:rPr lang="ru-RU" sz="950" b="1" kern="1200" noProof="0" dirty="0">
                          <a:solidFill>
                            <a:schemeClr val="lt1"/>
                          </a:solidFill>
                          <a:effectLst/>
                          <a:latin typeface="+mn-lt"/>
                          <a:ea typeface="Times New Roman"/>
                          <a:cs typeface="+mn-cs"/>
                        </a:rPr>
                        <a:t>, так </a:t>
                      </a:r>
                      <a:r>
                        <a:rPr lang="ru-RU" sz="950" b="1" kern="1200" noProof="0" dirty="0" err="1">
                          <a:solidFill>
                            <a:schemeClr val="lt1"/>
                          </a:solidFill>
                          <a:effectLst/>
                          <a:latin typeface="+mn-lt"/>
                          <a:ea typeface="Times New Roman"/>
                          <a:cs typeface="+mn-cs"/>
                        </a:rPr>
                        <a:t>чи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інакше</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можуть</a:t>
                      </a:r>
                      <a:r>
                        <a:rPr lang="ru-RU" sz="950" b="1" kern="1200" noProof="0" dirty="0">
                          <a:solidFill>
                            <a:schemeClr val="lt1"/>
                          </a:solidFill>
                          <a:effectLst/>
                          <a:latin typeface="+mn-lt"/>
                          <a:ea typeface="Times New Roman"/>
                          <a:cs typeface="+mn-cs"/>
                        </a:rPr>
                        <a:t> бути </a:t>
                      </a:r>
                      <a:r>
                        <a:rPr lang="ru-RU" sz="950" b="1" kern="1200" noProof="0" dirty="0" err="1">
                          <a:solidFill>
                            <a:schemeClr val="lt1"/>
                          </a:solidFill>
                          <a:effectLst/>
                          <a:latin typeface="+mn-lt"/>
                          <a:ea typeface="Times New Roman"/>
                          <a:cs typeface="+mn-cs"/>
                        </a:rPr>
                        <a:t>відзначені</a:t>
                      </a:r>
                      <a:r>
                        <a:rPr lang="ru-RU" sz="950" b="1" kern="1200" noProof="0" dirty="0">
                          <a:solidFill>
                            <a:schemeClr val="lt1"/>
                          </a:solidFill>
                          <a:effectLst/>
                          <a:latin typeface="+mn-lt"/>
                          <a:ea typeface="Times New Roman"/>
                          <a:cs typeface="+mn-cs"/>
                        </a:rPr>
                        <a:t> як не </a:t>
                      </a:r>
                      <a:r>
                        <a:rPr lang="ru-RU" sz="950" b="1" kern="1200" noProof="0" dirty="0" err="1">
                          <a:solidFill>
                            <a:schemeClr val="lt1"/>
                          </a:solidFill>
                          <a:effectLst/>
                          <a:latin typeface="+mn-lt"/>
                          <a:ea typeface="Times New Roman"/>
                          <a:cs typeface="+mn-cs"/>
                        </a:rPr>
                        <a:t>професіонали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пенсійного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віку</a:t>
                      </a:r>
                      <a:r>
                        <a:rPr lang="ru-RU" sz="950" b="1" kern="1200" noProof="0" dirty="0">
                          <a:solidFill>
                            <a:schemeClr val="lt1"/>
                          </a:solidFill>
                          <a:effectLst/>
                          <a:latin typeface="+mn-lt"/>
                          <a:ea typeface="Times New Roman"/>
                          <a:cs typeface="+mn-cs"/>
                        </a:rPr>
                        <a:t>. </a:t>
                      </a:r>
                      <a:endParaRPr lang="uk-UA" sz="950" b="1" kern="1200" noProof="0" dirty="0">
                        <a:solidFill>
                          <a:schemeClr val="lt1"/>
                        </a:solidFill>
                        <a:effectLst/>
                        <a:latin typeface="+mn-lt"/>
                        <a:ea typeface="Times New Roman"/>
                        <a:cs typeface="+mn-cs"/>
                      </a:endParaRP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ФПКП</a:t>
                      </a:r>
                    </a:p>
                  </a:txBody>
                  <a:tcPr marL="68580" marR="68580" marT="0" marB="0" anchor="ctr">
                    <a:solidFill>
                      <a:srgbClr val="202F6A"/>
                    </a:solidFill>
                  </a:tcPr>
                </a:tc>
                <a:extLst>
                  <a:ext uri="{0D108BD9-81ED-4DB2-BD59-A6C34878D82A}">
                    <a16:rowId xmlns:a16="http://schemas.microsoft.com/office/drawing/2014/main" val="10006"/>
                  </a:ext>
                </a:extLst>
              </a:tr>
              <a:tr h="174282">
                <a:tc>
                  <a:txBody>
                    <a:bodyPr/>
                    <a:lstStyle/>
                    <a:p>
                      <a:pPr>
                        <a:spcAft>
                          <a:spcPts val="0"/>
                        </a:spcAft>
                      </a:pPr>
                      <a:r>
                        <a:rPr lang="uk-UA" sz="950" b="1" kern="1200" noProof="0" dirty="0">
                          <a:solidFill>
                            <a:schemeClr val="lt1"/>
                          </a:solidFill>
                          <a:effectLst/>
                          <a:latin typeface="+mn-lt"/>
                          <a:ea typeface="Times New Roman"/>
                          <a:cs typeface="+mn-cs"/>
                        </a:rPr>
                        <a:t>Не професіоналів немає.</a:t>
                      </a: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ФЕБА</a:t>
                      </a:r>
                    </a:p>
                  </a:txBody>
                  <a:tcPr marL="68580" marR="68580" marT="0" marB="0" anchor="ctr">
                    <a:solidFill>
                      <a:srgbClr val="202F6A"/>
                    </a:solidFill>
                  </a:tcPr>
                </a:tc>
                <a:extLst>
                  <a:ext uri="{0D108BD9-81ED-4DB2-BD59-A6C34878D82A}">
                    <a16:rowId xmlns:a16="http://schemas.microsoft.com/office/drawing/2014/main" val="10002"/>
                  </a:ext>
                </a:extLst>
              </a:tr>
              <a:tr h="161949">
                <a:tc>
                  <a:txBody>
                    <a:bodyPr/>
                    <a:lstStyle/>
                    <a:p>
                      <a:pPr marL="0" marR="0" indent="0" algn="l" defTabSz="342900" rtl="0" eaLnBrk="1" fontAlgn="auto" latinLnBrk="0" hangingPunct="1">
                        <a:lnSpc>
                          <a:spcPct val="100000"/>
                        </a:lnSpc>
                        <a:spcBef>
                          <a:spcPts val="0"/>
                        </a:spcBef>
                        <a:spcAft>
                          <a:spcPts val="0"/>
                        </a:spcAft>
                        <a:buClrTx/>
                        <a:buSzTx/>
                        <a:buFontTx/>
                        <a:buNone/>
                        <a:tabLst/>
                        <a:defRPr/>
                      </a:pPr>
                      <a:r>
                        <a:rPr lang="uk-UA" sz="950" b="1" kern="1200" noProof="0" dirty="0">
                          <a:solidFill>
                            <a:schemeClr val="lt1"/>
                          </a:solidFill>
                          <a:effectLst/>
                          <a:latin typeface="+mn-lt"/>
                          <a:ea typeface="Times New Roman"/>
                          <a:cs typeface="+mn-cs"/>
                        </a:rPr>
                        <a:t>Не стикалася. </a:t>
                      </a:r>
                    </a:p>
                  </a:txBody>
                  <a:tcPr marL="68580" marR="68580" marT="0" marB="0"/>
                </a:tc>
                <a:tc>
                  <a:txBody>
                    <a:bodyPr/>
                    <a:lstStyle/>
                    <a:p>
                      <a:pPr marL="0" marR="0" indent="0" algn="ctr" defTabSz="342900" rtl="0" eaLnBrk="1" fontAlgn="auto" latinLnBrk="0" hangingPunct="1">
                        <a:lnSpc>
                          <a:spcPct val="100000"/>
                        </a:lnSpc>
                        <a:spcBef>
                          <a:spcPts val="0"/>
                        </a:spcBef>
                        <a:spcAft>
                          <a:spcPts val="0"/>
                        </a:spcAft>
                        <a:buClrTx/>
                        <a:buSzTx/>
                        <a:buFontTx/>
                        <a:buNone/>
                        <a:tabLst/>
                        <a:defRPr/>
                      </a:pPr>
                      <a:r>
                        <a:rPr lang="uk-UA" sz="950" b="1" kern="1200" noProof="0" dirty="0">
                          <a:solidFill>
                            <a:schemeClr val="lt1"/>
                          </a:solidFill>
                          <a:effectLst/>
                          <a:latin typeface="+mn-lt"/>
                          <a:ea typeface="Times New Roman"/>
                          <a:cs typeface="+mn-cs"/>
                        </a:rPr>
                        <a:t>АКФ</a:t>
                      </a:r>
                    </a:p>
                  </a:txBody>
                  <a:tcPr marL="68580" marR="68580" marT="0" marB="0" anchor="ctr">
                    <a:solidFill>
                      <a:srgbClr val="202F6A"/>
                    </a:solidFill>
                  </a:tcPr>
                </a:tc>
                <a:extLst>
                  <a:ext uri="{0D108BD9-81ED-4DB2-BD59-A6C34878D82A}">
                    <a16:rowId xmlns:a16="http://schemas.microsoft.com/office/drawing/2014/main" val="10004"/>
                  </a:ext>
                </a:extLst>
              </a:tr>
              <a:tr h="164769">
                <a:tc>
                  <a:txBody>
                    <a:bodyPr/>
                    <a:lstStyle/>
                    <a:p>
                      <a:pPr>
                        <a:spcAft>
                          <a:spcPts val="0"/>
                        </a:spcAft>
                      </a:pPr>
                      <a:r>
                        <a:rPr lang="ru-RU" sz="950" b="1" kern="1200" noProof="0" dirty="0">
                          <a:solidFill>
                            <a:schemeClr val="lt1"/>
                          </a:solidFill>
                          <a:effectLst/>
                          <a:latin typeface="+mn-lt"/>
                          <a:ea typeface="Times New Roman"/>
                          <a:cs typeface="+mn-cs"/>
                        </a:rPr>
                        <a:t>****- вона просить </a:t>
                      </a:r>
                      <a:r>
                        <a:rPr lang="ru-RU" sz="950" b="1" kern="1200" noProof="0" dirty="0" err="1">
                          <a:solidFill>
                            <a:schemeClr val="lt1"/>
                          </a:solidFill>
                          <a:effectLst/>
                          <a:latin typeface="+mn-lt"/>
                          <a:ea typeface="Times New Roman"/>
                          <a:cs typeface="+mn-cs"/>
                        </a:rPr>
                        <a:t>здавати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всі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практичні</a:t>
                      </a:r>
                      <a:r>
                        <a:rPr lang="ru-RU" sz="950" b="1" kern="1200" noProof="0" dirty="0">
                          <a:solidFill>
                            <a:schemeClr val="lt1"/>
                          </a:solidFill>
                          <a:effectLst/>
                          <a:latin typeface="+mn-lt"/>
                          <a:ea typeface="Times New Roman"/>
                          <a:cs typeface="+mn-cs"/>
                        </a:rPr>
                        <a:t> та </a:t>
                      </a:r>
                      <a:r>
                        <a:rPr lang="ru-RU" sz="950" b="1" kern="1200" noProof="0" dirty="0" err="1">
                          <a:solidFill>
                            <a:schemeClr val="lt1"/>
                          </a:solidFill>
                          <a:effectLst/>
                          <a:latin typeface="+mn-lt"/>
                          <a:ea typeface="Times New Roman"/>
                          <a:cs typeface="+mn-cs"/>
                        </a:rPr>
                        <a:t>роботи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іншого</a:t>
                      </a:r>
                      <a:r>
                        <a:rPr lang="ru-RU" sz="950" b="1" kern="1200" noProof="0" dirty="0">
                          <a:solidFill>
                            <a:schemeClr val="lt1"/>
                          </a:solidFill>
                          <a:effectLst/>
                          <a:latin typeface="+mn-lt"/>
                          <a:ea typeface="Times New Roman"/>
                          <a:cs typeface="+mn-cs"/>
                        </a:rPr>
                        <a:t> виду в </a:t>
                      </a:r>
                      <a:r>
                        <a:rPr lang="ru-RU" sz="950" b="1" kern="1200" noProof="0" dirty="0" err="1">
                          <a:solidFill>
                            <a:schemeClr val="lt1"/>
                          </a:solidFill>
                          <a:effectLst/>
                          <a:latin typeface="+mn-lt"/>
                          <a:ea typeface="Times New Roman"/>
                          <a:cs typeface="+mn-cs"/>
                        </a:rPr>
                        <a:t>письмовому</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вигляді</a:t>
                      </a:r>
                      <a:r>
                        <a:rPr lang="ru-RU" sz="950" b="1" kern="1200" noProof="0" dirty="0">
                          <a:solidFill>
                            <a:schemeClr val="lt1"/>
                          </a:solidFill>
                          <a:effectLst/>
                          <a:latin typeface="+mn-lt"/>
                          <a:ea typeface="Times New Roman"/>
                          <a:cs typeface="+mn-cs"/>
                        </a:rPr>
                        <a:t>.</a:t>
                      </a:r>
                      <a:endParaRPr lang="uk-UA" sz="950" b="1" kern="1200" noProof="0" dirty="0">
                        <a:solidFill>
                          <a:schemeClr val="lt1"/>
                        </a:solidFill>
                        <a:effectLst/>
                        <a:latin typeface="+mn-lt"/>
                        <a:ea typeface="Times New Roman"/>
                        <a:cs typeface="+mn-cs"/>
                      </a:endParaRP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ФЕБА</a:t>
                      </a:r>
                    </a:p>
                  </a:txBody>
                  <a:tcPr marL="68580" marR="68580" marT="0" marB="0" anchor="ctr">
                    <a:solidFill>
                      <a:srgbClr val="202F6A"/>
                    </a:solidFill>
                  </a:tcPr>
                </a:tc>
                <a:extLst>
                  <a:ext uri="{0D108BD9-81ED-4DB2-BD59-A6C34878D82A}">
                    <a16:rowId xmlns:a16="http://schemas.microsoft.com/office/drawing/2014/main" val="10007"/>
                  </a:ext>
                </a:extLst>
              </a:tr>
              <a:tr h="155383">
                <a:tc>
                  <a:txBody>
                    <a:bodyPr/>
                    <a:lstStyle/>
                    <a:p>
                      <a:pPr>
                        <a:spcAft>
                          <a:spcPts val="0"/>
                        </a:spcAft>
                      </a:pPr>
                      <a:r>
                        <a:rPr lang="ru-RU" sz="950" b="1" kern="1200" noProof="0" dirty="0">
                          <a:solidFill>
                            <a:schemeClr val="lt1"/>
                          </a:solidFill>
                          <a:effectLst/>
                          <a:latin typeface="+mn-lt"/>
                          <a:ea typeface="Times New Roman"/>
                          <a:cs typeface="+mn-cs"/>
                        </a:rPr>
                        <a:t>**** - </a:t>
                      </a:r>
                      <a:r>
                        <a:rPr lang="ru-RU" sz="950" b="1" kern="1200" noProof="0" dirty="0" err="1">
                          <a:solidFill>
                            <a:schemeClr val="lt1"/>
                          </a:solidFill>
                          <a:effectLst/>
                          <a:latin typeface="+mn-lt"/>
                          <a:ea typeface="Times New Roman"/>
                          <a:cs typeface="+mn-cs"/>
                        </a:rPr>
                        <a:t>викладач</a:t>
                      </a:r>
                      <a:r>
                        <a:rPr lang="ru-RU" sz="950" b="1" kern="1200" noProof="0" dirty="0">
                          <a:solidFill>
                            <a:schemeClr val="lt1"/>
                          </a:solidFill>
                          <a:effectLst/>
                          <a:latin typeface="+mn-lt"/>
                          <a:ea typeface="Times New Roman"/>
                          <a:cs typeface="+mn-cs"/>
                        </a:rPr>
                        <a:t> з </a:t>
                      </a:r>
                      <a:r>
                        <a:rPr lang="ru-RU" sz="950" b="1" kern="1200" noProof="0" dirty="0" err="1">
                          <a:solidFill>
                            <a:schemeClr val="lt1"/>
                          </a:solidFill>
                          <a:effectLst/>
                          <a:latin typeface="+mn-lt"/>
                          <a:ea typeface="Times New Roman"/>
                          <a:cs typeface="+mn-cs"/>
                        </a:rPr>
                        <a:t>фахової</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іноземної</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мови</a:t>
                      </a:r>
                      <a:r>
                        <a:rPr lang="ru-RU" sz="950" b="1" kern="1200" noProof="0" dirty="0">
                          <a:solidFill>
                            <a:schemeClr val="lt1"/>
                          </a:solidFill>
                          <a:effectLst/>
                          <a:latin typeface="+mn-lt"/>
                          <a:ea typeface="Times New Roman"/>
                          <a:cs typeface="+mn-cs"/>
                        </a:rPr>
                        <a:t>. Через те </a:t>
                      </a:r>
                      <a:r>
                        <a:rPr lang="ru-RU" sz="950" b="1" kern="1200" noProof="0" dirty="0" err="1">
                          <a:solidFill>
                            <a:schemeClr val="lt1"/>
                          </a:solidFill>
                          <a:effectLst/>
                          <a:latin typeface="+mn-lt"/>
                          <a:ea typeface="Times New Roman"/>
                          <a:cs typeface="+mn-cs"/>
                        </a:rPr>
                        <a:t>що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потрібно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було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здати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тексти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які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потрібно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було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вивчити</a:t>
                      </a:r>
                      <a:r>
                        <a:rPr lang="ru-RU" sz="950" b="1" kern="1200" noProof="0" dirty="0">
                          <a:solidFill>
                            <a:schemeClr val="lt1"/>
                          </a:solidFill>
                          <a:effectLst/>
                          <a:latin typeface="+mn-lt"/>
                          <a:ea typeface="Times New Roman"/>
                          <a:cs typeface="+mn-cs"/>
                        </a:rPr>
                        <a:t> на </a:t>
                      </a:r>
                      <a:r>
                        <a:rPr lang="ru-RU" sz="950" b="1" kern="1200" noProof="0" dirty="0" err="1">
                          <a:solidFill>
                            <a:schemeClr val="lt1"/>
                          </a:solidFill>
                          <a:effectLst/>
                          <a:latin typeface="+mn-lt"/>
                          <a:ea typeface="Times New Roman"/>
                          <a:cs typeface="+mn-cs"/>
                        </a:rPr>
                        <a:t>памʼять</a:t>
                      </a:r>
                      <a:r>
                        <a:rPr lang="ru-RU" sz="950" b="1" kern="1200" noProof="0" dirty="0">
                          <a:solidFill>
                            <a:schemeClr val="lt1"/>
                          </a:solidFill>
                          <a:effectLst/>
                          <a:latin typeface="+mn-lt"/>
                          <a:ea typeface="Times New Roman"/>
                          <a:cs typeface="+mn-cs"/>
                        </a:rPr>
                        <a:t>, за весь семестр </a:t>
                      </a:r>
                      <a:r>
                        <a:rPr lang="ru-RU" sz="950" b="1" kern="1200" noProof="0" dirty="0" err="1">
                          <a:solidFill>
                            <a:schemeClr val="lt1"/>
                          </a:solidFill>
                          <a:effectLst/>
                          <a:latin typeface="+mn-lt"/>
                          <a:ea typeface="Times New Roman"/>
                          <a:cs typeface="+mn-cs"/>
                        </a:rPr>
                        <a:t>ні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одної</a:t>
                      </a:r>
                      <a:r>
                        <a:rPr lang="ru-RU" sz="950" b="1" kern="1200" noProof="0" dirty="0">
                          <a:solidFill>
                            <a:schemeClr val="lt1"/>
                          </a:solidFill>
                          <a:effectLst/>
                          <a:latin typeface="+mn-lt"/>
                          <a:ea typeface="Times New Roman"/>
                          <a:cs typeface="+mn-cs"/>
                        </a:rPr>
                        <a:t> пари не </a:t>
                      </a:r>
                      <a:r>
                        <a:rPr lang="ru-RU" sz="950" b="1" kern="1200" noProof="0" dirty="0" err="1">
                          <a:solidFill>
                            <a:schemeClr val="lt1"/>
                          </a:solidFill>
                          <a:effectLst/>
                          <a:latin typeface="+mn-lt"/>
                          <a:ea typeface="Times New Roman"/>
                          <a:cs typeface="+mn-cs"/>
                        </a:rPr>
                        <a:t>було</a:t>
                      </a:r>
                      <a:r>
                        <a:rPr lang="ru-RU" sz="950" b="1" kern="1200" noProof="0" dirty="0">
                          <a:solidFill>
                            <a:schemeClr val="lt1"/>
                          </a:solidFill>
                          <a:effectLst/>
                          <a:latin typeface="+mn-lt"/>
                          <a:ea typeface="Times New Roman"/>
                          <a:cs typeface="+mn-cs"/>
                        </a:rPr>
                        <a:t> очно, а </a:t>
                      </a:r>
                      <a:r>
                        <a:rPr lang="ru-RU" sz="950" b="1" kern="1200" noProof="0" dirty="0" err="1">
                          <a:solidFill>
                            <a:schemeClr val="lt1"/>
                          </a:solidFill>
                          <a:effectLst/>
                          <a:latin typeface="+mn-lt"/>
                          <a:ea typeface="Times New Roman"/>
                          <a:cs typeface="+mn-cs"/>
                        </a:rPr>
                        <a:t>дистанційно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тексти</a:t>
                      </a:r>
                      <a:r>
                        <a:rPr lang="ru-RU" sz="950" b="1" kern="1200" noProof="0" dirty="0">
                          <a:solidFill>
                            <a:schemeClr val="lt1"/>
                          </a:solidFill>
                          <a:effectLst/>
                          <a:latin typeface="+mn-lt"/>
                          <a:ea typeface="Times New Roman"/>
                          <a:cs typeface="+mn-cs"/>
                        </a:rPr>
                        <a:t> не </a:t>
                      </a:r>
                      <a:r>
                        <a:rPr lang="ru-RU" sz="950" b="1" kern="1200" noProof="0" dirty="0" err="1">
                          <a:solidFill>
                            <a:schemeClr val="lt1"/>
                          </a:solidFill>
                          <a:effectLst/>
                          <a:latin typeface="+mn-lt"/>
                          <a:ea typeface="Times New Roman"/>
                          <a:cs typeface="+mn-cs"/>
                        </a:rPr>
                        <a:t>приймались</a:t>
                      </a:r>
                      <a:r>
                        <a:rPr lang="ru-RU" sz="950" b="1" kern="1200" noProof="0" dirty="0">
                          <a:solidFill>
                            <a:schemeClr val="lt1"/>
                          </a:solidFill>
                          <a:effectLst/>
                          <a:latin typeface="+mn-lt"/>
                          <a:ea typeface="Times New Roman"/>
                          <a:cs typeface="+mn-cs"/>
                        </a:rPr>
                        <a:t>.</a:t>
                      </a:r>
                      <a:endParaRPr lang="uk-UA" sz="950" b="1" kern="1200" noProof="0" dirty="0">
                        <a:solidFill>
                          <a:schemeClr val="lt1"/>
                        </a:solidFill>
                        <a:effectLst/>
                        <a:latin typeface="+mn-lt"/>
                        <a:ea typeface="Times New Roman"/>
                        <a:cs typeface="+mn-cs"/>
                      </a:endParaRP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ФКНТ</a:t>
                      </a:r>
                    </a:p>
                  </a:txBody>
                  <a:tcPr marL="68580" marR="68580" marT="0" marB="0" anchor="ctr">
                    <a:solidFill>
                      <a:srgbClr val="202F6A"/>
                    </a:solidFill>
                  </a:tcPr>
                </a:tc>
                <a:extLst>
                  <a:ext uri="{0D108BD9-81ED-4DB2-BD59-A6C34878D82A}">
                    <a16:rowId xmlns:a16="http://schemas.microsoft.com/office/drawing/2014/main" val="10008"/>
                  </a:ext>
                </a:extLst>
              </a:tr>
              <a:tr h="137866">
                <a:tc>
                  <a:txBody>
                    <a:bodyPr/>
                    <a:lstStyle/>
                    <a:p>
                      <a:pPr>
                        <a:spcAft>
                          <a:spcPts val="0"/>
                        </a:spcAft>
                      </a:pP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впродовж</a:t>
                      </a:r>
                      <a:r>
                        <a:rPr lang="ru-RU" sz="950" b="1" kern="1200" noProof="0" dirty="0">
                          <a:solidFill>
                            <a:schemeClr val="lt1"/>
                          </a:solidFill>
                          <a:effectLst/>
                          <a:latin typeface="+mn-lt"/>
                          <a:ea typeface="Times New Roman"/>
                          <a:cs typeface="+mn-cs"/>
                        </a:rPr>
                        <a:t> семестру </a:t>
                      </a:r>
                      <a:r>
                        <a:rPr lang="ru-RU" sz="950" b="1" kern="1200" noProof="0" dirty="0" err="1">
                          <a:solidFill>
                            <a:schemeClr val="lt1"/>
                          </a:solidFill>
                          <a:effectLst/>
                          <a:latin typeface="+mn-lt"/>
                          <a:ea typeface="Times New Roman"/>
                          <a:cs typeface="+mn-cs"/>
                        </a:rPr>
                        <a:t>відчувалась</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нестача</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викладацького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досвіду</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Заняття</a:t>
                      </a:r>
                      <a:r>
                        <a:rPr lang="ru-RU" sz="950" b="1" kern="1200" noProof="0" dirty="0">
                          <a:solidFill>
                            <a:schemeClr val="lt1"/>
                          </a:solidFill>
                          <a:effectLst/>
                          <a:latin typeface="+mn-lt"/>
                          <a:ea typeface="Times New Roman"/>
                          <a:cs typeface="+mn-cs"/>
                        </a:rPr>
                        <a:t> часто </a:t>
                      </a:r>
                      <a:r>
                        <a:rPr lang="ru-RU" sz="950" b="1" kern="1200" noProof="0" dirty="0" err="1">
                          <a:solidFill>
                            <a:schemeClr val="lt1"/>
                          </a:solidFill>
                          <a:effectLst/>
                          <a:latin typeface="+mn-lt"/>
                          <a:ea typeface="Times New Roman"/>
                          <a:cs typeface="+mn-cs"/>
                        </a:rPr>
                        <a:t>супроводжувалися</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повторенням</a:t>
                      </a:r>
                      <a:r>
                        <a:rPr lang="ru-RU" sz="950" b="1" kern="1200" noProof="0" dirty="0">
                          <a:solidFill>
                            <a:schemeClr val="lt1"/>
                          </a:solidFill>
                          <a:effectLst/>
                          <a:latin typeface="+mn-lt"/>
                          <a:ea typeface="Times New Roman"/>
                          <a:cs typeface="+mn-cs"/>
                        </a:rPr>
                        <a:t> одного й того самого </a:t>
                      </a:r>
                      <a:r>
                        <a:rPr lang="ru-RU" sz="950" b="1" kern="1200" noProof="0" dirty="0" err="1">
                          <a:solidFill>
                            <a:schemeClr val="lt1"/>
                          </a:solidFill>
                          <a:effectLst/>
                          <a:latin typeface="+mn-lt"/>
                          <a:ea typeface="Times New Roman"/>
                          <a:cs typeface="+mn-cs"/>
                        </a:rPr>
                        <a:t>матеріалу</a:t>
                      </a:r>
                      <a:r>
                        <a:rPr lang="ru-RU" sz="950" b="1" kern="1200" noProof="0" dirty="0">
                          <a:solidFill>
                            <a:schemeClr val="lt1"/>
                          </a:solidFill>
                          <a:effectLst/>
                          <a:latin typeface="+mn-lt"/>
                          <a:ea typeface="Times New Roman"/>
                          <a:cs typeface="+mn-cs"/>
                        </a:rPr>
                        <a:t>, а </a:t>
                      </a:r>
                      <a:r>
                        <a:rPr lang="ru-RU" sz="950" b="1" kern="1200" noProof="0" dirty="0" err="1">
                          <a:solidFill>
                            <a:schemeClr val="lt1"/>
                          </a:solidFill>
                          <a:effectLst/>
                          <a:latin typeface="+mn-lt"/>
                          <a:ea typeface="Times New Roman"/>
                          <a:cs typeface="+mn-cs"/>
                        </a:rPr>
                        <a:t>лекційна</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підготовка</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іноді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здійснювалась</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безпосередньо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під</a:t>
                      </a:r>
                      <a:r>
                        <a:rPr lang="ru-RU" sz="950" b="1" kern="1200" noProof="0" dirty="0">
                          <a:solidFill>
                            <a:schemeClr val="lt1"/>
                          </a:solidFill>
                          <a:effectLst/>
                          <a:latin typeface="+mn-lt"/>
                          <a:ea typeface="Times New Roman"/>
                          <a:cs typeface="+mn-cs"/>
                        </a:rPr>
                        <a:t> час </a:t>
                      </a:r>
                      <a:r>
                        <a:rPr lang="ru-RU" sz="950" b="1" kern="1200" noProof="0" dirty="0" err="1">
                          <a:solidFill>
                            <a:schemeClr val="lt1"/>
                          </a:solidFill>
                          <a:effectLst/>
                          <a:latin typeface="+mn-lt"/>
                          <a:ea typeface="Times New Roman"/>
                          <a:cs typeface="+mn-cs"/>
                        </a:rPr>
                        <a:t>заняття</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що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знижувало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його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ефективність</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Також</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відчувалася</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недостатня</a:t>
                      </a:r>
                      <a:r>
                        <a:rPr lang="ru-RU" sz="950" b="1" kern="1200" noProof="0" dirty="0">
                          <a:solidFill>
                            <a:schemeClr val="lt1"/>
                          </a:solidFill>
                          <a:effectLst/>
                          <a:latin typeface="+mn-lt"/>
                          <a:ea typeface="Times New Roman"/>
                          <a:cs typeface="+mn-cs"/>
                        </a:rPr>
                        <a:t> теоретична база для </a:t>
                      </a:r>
                      <a:r>
                        <a:rPr lang="ru-RU" sz="950" b="1" kern="1200" noProof="0" dirty="0" err="1">
                          <a:solidFill>
                            <a:schemeClr val="lt1"/>
                          </a:solidFill>
                          <a:effectLst/>
                          <a:latin typeface="+mn-lt"/>
                          <a:ea typeface="Times New Roman"/>
                          <a:cs typeface="+mn-cs"/>
                        </a:rPr>
                        <a:t>повноцінного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ведення</a:t>
                      </a:r>
                      <a:r>
                        <a:rPr lang="ru-RU" sz="950" b="1" kern="1200" noProof="0" dirty="0">
                          <a:solidFill>
                            <a:schemeClr val="lt1"/>
                          </a:solidFill>
                          <a:effectLst/>
                          <a:latin typeface="+mn-lt"/>
                          <a:ea typeface="Times New Roman"/>
                          <a:cs typeface="+mn-cs"/>
                        </a:rPr>
                        <a:t> курсу.</a:t>
                      </a:r>
                    </a:p>
                    <a:p>
                      <a:pPr>
                        <a:spcAft>
                          <a:spcPts val="0"/>
                        </a:spcAft>
                      </a:pP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володіє</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ґрунтовними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знаннями</a:t>
                      </a:r>
                      <a:r>
                        <a:rPr lang="ru-RU" sz="950" b="1" kern="1200" noProof="0" dirty="0">
                          <a:solidFill>
                            <a:schemeClr val="lt1"/>
                          </a:solidFill>
                          <a:effectLst/>
                          <a:latin typeface="+mn-lt"/>
                          <a:ea typeface="Times New Roman"/>
                          <a:cs typeface="+mn-cs"/>
                        </a:rPr>
                        <a:t> у </a:t>
                      </a:r>
                      <a:r>
                        <a:rPr lang="ru-RU" sz="950" b="1" kern="1200" noProof="0" dirty="0" err="1">
                          <a:solidFill>
                            <a:schemeClr val="lt1"/>
                          </a:solidFill>
                          <a:effectLst/>
                          <a:latin typeface="+mn-lt"/>
                          <a:ea typeface="Times New Roman"/>
                          <a:cs typeface="+mn-cs"/>
                        </a:rPr>
                        <a:t>своїй</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галузі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однак</a:t>
                      </a:r>
                      <a:r>
                        <a:rPr lang="ru-RU" sz="950" b="1" kern="1200" noProof="0" dirty="0">
                          <a:solidFill>
                            <a:schemeClr val="lt1"/>
                          </a:solidFill>
                          <a:effectLst/>
                          <a:latin typeface="+mn-lt"/>
                          <a:ea typeface="Times New Roman"/>
                          <a:cs typeface="+mn-cs"/>
                        </a:rPr>
                        <a:t> методика </a:t>
                      </a:r>
                      <a:r>
                        <a:rPr lang="ru-RU" sz="950" b="1" kern="1200" noProof="0" dirty="0" err="1">
                          <a:solidFill>
                            <a:schemeClr val="lt1"/>
                          </a:solidFill>
                          <a:effectLst/>
                          <a:latin typeface="+mn-lt"/>
                          <a:ea typeface="Times New Roman"/>
                          <a:cs typeface="+mn-cs"/>
                        </a:rPr>
                        <a:t>викладання</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залишала</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бажати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кращого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Переважно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заняття</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зводилися</a:t>
                      </a:r>
                      <a:r>
                        <a:rPr lang="ru-RU" sz="950" b="1" kern="1200" noProof="0" dirty="0">
                          <a:solidFill>
                            <a:schemeClr val="lt1"/>
                          </a:solidFill>
                          <a:effectLst/>
                          <a:latin typeface="+mn-lt"/>
                          <a:ea typeface="Times New Roman"/>
                          <a:cs typeface="+mn-cs"/>
                        </a:rPr>
                        <a:t> до </a:t>
                      </a:r>
                      <a:r>
                        <a:rPr lang="ru-RU" sz="950" b="1" kern="1200" noProof="0" dirty="0" err="1">
                          <a:solidFill>
                            <a:schemeClr val="lt1"/>
                          </a:solidFill>
                          <a:effectLst/>
                          <a:latin typeface="+mn-lt"/>
                          <a:ea typeface="Times New Roman"/>
                          <a:cs typeface="+mn-cs"/>
                        </a:rPr>
                        <a:t>відчитки</a:t>
                      </a:r>
                      <a:r>
                        <a:rPr lang="ru-RU" sz="950" b="1" kern="1200" noProof="0" dirty="0">
                          <a:solidFill>
                            <a:schemeClr val="lt1"/>
                          </a:solidFill>
                          <a:effectLst/>
                          <a:latin typeface="+mn-lt"/>
                          <a:ea typeface="Times New Roman"/>
                          <a:cs typeface="+mn-cs"/>
                        </a:rPr>
                        <a:t> великого </a:t>
                      </a:r>
                      <a:r>
                        <a:rPr lang="ru-RU" sz="950" b="1" kern="1200" noProof="0" dirty="0" err="1">
                          <a:solidFill>
                            <a:schemeClr val="lt1"/>
                          </a:solidFill>
                          <a:effectLst/>
                          <a:latin typeface="+mn-lt"/>
                          <a:ea typeface="Times New Roman"/>
                          <a:cs typeface="+mn-cs"/>
                        </a:rPr>
                        <a:t>обсягу</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матеріалу</a:t>
                      </a:r>
                      <a:r>
                        <a:rPr lang="ru-RU" sz="950" b="1" kern="1200" noProof="0" dirty="0">
                          <a:solidFill>
                            <a:schemeClr val="lt1"/>
                          </a:solidFill>
                          <a:effectLst/>
                          <a:latin typeface="+mn-lt"/>
                          <a:ea typeface="Times New Roman"/>
                          <a:cs typeface="+mn-cs"/>
                        </a:rPr>
                        <a:t> без </a:t>
                      </a:r>
                      <a:r>
                        <a:rPr lang="ru-RU" sz="950" b="1" kern="1200" noProof="0" dirty="0" err="1">
                          <a:solidFill>
                            <a:schemeClr val="lt1"/>
                          </a:solidFill>
                          <a:effectLst/>
                          <a:latin typeface="+mn-lt"/>
                          <a:ea typeface="Times New Roman"/>
                          <a:cs typeface="+mn-cs"/>
                        </a:rPr>
                        <a:t>достатніх</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пояснень</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чи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залучення</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студентів</a:t>
                      </a:r>
                      <a:r>
                        <a:rPr lang="ru-RU" sz="950" b="1" kern="1200" noProof="0" dirty="0">
                          <a:solidFill>
                            <a:schemeClr val="lt1"/>
                          </a:solidFill>
                          <a:effectLst/>
                          <a:latin typeface="+mn-lt"/>
                          <a:ea typeface="Times New Roman"/>
                          <a:cs typeface="+mn-cs"/>
                        </a:rPr>
                        <a:t> до </a:t>
                      </a:r>
                      <a:r>
                        <a:rPr lang="ru-RU" sz="950" b="1" kern="1200" noProof="0" dirty="0" err="1">
                          <a:solidFill>
                            <a:schemeClr val="lt1"/>
                          </a:solidFill>
                          <a:effectLst/>
                          <a:latin typeface="+mn-lt"/>
                          <a:ea typeface="Times New Roman"/>
                          <a:cs typeface="+mn-cs"/>
                        </a:rPr>
                        <a:t>інтерактиву</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Це</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ускладнювало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засвоєння</a:t>
                      </a:r>
                      <a:r>
                        <a:rPr lang="ru-RU" sz="950" b="1" kern="1200" noProof="0" dirty="0">
                          <a:solidFill>
                            <a:schemeClr val="lt1"/>
                          </a:solidFill>
                          <a:effectLst/>
                          <a:latin typeface="+mn-lt"/>
                          <a:ea typeface="Times New Roman"/>
                          <a:cs typeface="+mn-cs"/>
                        </a:rPr>
                        <a:t> теми, </a:t>
                      </a:r>
                      <a:r>
                        <a:rPr lang="ru-RU" sz="950" b="1" kern="1200" noProof="0" dirty="0" err="1">
                          <a:solidFill>
                            <a:schemeClr val="lt1"/>
                          </a:solidFill>
                          <a:effectLst/>
                          <a:latin typeface="+mn-lt"/>
                          <a:ea typeface="Times New Roman"/>
                          <a:cs typeface="+mn-cs"/>
                        </a:rPr>
                        <a:t>незважаючи</a:t>
                      </a:r>
                      <a:r>
                        <a:rPr lang="ru-RU" sz="950" b="1" kern="1200" noProof="0" dirty="0">
                          <a:solidFill>
                            <a:schemeClr val="lt1"/>
                          </a:solidFill>
                          <a:effectLst/>
                          <a:latin typeface="+mn-lt"/>
                          <a:ea typeface="Times New Roman"/>
                          <a:cs typeface="+mn-cs"/>
                        </a:rPr>
                        <a:t> на </a:t>
                      </a:r>
                      <a:r>
                        <a:rPr lang="ru-RU" sz="950" b="1" kern="1200" noProof="0" dirty="0" err="1">
                          <a:solidFill>
                            <a:schemeClr val="lt1"/>
                          </a:solidFill>
                          <a:effectLst/>
                          <a:latin typeface="+mn-lt"/>
                          <a:ea typeface="Times New Roman"/>
                          <a:cs typeface="+mn-cs"/>
                        </a:rPr>
                        <a:t>її</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важливість</a:t>
                      </a:r>
                      <a:r>
                        <a:rPr lang="ru-RU" sz="950" b="1" kern="1200" noProof="0" dirty="0">
                          <a:solidFill>
                            <a:schemeClr val="lt1"/>
                          </a:solidFill>
                          <a:effectLst/>
                          <a:latin typeface="+mn-lt"/>
                          <a:ea typeface="Times New Roman"/>
                          <a:cs typeface="+mn-cs"/>
                        </a:rPr>
                        <a:t>.</a:t>
                      </a:r>
                      <a:endParaRPr lang="uk-UA" sz="950" b="1" kern="1200" noProof="0" dirty="0">
                        <a:solidFill>
                          <a:schemeClr val="lt1"/>
                        </a:solidFill>
                        <a:effectLst/>
                        <a:latin typeface="+mn-lt"/>
                        <a:ea typeface="Times New Roman"/>
                        <a:cs typeface="+mn-cs"/>
                      </a:endParaRP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ФПМВ</a:t>
                      </a:r>
                    </a:p>
                  </a:txBody>
                  <a:tcPr marL="68580" marR="68580" marT="0" marB="0" anchor="ctr">
                    <a:solidFill>
                      <a:srgbClr val="202F6A"/>
                    </a:solidFill>
                  </a:tcPr>
                </a:tc>
                <a:extLst>
                  <a:ext uri="{0D108BD9-81ED-4DB2-BD59-A6C34878D82A}">
                    <a16:rowId xmlns:a16="http://schemas.microsoft.com/office/drawing/2014/main" val="10009"/>
                  </a:ext>
                </a:extLst>
              </a:tr>
              <a:tr h="144016">
                <a:tc>
                  <a:txBody>
                    <a:bodyPr/>
                    <a:lstStyle/>
                    <a:p>
                      <a:pPr>
                        <a:spcAft>
                          <a:spcPts val="0"/>
                        </a:spcAft>
                      </a:pPr>
                      <a:r>
                        <a:rPr lang="uk-UA" sz="950" b="1" kern="1200" noProof="0" dirty="0">
                          <a:solidFill>
                            <a:schemeClr val="lt1"/>
                          </a:solidFill>
                          <a:effectLst/>
                          <a:latin typeface="+mn-lt"/>
                          <a:ea typeface="Times New Roman"/>
                          <a:cs typeface="+mn-cs"/>
                        </a:rPr>
                        <a:t>****- суцільний кошмар, кожна пара це вгадування її настрою, методи оцінювання незрозумілі, </a:t>
                      </a:r>
                      <a:r>
                        <a:rPr lang="uk-UA" sz="950" b="1" kern="1200" noProof="0" dirty="0" err="1">
                          <a:solidFill>
                            <a:schemeClr val="lt1"/>
                          </a:solidFill>
                          <a:effectLst/>
                          <a:latin typeface="+mn-lt"/>
                          <a:ea typeface="Times New Roman"/>
                          <a:cs typeface="+mn-cs"/>
                        </a:rPr>
                        <a:t>силабус</a:t>
                      </a:r>
                      <a:r>
                        <a:rPr lang="uk-UA" sz="950" b="1" kern="1200" noProof="0" dirty="0">
                          <a:solidFill>
                            <a:schemeClr val="lt1"/>
                          </a:solidFill>
                          <a:effectLst/>
                          <a:latin typeface="+mn-lt"/>
                          <a:ea typeface="Times New Roman"/>
                          <a:cs typeface="+mn-cs"/>
                        </a:rPr>
                        <a:t> не був наданий, постійна пасивна агресія до студентів, і загалом з її поведінки і домашніх завдань закрадаються сумніви в освіті даного викладача. -100000/10.</a:t>
                      </a: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ФПКП</a:t>
                      </a:r>
                    </a:p>
                  </a:txBody>
                  <a:tcPr marL="68580" marR="68580" marT="0" marB="0" anchor="ctr">
                    <a:solidFill>
                      <a:srgbClr val="202F6A"/>
                    </a:solidFill>
                  </a:tcPr>
                </a:tc>
                <a:extLst>
                  <a:ext uri="{0D108BD9-81ED-4DB2-BD59-A6C34878D82A}">
                    <a16:rowId xmlns:a16="http://schemas.microsoft.com/office/drawing/2014/main" val="10010"/>
                  </a:ext>
                </a:extLst>
              </a:tr>
              <a:tr h="144016">
                <a:tc>
                  <a:txBody>
                    <a:bodyPr/>
                    <a:lstStyle/>
                    <a:p>
                      <a:pPr>
                        <a:spcAft>
                          <a:spcPts val="0"/>
                        </a:spcAft>
                      </a:pPr>
                      <a:r>
                        <a:rPr lang="ru-RU" sz="950" b="1" kern="1200" noProof="0" dirty="0" err="1">
                          <a:solidFill>
                            <a:schemeClr val="lt1"/>
                          </a:solidFill>
                          <a:effectLst/>
                          <a:latin typeface="+mn-lt"/>
                          <a:ea typeface="Times New Roman"/>
                          <a:cs typeface="+mn-cs"/>
                        </a:rPr>
                        <a:t>Викладача</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із</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захисту</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інформації</a:t>
                      </a:r>
                      <a:r>
                        <a:rPr lang="ru-RU" sz="950" b="1" kern="1200" noProof="0" dirty="0">
                          <a:solidFill>
                            <a:schemeClr val="lt1"/>
                          </a:solidFill>
                          <a:effectLst/>
                          <a:latin typeface="+mn-lt"/>
                          <a:ea typeface="Times New Roman"/>
                          <a:cs typeface="+mn-cs"/>
                        </a:rPr>
                        <a:t> ми </a:t>
                      </a:r>
                      <a:r>
                        <a:rPr lang="ru-RU" sz="950" b="1" kern="1200" noProof="0" dirty="0" err="1">
                          <a:solidFill>
                            <a:schemeClr val="lt1"/>
                          </a:solidFill>
                          <a:effectLst/>
                          <a:latin typeface="+mn-lt"/>
                          <a:ea typeface="Times New Roman"/>
                          <a:cs typeface="+mn-cs"/>
                        </a:rPr>
                        <a:t>майже</a:t>
                      </a:r>
                      <a:r>
                        <a:rPr lang="ru-RU" sz="950" b="1" kern="1200" noProof="0" dirty="0">
                          <a:solidFill>
                            <a:schemeClr val="lt1"/>
                          </a:solidFill>
                          <a:effectLst/>
                          <a:latin typeface="+mn-lt"/>
                          <a:ea typeface="Times New Roman"/>
                          <a:cs typeface="+mn-cs"/>
                        </a:rPr>
                        <a:t> не </a:t>
                      </a:r>
                      <a:r>
                        <a:rPr lang="ru-RU" sz="950" b="1" kern="1200" noProof="0" dirty="0" err="1">
                          <a:solidFill>
                            <a:schemeClr val="lt1"/>
                          </a:solidFill>
                          <a:effectLst/>
                          <a:latin typeface="+mn-lt"/>
                          <a:ea typeface="Times New Roman"/>
                          <a:cs typeface="+mn-cs"/>
                        </a:rPr>
                        <a:t>бачили</a:t>
                      </a:r>
                      <a:r>
                        <a:rPr lang="ru-RU" sz="950" b="1" kern="1200" noProof="0" dirty="0">
                          <a:solidFill>
                            <a:schemeClr val="lt1"/>
                          </a:solidFill>
                          <a:effectLst/>
                          <a:latin typeface="+mn-lt"/>
                          <a:ea typeface="Times New Roman"/>
                          <a:cs typeface="+mn-cs"/>
                        </a:rPr>
                        <a:t>.</a:t>
                      </a:r>
                      <a:endParaRPr lang="uk-UA" sz="950" b="1" kern="1200" noProof="0" dirty="0">
                        <a:solidFill>
                          <a:schemeClr val="lt1"/>
                        </a:solidFill>
                        <a:effectLst/>
                        <a:latin typeface="+mn-lt"/>
                        <a:ea typeface="Times New Roman"/>
                        <a:cs typeface="+mn-cs"/>
                      </a:endParaRP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ФЕБА</a:t>
                      </a:r>
                    </a:p>
                  </a:txBody>
                  <a:tcPr marL="68580" marR="68580" marT="0" marB="0" anchor="ctr">
                    <a:solidFill>
                      <a:srgbClr val="202F6A"/>
                    </a:solidFill>
                  </a:tcPr>
                </a:tc>
                <a:extLst>
                  <a:ext uri="{0D108BD9-81ED-4DB2-BD59-A6C34878D82A}">
                    <a16:rowId xmlns:a16="http://schemas.microsoft.com/office/drawing/2014/main" val="10011"/>
                  </a:ext>
                </a:extLst>
              </a:tr>
              <a:tr h="115824">
                <a:tc>
                  <a:txBody>
                    <a:bodyPr/>
                    <a:lstStyle/>
                    <a:p>
                      <a:pPr>
                        <a:spcAft>
                          <a:spcPts val="0"/>
                        </a:spcAft>
                      </a:pPr>
                      <a:r>
                        <a:rPr lang="ru-RU" sz="950" b="1" kern="1200" noProof="0" dirty="0">
                          <a:solidFill>
                            <a:schemeClr val="lt1"/>
                          </a:solidFill>
                          <a:effectLst/>
                          <a:latin typeface="+mn-lt"/>
                          <a:ea typeface="Times New Roman"/>
                          <a:cs typeface="+mn-cs"/>
                        </a:rPr>
                        <a:t>Треба </a:t>
                      </a:r>
                      <a:r>
                        <a:rPr lang="ru-RU" sz="950" b="1" kern="1200" noProof="0" dirty="0" err="1">
                          <a:solidFill>
                            <a:schemeClr val="lt1"/>
                          </a:solidFill>
                          <a:effectLst/>
                          <a:latin typeface="+mn-lt"/>
                          <a:ea typeface="Times New Roman"/>
                          <a:cs typeface="+mn-cs"/>
                        </a:rPr>
                        <a:t>звернути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уваги</a:t>
                      </a:r>
                      <a:r>
                        <a:rPr lang="ru-RU" sz="950" b="1" kern="1200" noProof="0" dirty="0">
                          <a:solidFill>
                            <a:schemeClr val="lt1"/>
                          </a:solidFill>
                          <a:effectLst/>
                          <a:latin typeface="+mn-lt"/>
                          <a:ea typeface="Times New Roman"/>
                          <a:cs typeface="+mn-cs"/>
                        </a:rPr>
                        <a:t> на </a:t>
                      </a:r>
                      <a:r>
                        <a:rPr lang="ru-RU" sz="950" b="1" kern="1200" noProof="0" dirty="0" err="1">
                          <a:solidFill>
                            <a:schemeClr val="lt1"/>
                          </a:solidFill>
                          <a:effectLst/>
                          <a:latin typeface="+mn-lt"/>
                          <a:ea typeface="Times New Roman"/>
                          <a:cs typeface="+mn-cs"/>
                        </a:rPr>
                        <a:t>кореляцію</a:t>
                      </a:r>
                      <a:r>
                        <a:rPr lang="ru-RU" sz="950" b="1" kern="1200" noProof="0" dirty="0">
                          <a:solidFill>
                            <a:schemeClr val="lt1"/>
                          </a:solidFill>
                          <a:effectLst/>
                          <a:latin typeface="+mn-lt"/>
                          <a:ea typeface="Times New Roman"/>
                          <a:cs typeface="+mn-cs"/>
                        </a:rPr>
                        <a:t> ВІКУ і КОМПЕТЕНЦІЇ.</a:t>
                      </a:r>
                      <a:endParaRPr lang="uk-UA" sz="950" b="1" kern="1200" noProof="0" dirty="0">
                        <a:solidFill>
                          <a:schemeClr val="lt1"/>
                        </a:solidFill>
                        <a:effectLst/>
                        <a:latin typeface="+mn-lt"/>
                        <a:ea typeface="Times New Roman"/>
                        <a:cs typeface="+mn-cs"/>
                      </a:endParaRP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ФКНТ</a:t>
                      </a:r>
                    </a:p>
                  </a:txBody>
                  <a:tcPr marL="68580" marR="68580" marT="0" marB="0" anchor="ctr">
                    <a:solidFill>
                      <a:srgbClr val="202F6A"/>
                    </a:solidFill>
                  </a:tcPr>
                </a:tc>
                <a:extLst>
                  <a:ext uri="{0D108BD9-81ED-4DB2-BD59-A6C34878D82A}">
                    <a16:rowId xmlns:a16="http://schemas.microsoft.com/office/drawing/2014/main" val="10012"/>
                  </a:ext>
                </a:extLst>
              </a:tr>
              <a:tr h="138600">
                <a:tc>
                  <a:txBody>
                    <a:bodyPr/>
                    <a:lstStyle/>
                    <a:p>
                      <a:pPr>
                        <a:spcAft>
                          <a:spcPts val="0"/>
                        </a:spcAft>
                      </a:pPr>
                      <a:r>
                        <a:rPr lang="ru-RU" sz="950" b="1" kern="1200" noProof="0" dirty="0">
                          <a:solidFill>
                            <a:schemeClr val="lt1"/>
                          </a:solidFill>
                          <a:effectLst/>
                          <a:latin typeface="+mn-lt"/>
                          <a:ea typeface="Times New Roman"/>
                          <a:cs typeface="+mn-cs"/>
                        </a:rPr>
                        <a:t>Не </a:t>
                      </a:r>
                      <a:r>
                        <a:rPr lang="ru-RU" sz="950" b="1" kern="1200" noProof="0" dirty="0" err="1">
                          <a:solidFill>
                            <a:schemeClr val="lt1"/>
                          </a:solidFill>
                          <a:effectLst/>
                          <a:latin typeface="+mn-lt"/>
                          <a:ea typeface="Times New Roman"/>
                          <a:cs typeface="+mn-cs"/>
                        </a:rPr>
                        <a:t>вважаю</a:t>
                      </a:r>
                      <a:r>
                        <a:rPr lang="ru-RU" sz="950" b="1" kern="1200" noProof="0" dirty="0">
                          <a:solidFill>
                            <a:schemeClr val="lt1"/>
                          </a:solidFill>
                          <a:effectLst/>
                          <a:latin typeface="+mn-lt"/>
                          <a:ea typeface="Times New Roman"/>
                          <a:cs typeface="+mn-cs"/>
                        </a:rPr>
                        <a:t> за </a:t>
                      </a:r>
                      <a:r>
                        <a:rPr lang="ru-RU" sz="950" b="1" kern="1200" noProof="0" dirty="0" err="1">
                          <a:solidFill>
                            <a:schemeClr val="lt1"/>
                          </a:solidFill>
                          <a:effectLst/>
                          <a:latin typeface="+mn-lt"/>
                          <a:ea typeface="Times New Roman"/>
                          <a:cs typeface="+mn-cs"/>
                        </a:rPr>
                        <a:t>потрібним</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розголошувати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імена</a:t>
                      </a:r>
                      <a:r>
                        <a:rPr lang="ru-RU" sz="950" b="1" kern="1200" noProof="0" dirty="0">
                          <a:solidFill>
                            <a:schemeClr val="lt1"/>
                          </a:solidFill>
                          <a:effectLst/>
                          <a:latin typeface="+mn-lt"/>
                          <a:ea typeface="Times New Roman"/>
                          <a:cs typeface="+mn-cs"/>
                        </a:rPr>
                        <a:t>, але 2 </a:t>
                      </a:r>
                      <a:r>
                        <a:rPr lang="ru-RU" sz="950" b="1" kern="1200" noProof="0" dirty="0" err="1">
                          <a:solidFill>
                            <a:schemeClr val="lt1"/>
                          </a:solidFill>
                          <a:effectLst/>
                          <a:latin typeface="+mn-lt"/>
                          <a:ea typeface="Times New Roman"/>
                          <a:cs typeface="+mn-cs"/>
                        </a:rPr>
                        <a:t>викладача</a:t>
                      </a:r>
                      <a:r>
                        <a:rPr lang="ru-RU" sz="950" b="1" kern="1200" noProof="0" dirty="0">
                          <a:solidFill>
                            <a:schemeClr val="lt1"/>
                          </a:solidFill>
                          <a:effectLst/>
                          <a:latin typeface="+mn-lt"/>
                          <a:ea typeface="Times New Roman"/>
                          <a:cs typeface="+mn-cs"/>
                        </a:rPr>
                        <a:t> з </a:t>
                      </a:r>
                      <a:r>
                        <a:rPr lang="ru-RU" sz="950" b="1" kern="1200" noProof="0" dirty="0" err="1">
                          <a:solidFill>
                            <a:schemeClr val="lt1"/>
                          </a:solidFill>
                          <a:effectLst/>
                          <a:latin typeface="+mn-lt"/>
                          <a:ea typeface="Times New Roman"/>
                          <a:cs typeface="+mn-cs"/>
                        </a:rPr>
                        <a:t>профільних</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предметів</a:t>
                      </a:r>
                      <a:r>
                        <a:rPr lang="ru-RU" sz="950" b="1" kern="1200" noProof="0" dirty="0">
                          <a:solidFill>
                            <a:schemeClr val="lt1"/>
                          </a:solidFill>
                          <a:effectLst/>
                          <a:latin typeface="+mn-lt"/>
                          <a:ea typeface="Times New Roman"/>
                          <a:cs typeface="+mn-cs"/>
                        </a:rPr>
                        <a:t> на 2 </a:t>
                      </a:r>
                      <a:r>
                        <a:rPr lang="ru-RU" sz="950" b="1" kern="1200" noProof="0" dirty="0" err="1">
                          <a:solidFill>
                            <a:schemeClr val="lt1"/>
                          </a:solidFill>
                          <a:effectLst/>
                          <a:latin typeface="+mn-lt"/>
                          <a:ea typeface="Times New Roman"/>
                          <a:cs typeface="+mn-cs"/>
                        </a:rPr>
                        <a:t>курсі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виявилися</a:t>
                      </a:r>
                      <a:r>
                        <a:rPr lang="ru-RU" sz="950" b="1" kern="1200" noProof="0" dirty="0">
                          <a:solidFill>
                            <a:schemeClr val="lt1"/>
                          </a:solidFill>
                          <a:effectLst/>
                          <a:latin typeface="+mn-lt"/>
                          <a:ea typeface="Times New Roman"/>
                          <a:cs typeface="+mn-cs"/>
                        </a:rPr>
                        <a:t> не </a:t>
                      </a:r>
                      <a:r>
                        <a:rPr lang="ru-RU" sz="950" b="1" kern="1200" noProof="0" dirty="0" err="1">
                          <a:solidFill>
                            <a:schemeClr val="lt1"/>
                          </a:solidFill>
                          <a:effectLst/>
                          <a:latin typeface="+mn-lt"/>
                          <a:ea typeface="Times New Roman"/>
                          <a:cs typeface="+mn-cs"/>
                        </a:rPr>
                        <a:t>повністю</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компетентними</a:t>
                      </a:r>
                      <a:r>
                        <a:rPr lang="ru-RU" sz="950" b="1" kern="1200" noProof="0" dirty="0">
                          <a:solidFill>
                            <a:schemeClr val="lt1"/>
                          </a:solidFill>
                          <a:effectLst/>
                          <a:latin typeface="+mn-lt"/>
                          <a:ea typeface="Times New Roman"/>
                          <a:cs typeface="+mn-cs"/>
                        </a:rPr>
                        <a:t> у </a:t>
                      </a:r>
                      <a:r>
                        <a:rPr lang="ru-RU" sz="950" b="1" kern="1200" noProof="0" dirty="0" err="1">
                          <a:solidFill>
                            <a:schemeClr val="lt1"/>
                          </a:solidFill>
                          <a:effectLst/>
                          <a:latin typeface="+mn-lt"/>
                          <a:ea typeface="Times New Roman"/>
                          <a:cs typeface="+mn-cs"/>
                        </a:rPr>
                        <a:t>своїй</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роботі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Було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відчуття</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ніби</a:t>
                      </a:r>
                      <a:r>
                        <a:rPr lang="ru-RU" sz="950" b="1" kern="1200" noProof="0" dirty="0">
                          <a:solidFill>
                            <a:schemeClr val="lt1"/>
                          </a:solidFill>
                          <a:effectLst/>
                          <a:latin typeface="+mn-lt"/>
                          <a:ea typeface="Times New Roman"/>
                          <a:cs typeface="+mn-cs"/>
                        </a:rPr>
                        <a:t> вони не </a:t>
                      </a:r>
                      <a:r>
                        <a:rPr lang="ru-RU" sz="950" b="1" kern="1200" noProof="0" dirty="0" err="1">
                          <a:solidFill>
                            <a:schemeClr val="lt1"/>
                          </a:solidFill>
                          <a:effectLst/>
                          <a:latin typeface="+mn-lt"/>
                          <a:ea typeface="Times New Roman"/>
                          <a:cs typeface="+mn-cs"/>
                        </a:rPr>
                        <a:t>розуміли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що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саме</a:t>
                      </a:r>
                      <a:r>
                        <a:rPr lang="ru-RU" sz="950" b="1" kern="1200" noProof="0" dirty="0">
                          <a:solidFill>
                            <a:schemeClr val="lt1"/>
                          </a:solidFill>
                          <a:effectLst/>
                          <a:latin typeface="+mn-lt"/>
                          <a:ea typeface="Times New Roman"/>
                          <a:cs typeface="+mn-cs"/>
                        </a:rPr>
                        <a:t> вони </a:t>
                      </a:r>
                      <a:r>
                        <a:rPr lang="ru-RU" sz="950" b="1" kern="1200" noProof="0" dirty="0" err="1">
                          <a:solidFill>
                            <a:schemeClr val="lt1"/>
                          </a:solidFill>
                          <a:effectLst/>
                          <a:latin typeface="+mn-lt"/>
                          <a:ea typeface="Times New Roman"/>
                          <a:cs typeface="+mn-cs"/>
                        </a:rPr>
                        <a:t>викладають</a:t>
                      </a:r>
                      <a:r>
                        <a:rPr lang="ru-RU" sz="950" b="1" kern="1200" noProof="0" dirty="0">
                          <a:solidFill>
                            <a:schemeClr val="lt1"/>
                          </a:solidFill>
                          <a:effectLst/>
                          <a:latin typeface="+mn-lt"/>
                          <a:ea typeface="Times New Roman"/>
                          <a:cs typeface="+mn-cs"/>
                        </a:rPr>
                        <a:t>,  для </a:t>
                      </a:r>
                      <a:r>
                        <a:rPr lang="ru-RU" sz="950" b="1" kern="1200" noProof="0" dirty="0" err="1">
                          <a:solidFill>
                            <a:schemeClr val="lt1"/>
                          </a:solidFill>
                          <a:effectLst/>
                          <a:latin typeface="+mn-lt"/>
                          <a:ea typeface="Times New Roman"/>
                          <a:cs typeface="+mn-cs"/>
                        </a:rPr>
                        <a:t>чого</a:t>
                      </a:r>
                      <a:r>
                        <a:rPr lang="ru-RU" sz="950" b="1" kern="1200" noProof="0" dirty="0">
                          <a:solidFill>
                            <a:schemeClr val="lt1"/>
                          </a:solidFill>
                          <a:effectLst/>
                          <a:latin typeface="+mn-lt"/>
                          <a:ea typeface="Times New Roman"/>
                          <a:cs typeface="+mn-cs"/>
                        </a:rPr>
                        <a:t> і для кого. </a:t>
                      </a:r>
                      <a:endParaRPr lang="uk-UA" sz="950" b="1" kern="1200" noProof="0" dirty="0">
                        <a:solidFill>
                          <a:schemeClr val="lt1"/>
                        </a:solidFill>
                        <a:effectLst/>
                        <a:latin typeface="+mn-lt"/>
                        <a:ea typeface="Times New Roman"/>
                        <a:cs typeface="+mn-cs"/>
                      </a:endParaRP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ФПКП</a:t>
                      </a:r>
                    </a:p>
                  </a:txBody>
                  <a:tcPr marL="68580" marR="68580" marT="0" marB="0" anchor="ctr">
                    <a:solidFill>
                      <a:srgbClr val="202F6A"/>
                    </a:solidFill>
                  </a:tcPr>
                </a:tc>
                <a:extLst>
                  <a:ext uri="{0D108BD9-81ED-4DB2-BD59-A6C34878D82A}">
                    <a16:rowId xmlns:a16="http://schemas.microsoft.com/office/drawing/2014/main" val="2356267030"/>
                  </a:ext>
                </a:extLst>
              </a:tr>
              <a:tr h="137072">
                <a:tc>
                  <a:txBody>
                    <a:bodyPr/>
                    <a:lstStyle/>
                    <a:p>
                      <a:pPr>
                        <a:spcAft>
                          <a:spcPts val="0"/>
                        </a:spcAft>
                      </a:pPr>
                      <a:r>
                        <a:rPr lang="uk-UA" sz="950" b="1" kern="1200" noProof="0" dirty="0">
                          <a:solidFill>
                            <a:schemeClr val="lt1"/>
                          </a:solidFill>
                          <a:effectLst/>
                          <a:latin typeface="+mn-lt"/>
                          <a:ea typeface="Times New Roman"/>
                          <a:cs typeface="+mn-cs"/>
                        </a:rPr>
                        <a:t>Людей, які вчились 40 років тому і досі нам розповідають підходи і методи ще з тих часів.</a:t>
                      </a: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ФКНТ</a:t>
                      </a:r>
                    </a:p>
                  </a:txBody>
                  <a:tcPr marL="68580" marR="68580" marT="0" marB="0" anchor="ctr">
                    <a:solidFill>
                      <a:srgbClr val="202F6A"/>
                    </a:solidFill>
                  </a:tcPr>
                </a:tc>
                <a:extLst>
                  <a:ext uri="{0D108BD9-81ED-4DB2-BD59-A6C34878D82A}">
                    <a16:rowId xmlns:a16="http://schemas.microsoft.com/office/drawing/2014/main" val="4284956712"/>
                  </a:ext>
                </a:extLst>
              </a:tr>
              <a:tr h="137072">
                <a:tc>
                  <a:txBody>
                    <a:bodyPr/>
                    <a:lstStyle/>
                    <a:p>
                      <a:pPr>
                        <a:spcAft>
                          <a:spcPts val="0"/>
                        </a:spcAft>
                      </a:pPr>
                      <a:r>
                        <a:rPr lang="ru-RU" sz="950" b="1" kern="1200" noProof="0" dirty="0">
                          <a:solidFill>
                            <a:schemeClr val="lt1"/>
                          </a:solidFill>
                          <a:effectLst/>
                          <a:latin typeface="+mn-lt"/>
                          <a:ea typeface="Times New Roman"/>
                          <a:cs typeface="+mn-cs"/>
                        </a:rPr>
                        <a:t>**** - </a:t>
                      </a:r>
                      <a:r>
                        <a:rPr lang="ru-RU" sz="950" b="1" kern="1200" noProof="0" dirty="0" err="1">
                          <a:solidFill>
                            <a:schemeClr val="lt1"/>
                          </a:solidFill>
                          <a:effectLst/>
                          <a:latin typeface="+mn-lt"/>
                          <a:ea typeface="Times New Roman"/>
                          <a:cs typeface="+mn-cs"/>
                        </a:rPr>
                        <a:t>Складається</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враження</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ніби</a:t>
                      </a:r>
                      <a:r>
                        <a:rPr lang="ru-RU" sz="950" b="1" kern="1200" noProof="0" dirty="0">
                          <a:solidFill>
                            <a:schemeClr val="lt1"/>
                          </a:solidFill>
                          <a:effectLst/>
                          <a:latin typeface="+mn-lt"/>
                          <a:ea typeface="Times New Roman"/>
                          <a:cs typeface="+mn-cs"/>
                        </a:rPr>
                        <a:t> я </a:t>
                      </a:r>
                      <a:r>
                        <a:rPr lang="ru-RU" sz="950" b="1" kern="1200" noProof="0" dirty="0" err="1">
                          <a:solidFill>
                            <a:schemeClr val="lt1"/>
                          </a:solidFill>
                          <a:effectLst/>
                          <a:latin typeface="+mn-lt"/>
                          <a:ea typeface="Times New Roman"/>
                          <a:cs typeface="+mn-cs"/>
                        </a:rPr>
                        <a:t>спілкуюся</a:t>
                      </a:r>
                      <a:r>
                        <a:rPr lang="ru-RU" sz="950" b="1" kern="1200" noProof="0" dirty="0">
                          <a:solidFill>
                            <a:schemeClr val="lt1"/>
                          </a:solidFill>
                          <a:effectLst/>
                          <a:latin typeface="+mn-lt"/>
                          <a:ea typeface="Times New Roman"/>
                          <a:cs typeface="+mn-cs"/>
                        </a:rPr>
                        <a:t> на з </a:t>
                      </a:r>
                      <a:r>
                        <a:rPr lang="ru-RU" sz="950" b="1" kern="1200" noProof="0" dirty="0" err="1">
                          <a:solidFill>
                            <a:schemeClr val="lt1"/>
                          </a:solidFill>
                          <a:effectLst/>
                          <a:latin typeface="+mn-lt"/>
                          <a:ea typeface="Times New Roman"/>
                          <a:cs typeface="+mn-cs"/>
                        </a:rPr>
                        <a:t>викладачем</a:t>
                      </a:r>
                      <a:r>
                        <a:rPr lang="ru-RU" sz="950" b="1" kern="1200" noProof="0" dirty="0">
                          <a:solidFill>
                            <a:schemeClr val="lt1"/>
                          </a:solidFill>
                          <a:effectLst/>
                          <a:latin typeface="+mn-lt"/>
                          <a:ea typeface="Times New Roman"/>
                          <a:cs typeface="+mn-cs"/>
                        </a:rPr>
                        <a:t>, а </a:t>
                      </a:r>
                      <a:r>
                        <a:rPr lang="ru-RU" sz="950" b="1" kern="1200" noProof="0" dirty="0" err="1">
                          <a:solidFill>
                            <a:schemeClr val="lt1"/>
                          </a:solidFill>
                          <a:effectLst/>
                          <a:latin typeface="+mn-lt"/>
                          <a:ea typeface="Times New Roman"/>
                          <a:cs typeface="+mn-cs"/>
                        </a:rPr>
                        <a:t>ChatGPT</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Задаєш</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питання</a:t>
                      </a:r>
                      <a:r>
                        <a:rPr lang="ru-RU" sz="950" b="1" kern="1200" noProof="0" dirty="0">
                          <a:solidFill>
                            <a:schemeClr val="lt1"/>
                          </a:solidFill>
                          <a:effectLst/>
                          <a:latin typeface="+mn-lt"/>
                          <a:ea typeface="Times New Roman"/>
                          <a:cs typeface="+mn-cs"/>
                        </a:rPr>
                        <a:t>, а у </a:t>
                      </a:r>
                      <a:r>
                        <a:rPr lang="ru-RU" sz="950" b="1" kern="1200" noProof="0" dirty="0" err="1">
                          <a:solidFill>
                            <a:schemeClr val="lt1"/>
                          </a:solidFill>
                          <a:effectLst/>
                          <a:latin typeface="+mn-lt"/>
                          <a:ea typeface="Times New Roman"/>
                          <a:cs typeface="+mn-cs"/>
                        </a:rPr>
                        <a:t>відповідь</a:t>
                      </a:r>
                      <a:r>
                        <a:rPr lang="ru-RU" sz="950" b="1" kern="1200" noProof="0" dirty="0">
                          <a:solidFill>
                            <a:schemeClr val="lt1"/>
                          </a:solidFill>
                          <a:effectLst/>
                          <a:latin typeface="+mn-lt"/>
                          <a:ea typeface="Times New Roman"/>
                          <a:cs typeface="+mn-cs"/>
                        </a:rPr>
                        <a:t> тебе </a:t>
                      </a:r>
                      <a:r>
                        <a:rPr lang="ru-RU" sz="950" b="1" kern="1200" noProof="0" dirty="0" err="1">
                          <a:solidFill>
                            <a:schemeClr val="lt1"/>
                          </a:solidFill>
                          <a:effectLst/>
                          <a:latin typeface="+mn-lt"/>
                          <a:ea typeface="Times New Roman"/>
                          <a:cs typeface="+mn-cs"/>
                        </a:rPr>
                        <a:t>спочатку</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перебивають</a:t>
                      </a:r>
                      <a:r>
                        <a:rPr lang="ru-RU" sz="950" b="1" kern="1200" noProof="0" dirty="0">
                          <a:solidFill>
                            <a:schemeClr val="lt1"/>
                          </a:solidFill>
                          <a:effectLst/>
                          <a:latin typeface="+mn-lt"/>
                          <a:ea typeface="Times New Roman"/>
                          <a:cs typeface="+mn-cs"/>
                        </a:rPr>
                        <a:t>, а </a:t>
                      </a:r>
                      <a:r>
                        <a:rPr lang="ru-RU" sz="950" b="1" kern="1200" noProof="0" dirty="0" err="1">
                          <a:solidFill>
                            <a:schemeClr val="lt1"/>
                          </a:solidFill>
                          <a:effectLst/>
                          <a:latin typeface="+mn-lt"/>
                          <a:ea typeface="Times New Roman"/>
                          <a:cs typeface="+mn-cs"/>
                        </a:rPr>
                        <a:t>потім</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хвилин</a:t>
                      </a:r>
                      <a:r>
                        <a:rPr lang="ru-RU" sz="950" b="1" kern="1200" noProof="0" dirty="0">
                          <a:solidFill>
                            <a:schemeClr val="lt1"/>
                          </a:solidFill>
                          <a:effectLst/>
                          <a:latin typeface="+mn-lt"/>
                          <a:ea typeface="Times New Roman"/>
                          <a:cs typeface="+mn-cs"/>
                        </a:rPr>
                        <a:t> 10 </a:t>
                      </a:r>
                      <a:r>
                        <a:rPr lang="ru-RU" sz="950" b="1" kern="1200" noProof="0" dirty="0" err="1">
                          <a:solidFill>
                            <a:schemeClr val="lt1"/>
                          </a:solidFill>
                          <a:effectLst/>
                          <a:latin typeface="+mn-lt"/>
                          <a:ea typeface="Times New Roman"/>
                          <a:cs typeface="+mn-cs"/>
                        </a:rPr>
                        <a:t>розповідають</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абсолютну</a:t>
                      </a:r>
                      <a:r>
                        <a:rPr lang="ru-RU" sz="950" b="1" kern="1200" noProof="0" dirty="0">
                          <a:solidFill>
                            <a:schemeClr val="lt1"/>
                          </a:solidFill>
                          <a:effectLst/>
                          <a:latin typeface="+mn-lt"/>
                          <a:ea typeface="Times New Roman"/>
                          <a:cs typeface="+mn-cs"/>
                        </a:rPr>
                        <a:t> воду </a:t>
                      </a:r>
                      <a:r>
                        <a:rPr lang="ru-RU" sz="950" b="1" kern="1200" noProof="0" dirty="0" err="1">
                          <a:solidFill>
                            <a:schemeClr val="lt1"/>
                          </a:solidFill>
                          <a:effectLst/>
                          <a:latin typeface="+mn-lt"/>
                          <a:ea typeface="Times New Roman"/>
                          <a:cs typeface="+mn-cs"/>
                        </a:rPr>
                        <a:t>що</a:t>
                      </a:r>
                      <a:r>
                        <a:rPr lang="ru-RU" sz="950" b="1" kern="1200" noProof="0" dirty="0">
                          <a:solidFill>
                            <a:schemeClr val="lt1"/>
                          </a:solidFill>
                          <a:effectLst/>
                          <a:latin typeface="+mn-lt"/>
                          <a:ea typeface="Times New Roman"/>
                          <a:cs typeface="+mn-cs"/>
                        </a:rPr>
                        <a:t> не </a:t>
                      </a:r>
                      <a:r>
                        <a:rPr lang="ru-RU" sz="950" b="1" kern="1200" noProof="0" dirty="0" err="1">
                          <a:solidFill>
                            <a:schemeClr val="lt1"/>
                          </a:solidFill>
                          <a:effectLst/>
                          <a:latin typeface="+mn-lt"/>
                          <a:ea typeface="Times New Roman"/>
                          <a:cs typeface="+mn-cs"/>
                        </a:rPr>
                        <a:t>відповідає</a:t>
                      </a:r>
                      <a:r>
                        <a:rPr lang="ru-RU" sz="950" b="1" kern="1200" noProof="0" dirty="0">
                          <a:solidFill>
                            <a:schemeClr val="lt1"/>
                          </a:solidFill>
                          <a:effectLst/>
                          <a:latin typeface="+mn-lt"/>
                          <a:ea typeface="Times New Roman"/>
                          <a:cs typeface="+mn-cs"/>
                        </a:rPr>
                        <a:t> на </a:t>
                      </a:r>
                      <a:r>
                        <a:rPr lang="ru-RU" sz="950" b="1" kern="1200" noProof="0" dirty="0" err="1">
                          <a:solidFill>
                            <a:schemeClr val="lt1"/>
                          </a:solidFill>
                          <a:effectLst/>
                          <a:latin typeface="+mn-lt"/>
                          <a:ea typeface="Times New Roman"/>
                          <a:cs typeface="+mn-cs"/>
                        </a:rPr>
                        <a:t>запитання</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Ти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ставиш</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питання</a:t>
                      </a:r>
                      <a:r>
                        <a:rPr lang="ru-RU" sz="950" b="1" kern="1200" noProof="0" dirty="0">
                          <a:solidFill>
                            <a:schemeClr val="lt1"/>
                          </a:solidFill>
                          <a:effectLst/>
                          <a:latin typeface="+mn-lt"/>
                          <a:ea typeface="Times New Roman"/>
                          <a:cs typeface="+mn-cs"/>
                        </a:rPr>
                        <a:t> заново </a:t>
                      </a:r>
                      <a:r>
                        <a:rPr lang="ru-RU" sz="950" b="1" kern="1200" noProof="0" dirty="0" err="1">
                          <a:solidFill>
                            <a:schemeClr val="lt1"/>
                          </a:solidFill>
                          <a:effectLst/>
                          <a:latin typeface="+mn-lt"/>
                          <a:ea typeface="Times New Roman"/>
                          <a:cs typeface="+mn-cs"/>
                        </a:rPr>
                        <a:t>вказуючи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що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відповідь</a:t>
                      </a:r>
                      <a:r>
                        <a:rPr lang="ru-RU" sz="950" b="1" kern="1200" noProof="0" dirty="0">
                          <a:solidFill>
                            <a:schemeClr val="lt1"/>
                          </a:solidFill>
                          <a:effectLst/>
                          <a:latin typeface="+mn-lt"/>
                          <a:ea typeface="Times New Roman"/>
                          <a:cs typeface="+mn-cs"/>
                        </a:rPr>
                        <a:t> на </a:t>
                      </a:r>
                      <a:r>
                        <a:rPr lang="ru-RU" sz="950" b="1" kern="1200" noProof="0" dirty="0" err="1">
                          <a:solidFill>
                            <a:schemeClr val="lt1"/>
                          </a:solidFill>
                          <a:effectLst/>
                          <a:latin typeface="+mn-lt"/>
                          <a:ea typeface="Times New Roman"/>
                          <a:cs typeface="+mn-cs"/>
                        </a:rPr>
                        <a:t>нього</a:t>
                      </a:r>
                      <a:r>
                        <a:rPr lang="ru-RU" sz="950" b="1" kern="1200" noProof="0" dirty="0">
                          <a:solidFill>
                            <a:schemeClr val="lt1"/>
                          </a:solidFill>
                          <a:effectLst/>
                          <a:latin typeface="+mn-lt"/>
                          <a:ea typeface="Times New Roman"/>
                          <a:cs typeface="+mn-cs"/>
                        </a:rPr>
                        <a:t> не </a:t>
                      </a:r>
                      <a:r>
                        <a:rPr lang="ru-RU" sz="950" b="1" kern="1200" noProof="0" dirty="0" err="1">
                          <a:solidFill>
                            <a:schemeClr val="lt1"/>
                          </a:solidFill>
                          <a:effectLst/>
                          <a:latin typeface="+mn-lt"/>
                          <a:ea typeface="Times New Roman"/>
                          <a:cs typeface="+mn-cs"/>
                        </a:rPr>
                        <a:t>було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отримано</a:t>
                      </a:r>
                      <a:r>
                        <a:rPr lang="ru-RU" sz="950" b="1" kern="1200" noProof="0" dirty="0">
                          <a:solidFill>
                            <a:schemeClr val="lt1"/>
                          </a:solidFill>
                          <a:effectLst/>
                          <a:latin typeface="+mn-lt"/>
                          <a:ea typeface="Times New Roman"/>
                          <a:cs typeface="+mn-cs"/>
                        </a:rPr>
                        <a:t> - та ж </a:t>
                      </a:r>
                      <a:r>
                        <a:rPr lang="ru-RU" sz="950" b="1" kern="1200" noProof="0" dirty="0" err="1">
                          <a:solidFill>
                            <a:schemeClr val="lt1"/>
                          </a:solidFill>
                          <a:effectLst/>
                          <a:latin typeface="+mn-lt"/>
                          <a:ea typeface="Times New Roman"/>
                          <a:cs typeface="+mn-cs"/>
                        </a:rPr>
                        <a:t>історія</a:t>
                      </a:r>
                      <a:r>
                        <a:rPr lang="ru-RU" sz="950" b="1" kern="1200" noProof="0" dirty="0">
                          <a:solidFill>
                            <a:schemeClr val="lt1"/>
                          </a:solidFill>
                          <a:effectLst/>
                          <a:latin typeface="+mn-lt"/>
                          <a:ea typeface="Times New Roman"/>
                          <a:cs typeface="+mn-cs"/>
                        </a:rPr>
                        <a:t>. І так по колу.</a:t>
                      </a:r>
                    </a:p>
                    <a:p>
                      <a:pPr>
                        <a:spcAft>
                          <a:spcPts val="0"/>
                        </a:spcAft>
                      </a:pPr>
                      <a:r>
                        <a:rPr lang="ru-RU" sz="950" b="1" kern="1200" noProof="0" dirty="0" err="1">
                          <a:solidFill>
                            <a:schemeClr val="lt1"/>
                          </a:solidFill>
                          <a:effectLst/>
                          <a:latin typeface="+mn-lt"/>
                          <a:ea typeface="Times New Roman"/>
                          <a:cs typeface="+mn-cs"/>
                        </a:rPr>
                        <a:t>Захист</a:t>
                      </a:r>
                      <a:r>
                        <a:rPr lang="ru-RU" sz="950" b="1" kern="1200" noProof="0" dirty="0">
                          <a:solidFill>
                            <a:schemeClr val="lt1"/>
                          </a:solidFill>
                          <a:effectLst/>
                          <a:latin typeface="+mn-lt"/>
                          <a:ea typeface="Times New Roman"/>
                          <a:cs typeface="+mn-cs"/>
                        </a:rPr>
                        <a:t> у </a:t>
                      </a:r>
                      <a:r>
                        <a:rPr lang="ru-RU" sz="950" b="1" kern="1200" noProof="0" dirty="0" err="1">
                          <a:solidFill>
                            <a:schemeClr val="lt1"/>
                          </a:solidFill>
                          <a:effectLst/>
                          <a:latin typeface="+mn-lt"/>
                          <a:ea typeface="Times New Roman"/>
                          <a:cs typeface="+mn-cs"/>
                        </a:rPr>
                        <a:t>неї</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це</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взагалі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окреме</a:t>
                      </a:r>
                      <a:r>
                        <a:rPr lang="ru-RU" sz="950" b="1" kern="1200" noProof="0" dirty="0">
                          <a:solidFill>
                            <a:schemeClr val="lt1"/>
                          </a:solidFill>
                          <a:effectLst/>
                          <a:latin typeface="+mn-lt"/>
                          <a:ea typeface="Times New Roman"/>
                          <a:cs typeface="+mn-cs"/>
                        </a:rPr>
                        <a:t> пекло, </a:t>
                      </a:r>
                      <a:r>
                        <a:rPr lang="ru-RU" sz="950" b="1" kern="1200" noProof="0" dirty="0" err="1">
                          <a:solidFill>
                            <a:schemeClr val="lt1"/>
                          </a:solidFill>
                          <a:effectLst/>
                          <a:latin typeface="+mn-lt"/>
                          <a:ea typeface="Times New Roman"/>
                          <a:cs typeface="+mn-cs"/>
                        </a:rPr>
                        <a:t>захист</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однієї</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лабораторної</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роботи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може</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йти</a:t>
                      </a:r>
                      <a:r>
                        <a:rPr lang="ru-RU" sz="950" b="1" kern="1200" noProof="0" dirty="0">
                          <a:solidFill>
                            <a:schemeClr val="lt1"/>
                          </a:solidFill>
                          <a:effectLst/>
                          <a:latin typeface="+mn-lt"/>
                          <a:ea typeface="Times New Roman"/>
                          <a:cs typeface="+mn-cs"/>
                        </a:rPr>
                        <a:t> по </a:t>
                      </a:r>
                      <a:r>
                        <a:rPr lang="ru-RU" sz="950" b="1" kern="1200" noProof="0" dirty="0" err="1">
                          <a:solidFill>
                            <a:schemeClr val="lt1"/>
                          </a:solidFill>
                          <a:effectLst/>
                          <a:latin typeface="+mn-lt"/>
                          <a:ea typeface="Times New Roman"/>
                          <a:cs typeface="+mn-cs"/>
                        </a:rPr>
                        <a:t>годині</a:t>
                      </a:r>
                      <a:r>
                        <a:rPr lang="ru-RU" sz="950" b="1" kern="1200" noProof="0" dirty="0">
                          <a:solidFill>
                            <a:schemeClr val="lt1"/>
                          </a:solidFill>
                          <a:effectLst/>
                          <a:latin typeface="+mn-lt"/>
                          <a:ea typeface="Times New Roman"/>
                          <a:cs typeface="+mn-cs"/>
                        </a:rPr>
                        <a:t> на студента. У таких </a:t>
                      </a:r>
                      <a:r>
                        <a:rPr lang="ru-RU" sz="950" b="1" kern="1200" noProof="0" dirty="0" err="1">
                          <a:solidFill>
                            <a:schemeClr val="lt1"/>
                          </a:solidFill>
                          <a:effectLst/>
                          <a:latin typeface="+mn-lt"/>
                          <a:ea typeface="Times New Roman"/>
                          <a:cs typeface="+mn-cs"/>
                        </a:rPr>
                        <a:t>умовах</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решта</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студентів</a:t>
                      </a:r>
                      <a:r>
                        <a:rPr lang="ru-RU" sz="950" b="1" kern="1200" noProof="0" dirty="0">
                          <a:solidFill>
                            <a:schemeClr val="lt1"/>
                          </a:solidFill>
                          <a:effectLst/>
                          <a:latin typeface="+mn-lt"/>
                          <a:ea typeface="Times New Roman"/>
                          <a:cs typeface="+mn-cs"/>
                        </a:rPr>
                        <a:t> ясно </a:t>
                      </a:r>
                      <a:r>
                        <a:rPr lang="ru-RU" sz="950" b="1" kern="1200" noProof="0" dirty="0" err="1">
                          <a:solidFill>
                            <a:schemeClr val="lt1"/>
                          </a:solidFill>
                          <a:effectLst/>
                          <a:latin typeface="+mn-lt"/>
                          <a:ea typeface="Times New Roman"/>
                          <a:cs typeface="+mn-cs"/>
                        </a:rPr>
                        <a:t>що</a:t>
                      </a:r>
                      <a:r>
                        <a:rPr lang="ru-RU" sz="950" b="1" kern="1200" noProof="0" dirty="0">
                          <a:solidFill>
                            <a:schemeClr val="lt1"/>
                          </a:solidFill>
                          <a:effectLst/>
                          <a:latin typeface="+mn-lt"/>
                          <a:ea typeface="Times New Roman"/>
                          <a:cs typeface="+mn-cs"/>
                        </a:rPr>
                        <a:t> не </a:t>
                      </a:r>
                      <a:r>
                        <a:rPr lang="ru-RU" sz="950" b="1" kern="1200" noProof="0" dirty="0" err="1">
                          <a:solidFill>
                            <a:schemeClr val="lt1"/>
                          </a:solidFill>
                          <a:effectLst/>
                          <a:latin typeface="+mn-lt"/>
                          <a:ea typeface="Times New Roman"/>
                          <a:cs typeface="+mn-cs"/>
                        </a:rPr>
                        <a:t>встигає</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нічого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захистити.Також</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обожнює</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вказувати</a:t>
                      </a:r>
                      <a:r>
                        <a:rPr lang="ru-RU" sz="950" b="1" kern="1200" noProof="0" dirty="0">
                          <a:solidFill>
                            <a:schemeClr val="lt1"/>
                          </a:solidFill>
                          <a:effectLst/>
                          <a:latin typeface="+mn-lt"/>
                          <a:ea typeface="Times New Roman"/>
                          <a:cs typeface="+mn-cs"/>
                        </a:rPr>
                        <a:t> на те </a:t>
                      </a:r>
                      <a:r>
                        <a:rPr lang="ru-RU" sz="950" b="1" kern="1200" noProof="0" dirty="0" err="1">
                          <a:solidFill>
                            <a:schemeClr val="lt1"/>
                          </a:solidFill>
                          <a:effectLst/>
                          <a:latin typeface="+mn-lt"/>
                          <a:ea typeface="Times New Roman"/>
                          <a:cs typeface="+mn-cs"/>
                        </a:rPr>
                        <a:t>наскільки</a:t>
                      </a:r>
                      <a:r>
                        <a:rPr lang="ru-RU" sz="950" b="1" kern="1200" noProof="0" dirty="0">
                          <a:solidFill>
                            <a:schemeClr val="lt1"/>
                          </a:solidFill>
                          <a:effectLst/>
                          <a:latin typeface="+mn-lt"/>
                          <a:ea typeface="Times New Roman"/>
                          <a:cs typeface="+mn-cs"/>
                        </a:rPr>
                        <a:t> вона </a:t>
                      </a:r>
                      <a:r>
                        <a:rPr lang="ru-RU" sz="950" b="1" kern="1200" noProof="0" dirty="0" err="1">
                          <a:solidFill>
                            <a:schemeClr val="lt1"/>
                          </a:solidFill>
                          <a:effectLst/>
                          <a:latin typeface="+mn-lt"/>
                          <a:ea typeface="Times New Roman"/>
                          <a:cs typeface="+mn-cs"/>
                        </a:rPr>
                        <a:t>краще</a:t>
                      </a:r>
                      <a:r>
                        <a:rPr lang="ru-RU" sz="950" b="1" kern="1200" noProof="0" dirty="0">
                          <a:solidFill>
                            <a:schemeClr val="lt1"/>
                          </a:solidFill>
                          <a:effectLst/>
                          <a:latin typeface="+mn-lt"/>
                          <a:ea typeface="Times New Roman"/>
                          <a:cs typeface="+mn-cs"/>
                        </a:rPr>
                        <a:t> у </a:t>
                      </a:r>
                      <a:r>
                        <a:rPr lang="ru-RU" sz="950" b="1" kern="1200" noProof="0" dirty="0" err="1">
                          <a:solidFill>
                            <a:schemeClr val="lt1"/>
                          </a:solidFill>
                          <a:effectLst/>
                          <a:latin typeface="+mn-lt"/>
                          <a:ea typeface="Times New Roman"/>
                          <a:cs typeface="+mn-cs"/>
                        </a:rPr>
                        <a:t>порівнянні</a:t>
                      </a:r>
                      <a:r>
                        <a:rPr lang="ru-RU" sz="950" b="1" kern="1200" noProof="0" dirty="0">
                          <a:solidFill>
                            <a:schemeClr val="lt1"/>
                          </a:solidFill>
                          <a:effectLst/>
                          <a:latin typeface="+mn-lt"/>
                          <a:ea typeface="Times New Roman"/>
                          <a:cs typeface="+mn-cs"/>
                        </a:rPr>
                        <a:t> з </a:t>
                      </a:r>
                      <a:r>
                        <a:rPr lang="ru-RU" sz="950" b="1" kern="1200" noProof="0" dirty="0" err="1">
                          <a:solidFill>
                            <a:schemeClr val="lt1"/>
                          </a:solidFill>
                          <a:effectLst/>
                          <a:latin typeface="+mn-lt"/>
                          <a:ea typeface="Times New Roman"/>
                          <a:cs typeface="+mn-cs"/>
                        </a:rPr>
                        <a:t>кимось</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або</a:t>
                      </a:r>
                      <a:r>
                        <a:rPr lang="ru-RU" sz="950" b="1" kern="1200" noProof="0" dirty="0">
                          <a:solidFill>
                            <a:schemeClr val="lt1"/>
                          </a:solidFill>
                          <a:effectLst/>
                          <a:latin typeface="+mn-lt"/>
                          <a:ea typeface="Times New Roman"/>
                          <a:cs typeface="+mn-cs"/>
                        </a:rPr>
                        <a:t> просто </a:t>
                      </a:r>
                      <a:r>
                        <a:rPr lang="ru-RU" sz="950" b="1" kern="1200" noProof="0" dirty="0" err="1">
                          <a:solidFill>
                            <a:schemeClr val="lt1"/>
                          </a:solidFill>
                          <a:effectLst/>
                          <a:latin typeface="+mn-lt"/>
                          <a:ea typeface="Times New Roman"/>
                          <a:cs typeface="+mn-cs"/>
                        </a:rPr>
                        <a:t>принижувати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студентів</a:t>
                      </a:r>
                      <a:r>
                        <a:rPr lang="ru-RU" sz="950" b="1" kern="1200" noProof="0" dirty="0">
                          <a:solidFill>
                            <a:schemeClr val="lt1"/>
                          </a:solidFill>
                          <a:effectLst/>
                          <a:latin typeface="+mn-lt"/>
                          <a:ea typeface="Times New Roman"/>
                          <a:cs typeface="+mn-cs"/>
                        </a:rPr>
                        <a:t>, але </a:t>
                      </a:r>
                      <a:r>
                        <a:rPr lang="ru-RU" sz="950" b="1" kern="1200" noProof="0" dirty="0" err="1">
                          <a:solidFill>
                            <a:schemeClr val="lt1"/>
                          </a:solidFill>
                          <a:effectLst/>
                          <a:latin typeface="+mn-lt"/>
                          <a:ea typeface="Times New Roman"/>
                          <a:cs typeface="+mn-cs"/>
                        </a:rPr>
                        <a:t>завуальовано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щоб</a:t>
                      </a:r>
                      <a:r>
                        <a:rPr lang="ru-RU" sz="950" b="1" kern="1200" noProof="0" dirty="0">
                          <a:solidFill>
                            <a:schemeClr val="lt1"/>
                          </a:solidFill>
                          <a:effectLst/>
                          <a:latin typeface="+mn-lt"/>
                          <a:ea typeface="Times New Roman"/>
                          <a:cs typeface="+mn-cs"/>
                        </a:rPr>
                        <a:t> до </a:t>
                      </a:r>
                      <a:r>
                        <a:rPr lang="ru-RU" sz="950" b="1" kern="1200" noProof="0" dirty="0" err="1">
                          <a:solidFill>
                            <a:schemeClr val="lt1"/>
                          </a:solidFill>
                          <a:effectLst/>
                          <a:latin typeface="+mn-lt"/>
                          <a:ea typeface="Times New Roman"/>
                          <a:cs typeface="+mn-cs"/>
                        </a:rPr>
                        <a:t>цього</a:t>
                      </a:r>
                      <a:r>
                        <a:rPr lang="ru-RU" sz="950" b="1" kern="1200" noProof="0" dirty="0">
                          <a:solidFill>
                            <a:schemeClr val="lt1"/>
                          </a:solidFill>
                          <a:effectLst/>
                          <a:latin typeface="+mn-lt"/>
                          <a:ea typeface="Times New Roman"/>
                          <a:cs typeface="+mn-cs"/>
                        </a:rPr>
                        <a:t> не </a:t>
                      </a:r>
                      <a:r>
                        <a:rPr lang="ru-RU" sz="950" b="1" kern="1200" noProof="0" dirty="0" err="1">
                          <a:solidFill>
                            <a:schemeClr val="lt1"/>
                          </a:solidFill>
                          <a:effectLst/>
                          <a:latin typeface="+mn-lt"/>
                          <a:ea typeface="Times New Roman"/>
                          <a:cs typeface="+mn-cs"/>
                        </a:rPr>
                        <a:t>вийшло</a:t>
                      </a:r>
                      <a:r>
                        <a:rPr lang="ru-RU" sz="950" b="1" kern="1200" noProof="0" dirty="0">
                          <a:solidFill>
                            <a:schemeClr val="lt1"/>
                          </a:solidFill>
                          <a:effectLst/>
                          <a:latin typeface="+mn-lt"/>
                          <a:ea typeface="Times New Roman"/>
                          <a:cs typeface="+mn-cs"/>
                        </a:rPr>
                        <a:t> сильно </a:t>
                      </a:r>
                      <a:r>
                        <a:rPr lang="ru-RU" sz="950" b="1" kern="1200" noProof="0" dirty="0" err="1">
                          <a:solidFill>
                            <a:schemeClr val="lt1"/>
                          </a:solidFill>
                          <a:effectLst/>
                          <a:latin typeface="+mn-lt"/>
                          <a:ea typeface="Times New Roman"/>
                          <a:cs typeface="+mn-cs"/>
                        </a:rPr>
                        <a:t>докопатися</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Наприклад</a:t>
                      </a:r>
                      <a:r>
                        <a:rPr lang="ru-RU" sz="950" b="1" kern="1200" noProof="0" dirty="0">
                          <a:solidFill>
                            <a:schemeClr val="lt1"/>
                          </a:solidFill>
                          <a:effectLst/>
                          <a:latin typeface="+mn-lt"/>
                          <a:ea typeface="Times New Roman"/>
                          <a:cs typeface="+mn-cs"/>
                        </a:rPr>
                        <a:t> ""Давайте я перекладу вашу </a:t>
                      </a:r>
                      <a:r>
                        <a:rPr lang="ru-RU" sz="950" b="1" kern="1200" noProof="0" dirty="0" err="1">
                          <a:solidFill>
                            <a:schemeClr val="lt1"/>
                          </a:solidFill>
                          <a:effectLst/>
                          <a:latin typeface="+mn-lt"/>
                          <a:ea typeface="Times New Roman"/>
                          <a:cs typeface="+mn-cs"/>
                        </a:rPr>
                        <a:t>відповідь</a:t>
                      </a:r>
                      <a:r>
                        <a:rPr lang="ru-RU" sz="950" b="1" kern="1200" noProof="0" dirty="0">
                          <a:solidFill>
                            <a:schemeClr val="lt1"/>
                          </a:solidFill>
                          <a:effectLst/>
                          <a:latin typeface="+mn-lt"/>
                          <a:ea typeface="Times New Roman"/>
                          <a:cs typeface="+mn-cs"/>
                        </a:rPr>
                        <a:t> на </a:t>
                      </a:r>
                      <a:r>
                        <a:rPr lang="ru-RU" sz="950" b="1" kern="1200" noProof="0" dirty="0" err="1">
                          <a:solidFill>
                            <a:schemeClr val="lt1"/>
                          </a:solidFill>
                          <a:effectLst/>
                          <a:latin typeface="+mn-lt"/>
                          <a:ea typeface="Times New Roman"/>
                          <a:cs typeface="+mn-cs"/>
                        </a:rPr>
                        <a:t>відповідь</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технічного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спеціаліста</a:t>
                      </a:r>
                      <a:r>
                        <a:rPr lang="ru-RU" sz="950" b="1" kern="1200" noProof="0" dirty="0">
                          <a:solidFill>
                            <a:schemeClr val="lt1"/>
                          </a:solidFill>
                          <a:effectLst/>
                          <a:latin typeface="+mn-lt"/>
                          <a:ea typeface="Times New Roman"/>
                          <a:cs typeface="+mn-cs"/>
                        </a:rPr>
                        <a:t>"", ""Я </a:t>
                      </a:r>
                      <a:r>
                        <a:rPr lang="ru-RU" sz="950" b="1" kern="1200" noProof="0" dirty="0" err="1">
                          <a:solidFill>
                            <a:schemeClr val="lt1"/>
                          </a:solidFill>
                          <a:effectLst/>
                          <a:latin typeface="+mn-lt"/>
                          <a:ea typeface="Times New Roman"/>
                          <a:cs typeface="+mn-cs"/>
                        </a:rPr>
                        <a:t>зі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свого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викладацького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досвіду</a:t>
                      </a:r>
                      <a:r>
                        <a:rPr lang="ru-RU" sz="950" b="1" kern="1200" noProof="0" dirty="0">
                          <a:solidFill>
                            <a:schemeClr val="lt1"/>
                          </a:solidFill>
                          <a:effectLst/>
                          <a:latin typeface="+mn-lt"/>
                          <a:ea typeface="Times New Roman"/>
                          <a:cs typeface="+mn-cs"/>
                        </a:rPr>
                        <a:t> просто знаю"", ""Я </a:t>
                      </a:r>
                      <a:r>
                        <a:rPr lang="ru-RU" sz="950" b="1" kern="1200" noProof="0" dirty="0" err="1">
                          <a:solidFill>
                            <a:schemeClr val="lt1"/>
                          </a:solidFill>
                          <a:effectLst/>
                          <a:latin typeface="+mn-lt"/>
                          <a:ea typeface="Times New Roman"/>
                          <a:cs typeface="+mn-cs"/>
                        </a:rPr>
                        <a:t>розумію</a:t>
                      </a:r>
                      <a:r>
                        <a:rPr lang="ru-RU" sz="950" b="1" kern="1200" noProof="0" dirty="0">
                          <a:solidFill>
                            <a:schemeClr val="lt1"/>
                          </a:solidFill>
                          <a:effectLst/>
                          <a:latin typeface="+mn-lt"/>
                          <a:ea typeface="Times New Roman"/>
                          <a:cs typeface="+mn-cs"/>
                        </a:rPr>
                        <a:t>, у вас </a:t>
                      </a:r>
                      <a:r>
                        <a:rPr lang="ru-RU" sz="950" b="1" kern="1200" noProof="0" dirty="0" err="1">
                          <a:solidFill>
                            <a:schemeClr val="lt1"/>
                          </a:solidFill>
                          <a:effectLst/>
                          <a:latin typeface="+mn-lt"/>
                          <a:ea typeface="Times New Roman"/>
                          <a:cs typeface="+mn-cs"/>
                        </a:rPr>
                        <a:t>поки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немає</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досвіду</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чітко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формулювати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власні</a:t>
                      </a:r>
                      <a:r>
                        <a:rPr lang="ru-RU" sz="950" b="1" kern="1200" noProof="0" dirty="0">
                          <a:solidFill>
                            <a:schemeClr val="lt1"/>
                          </a:solidFill>
                          <a:effectLst/>
                          <a:latin typeface="+mn-lt"/>
                          <a:ea typeface="Times New Roman"/>
                          <a:cs typeface="+mn-cs"/>
                        </a:rPr>
                        <a:t> думки </a:t>
                      </a:r>
                      <a:r>
                        <a:rPr lang="ru-RU" sz="950" b="1" kern="1200" noProof="0" dirty="0" err="1">
                          <a:solidFill>
                            <a:schemeClr val="lt1"/>
                          </a:solidFill>
                          <a:effectLst/>
                          <a:latin typeface="+mn-lt"/>
                          <a:ea typeface="Times New Roman"/>
                          <a:cs typeface="+mn-cs"/>
                        </a:rPr>
                        <a:t>відповідно</a:t>
                      </a:r>
                      <a:r>
                        <a:rPr lang="ru-RU" sz="950" b="1" kern="1200" noProof="0" dirty="0">
                          <a:solidFill>
                            <a:schemeClr val="lt1"/>
                          </a:solidFill>
                          <a:effectLst/>
                          <a:latin typeface="+mn-lt"/>
                          <a:ea typeface="Times New Roman"/>
                          <a:cs typeface="+mn-cs"/>
                        </a:rPr>
                        <a:t> до теми, але </a:t>
                      </a:r>
                      <a:r>
                        <a:rPr lang="ru-RU" sz="950" b="1" kern="1200" noProof="0" dirty="0" err="1">
                          <a:solidFill>
                            <a:schemeClr val="lt1"/>
                          </a:solidFill>
                          <a:effectLst/>
                          <a:latin typeface="+mn-lt"/>
                          <a:ea typeface="Times New Roman"/>
                          <a:cs typeface="+mn-cs"/>
                        </a:rPr>
                        <a:t>ви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постаралися</a:t>
                      </a:r>
                      <a:r>
                        <a:rPr lang="ru-RU" sz="950" b="1" kern="1200" noProof="0" dirty="0">
                          <a:solidFill>
                            <a:schemeClr val="lt1"/>
                          </a:solidFill>
                          <a:effectLst/>
                          <a:latin typeface="+mn-lt"/>
                          <a:ea typeface="Times New Roman"/>
                          <a:cs typeface="+mn-cs"/>
                        </a:rPr>
                        <a:t>, ось вам </a:t>
                      </a:r>
                      <a:r>
                        <a:rPr lang="ru-RU" sz="950" b="1" kern="1200" noProof="0" dirty="0" err="1">
                          <a:solidFill>
                            <a:schemeClr val="lt1"/>
                          </a:solidFill>
                          <a:effectLst/>
                          <a:latin typeface="+mn-lt"/>
                          <a:ea typeface="Times New Roman"/>
                          <a:cs typeface="+mn-cs"/>
                        </a:rPr>
                        <a:t>додаткові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бали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тощо</a:t>
                      </a:r>
                      <a:r>
                        <a:rPr lang="ru-RU" sz="950" b="1" kern="1200" noProof="0" dirty="0">
                          <a:solidFill>
                            <a:schemeClr val="lt1"/>
                          </a:solidFill>
                          <a:effectLst/>
                          <a:latin typeface="+mn-lt"/>
                          <a:ea typeface="Times New Roman"/>
                          <a:cs typeface="+mn-cs"/>
                        </a:rPr>
                        <a:t>. До </a:t>
                      </a:r>
                      <a:r>
                        <a:rPr lang="ru-RU" sz="950" b="1" kern="1200" noProof="0" dirty="0" err="1">
                          <a:solidFill>
                            <a:schemeClr val="lt1"/>
                          </a:solidFill>
                          <a:effectLst/>
                          <a:latin typeface="+mn-lt"/>
                          <a:ea typeface="Times New Roman"/>
                          <a:cs typeface="+mn-cs"/>
                        </a:rPr>
                        <a:t>речі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викладачка</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знаходиться</a:t>
                      </a:r>
                      <a:r>
                        <a:rPr lang="ru-RU" sz="950" b="1" kern="1200" noProof="0" dirty="0">
                          <a:solidFill>
                            <a:schemeClr val="lt1"/>
                          </a:solidFill>
                          <a:effectLst/>
                          <a:latin typeface="+mn-lt"/>
                          <a:ea typeface="Times New Roman"/>
                          <a:cs typeface="+mn-cs"/>
                        </a:rPr>
                        <a:t> в </a:t>
                      </a:r>
                      <a:r>
                        <a:rPr lang="ru-RU" sz="950" b="1" kern="1200" noProof="0" dirty="0" err="1">
                          <a:solidFill>
                            <a:schemeClr val="lt1"/>
                          </a:solidFill>
                          <a:effectLst/>
                          <a:latin typeface="+mn-lt"/>
                          <a:ea typeface="Times New Roman"/>
                          <a:cs typeface="+mn-cs"/>
                        </a:rPr>
                        <a:t>Іспанії</a:t>
                      </a:r>
                      <a:r>
                        <a:rPr lang="ru-RU" sz="950" b="1" kern="1200" noProof="0" dirty="0">
                          <a:solidFill>
                            <a:schemeClr val="lt1"/>
                          </a:solidFill>
                          <a:effectLst/>
                          <a:latin typeface="+mn-lt"/>
                          <a:ea typeface="Times New Roman"/>
                          <a:cs typeface="+mn-cs"/>
                        </a:rPr>
                        <a:t> та очно пари не проводил (в тому </a:t>
                      </a:r>
                      <a:r>
                        <a:rPr lang="ru-RU" sz="950" b="1" kern="1200" noProof="0" dirty="0" err="1">
                          <a:solidFill>
                            <a:schemeClr val="lt1"/>
                          </a:solidFill>
                          <a:effectLst/>
                          <a:latin typeface="+mn-lt"/>
                          <a:ea typeface="Times New Roman"/>
                          <a:cs typeface="+mn-cs"/>
                        </a:rPr>
                        <a:t>числі</a:t>
                      </a:r>
                      <a:r>
                        <a:rPr lang="ru-RU" sz="950" b="1" kern="1200" noProof="0" dirty="0">
                          <a:solidFill>
                            <a:schemeClr val="lt1"/>
                          </a:solidFill>
                          <a:effectLst/>
                          <a:latin typeface="+mn-lt"/>
                          <a:ea typeface="Times New Roman"/>
                          <a:cs typeface="+mn-cs"/>
                        </a:rPr>
                        <a:t> й </a:t>
                      </a:r>
                      <a:r>
                        <a:rPr lang="ru-RU" sz="950" b="1" kern="1200" noProof="0" dirty="0" err="1">
                          <a:solidFill>
                            <a:schemeClr val="lt1"/>
                          </a:solidFill>
                          <a:effectLst/>
                          <a:latin typeface="+mn-lt"/>
                          <a:ea typeface="Times New Roman"/>
                          <a:cs typeface="+mn-cs"/>
                        </a:rPr>
                        <a:t>екзамен</a:t>
                      </a:r>
                      <a:r>
                        <a:rPr lang="ru-RU" sz="950" b="1" kern="1200" noProof="0" dirty="0">
                          <a:solidFill>
                            <a:schemeClr val="lt1"/>
                          </a:solidFill>
                          <a:effectLst/>
                          <a:latin typeface="+mn-lt"/>
                          <a:ea typeface="Times New Roman"/>
                          <a:cs typeface="+mn-cs"/>
                        </a:rPr>
                        <a:t>).</a:t>
                      </a:r>
                      <a:endParaRPr lang="uk-UA" sz="950" b="1" kern="1200" noProof="0" dirty="0">
                        <a:solidFill>
                          <a:schemeClr val="lt1"/>
                        </a:solidFill>
                        <a:effectLst/>
                        <a:latin typeface="+mn-lt"/>
                        <a:ea typeface="Times New Roman"/>
                        <a:cs typeface="+mn-cs"/>
                      </a:endParaRP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ФКНТ</a:t>
                      </a:r>
                    </a:p>
                  </a:txBody>
                  <a:tcPr marL="68580" marR="68580" marT="0" marB="0" anchor="ctr">
                    <a:solidFill>
                      <a:srgbClr val="202F6A"/>
                    </a:solidFill>
                  </a:tcPr>
                </a:tc>
                <a:extLst>
                  <a:ext uri="{0D108BD9-81ED-4DB2-BD59-A6C34878D82A}">
                    <a16:rowId xmlns:a16="http://schemas.microsoft.com/office/drawing/2014/main" val="10018"/>
                  </a:ext>
                </a:extLst>
              </a:tr>
            </a:tbl>
          </a:graphicData>
        </a:graphic>
      </p:graphicFrame>
    </p:spTree>
    <p:extLst>
      <p:ext uri="{BB962C8B-B14F-4D97-AF65-F5344CB8AC3E}">
        <p14:creationId xmlns:p14="http://schemas.microsoft.com/office/powerpoint/2010/main" val="164196415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260166"/>
            <a:ext cx="7344816" cy="360040"/>
          </a:xfrm>
        </p:spPr>
        <p:txBody>
          <a:bodyPr>
            <a:noAutofit/>
          </a:bodyPr>
          <a:lstStyle/>
          <a:p>
            <a:pPr algn="ctr"/>
            <a:r>
              <a:rPr lang="ru-RU" sz="1400" b="1" dirty="0">
                <a:solidFill>
                  <a:srgbClr val="202F6A"/>
                </a:solidFill>
              </a:rPr>
              <a:t>В </a:t>
            </a:r>
            <a:r>
              <a:rPr lang="ru-RU" sz="1400" b="1" dirty="0" err="1">
                <a:solidFill>
                  <a:srgbClr val="202F6A"/>
                </a:solidFill>
              </a:rPr>
              <a:t>чому</a:t>
            </a:r>
            <a:r>
              <a:rPr lang="ru-RU" sz="1400" b="1" dirty="0">
                <a:solidFill>
                  <a:srgbClr val="202F6A"/>
                </a:solidFill>
              </a:rPr>
              <a:t> для Вас </a:t>
            </a:r>
            <a:r>
              <a:rPr lang="ru-RU" sz="1400" b="1" dirty="0" err="1">
                <a:solidFill>
                  <a:srgbClr val="202F6A"/>
                </a:solidFill>
              </a:rPr>
              <a:t>полягає</a:t>
            </a:r>
            <a:r>
              <a:rPr lang="ru-RU" sz="1400" b="1" dirty="0">
                <a:solidFill>
                  <a:srgbClr val="202F6A"/>
                </a:solidFill>
              </a:rPr>
              <a:t> </a:t>
            </a:r>
            <a:r>
              <a:rPr lang="ru-RU" sz="1400" b="1" dirty="0" err="1">
                <a:solidFill>
                  <a:srgbClr val="202F6A"/>
                </a:solidFill>
              </a:rPr>
              <a:t>мотивація</a:t>
            </a:r>
            <a:r>
              <a:rPr lang="ru-RU" sz="1400" b="1" dirty="0">
                <a:solidFill>
                  <a:srgbClr val="202F6A"/>
                </a:solidFill>
              </a:rPr>
              <a:t> до </a:t>
            </a:r>
            <a:r>
              <a:rPr lang="ru-RU" sz="1400" b="1" dirty="0" err="1">
                <a:solidFill>
                  <a:srgbClr val="202F6A"/>
                </a:solidFill>
              </a:rPr>
              <a:t>навчання</a:t>
            </a:r>
            <a:r>
              <a:rPr lang="ru-RU" sz="1400" b="1" dirty="0">
                <a:solidFill>
                  <a:srgbClr val="202F6A"/>
                </a:solidFill>
              </a:rPr>
              <a:t> в </a:t>
            </a:r>
            <a:r>
              <a:rPr lang="ru-RU" sz="1400" b="1" dirty="0" err="1">
                <a:solidFill>
                  <a:srgbClr val="202F6A"/>
                </a:solidFill>
              </a:rPr>
              <a:t>Університеті</a:t>
            </a:r>
            <a:r>
              <a:rPr lang="ru-RU" sz="1400" b="1" dirty="0">
                <a:solidFill>
                  <a:srgbClr val="202F6A"/>
                </a:solidFill>
              </a:rPr>
              <a:t>?</a:t>
            </a:r>
            <a:endParaRPr lang="uk-UA" sz="1400" b="1" dirty="0">
              <a:solidFill>
                <a:srgbClr val="202F6A"/>
              </a:solidFill>
            </a:endParaRPr>
          </a:p>
        </p:txBody>
      </p:sp>
      <p:graphicFrame>
        <p:nvGraphicFramePr>
          <p:cNvPr id="3" name="Таблица 2"/>
          <p:cNvGraphicFramePr>
            <a:graphicFrameLocks noGrp="1"/>
          </p:cNvGraphicFramePr>
          <p:nvPr>
            <p:extLst>
              <p:ext uri="{D42A27DB-BD31-4B8C-83A1-F6EECF244321}">
                <p14:modId xmlns:p14="http://schemas.microsoft.com/office/powerpoint/2010/main" val="2074043617"/>
              </p:ext>
            </p:extLst>
          </p:nvPr>
        </p:nvGraphicFramePr>
        <p:xfrm>
          <a:off x="827584" y="548198"/>
          <a:ext cx="7704856" cy="6205394"/>
        </p:xfrm>
        <a:graphic>
          <a:graphicData uri="http://schemas.openxmlformats.org/drawingml/2006/table">
            <a:tbl>
              <a:tblPr firstRow="1" firstCol="1" bandRow="1">
                <a:tableStyleId>{5C22544A-7EE6-4342-B048-85BDC9FD1C3A}</a:tableStyleId>
              </a:tblPr>
              <a:tblGrid>
                <a:gridCol w="6984776">
                  <a:extLst>
                    <a:ext uri="{9D8B030D-6E8A-4147-A177-3AD203B41FA5}">
                      <a16:colId xmlns:a16="http://schemas.microsoft.com/office/drawing/2014/main" val="20000"/>
                    </a:ext>
                  </a:extLst>
                </a:gridCol>
                <a:gridCol w="720080">
                  <a:extLst>
                    <a:ext uri="{9D8B030D-6E8A-4147-A177-3AD203B41FA5}">
                      <a16:colId xmlns:a16="http://schemas.microsoft.com/office/drawing/2014/main" val="20001"/>
                    </a:ext>
                  </a:extLst>
                </a:gridCol>
              </a:tblGrid>
              <a:tr h="179022">
                <a:tc>
                  <a:txBody>
                    <a:bodyPr/>
                    <a:lstStyle/>
                    <a:p>
                      <a:pPr marL="0" algn="ctr" defTabSz="342900" rtl="0" eaLnBrk="1" latinLnBrk="0" hangingPunct="1">
                        <a:spcAft>
                          <a:spcPts val="0"/>
                        </a:spcAft>
                      </a:pPr>
                      <a:r>
                        <a:rPr lang="uk-UA" sz="1100" b="1" kern="1200" noProof="0" dirty="0">
                          <a:solidFill>
                            <a:schemeClr val="lt1"/>
                          </a:solidFill>
                          <a:effectLst/>
                          <a:latin typeface="+mn-lt"/>
                          <a:ea typeface="Times New Roman"/>
                          <a:cs typeface="+mn-cs"/>
                        </a:rPr>
                        <a:t>Узагальнені відповіді респондентів:</a:t>
                      </a:r>
                    </a:p>
                  </a:txBody>
                  <a:tcPr marL="68580" marR="68580" marT="0" marB="0"/>
                </a:tc>
                <a:tc>
                  <a:txBody>
                    <a:bodyPr/>
                    <a:lstStyle/>
                    <a:p>
                      <a:pPr marL="0" algn="ctr" defTabSz="342900" rtl="0" eaLnBrk="1" latinLnBrk="0" hangingPunct="1">
                        <a:spcAft>
                          <a:spcPts val="0"/>
                        </a:spcAft>
                      </a:pPr>
                      <a:endParaRPr lang="uk-UA" sz="1100" b="1" kern="1200" noProof="0" dirty="0">
                        <a:solidFill>
                          <a:schemeClr val="lt1"/>
                        </a:solidFill>
                        <a:effectLst/>
                        <a:latin typeface="+mn-lt"/>
                        <a:ea typeface="Times New Roman"/>
                        <a:cs typeface="+mn-cs"/>
                      </a:endParaRPr>
                    </a:p>
                  </a:txBody>
                  <a:tcPr marL="68580" marR="68580" marT="0" marB="0">
                    <a:solidFill>
                      <a:srgbClr val="202F6A"/>
                    </a:solidFill>
                  </a:tcPr>
                </a:tc>
                <a:extLst>
                  <a:ext uri="{0D108BD9-81ED-4DB2-BD59-A6C34878D82A}">
                    <a16:rowId xmlns:a16="http://schemas.microsoft.com/office/drawing/2014/main" val="10000"/>
                  </a:ext>
                </a:extLst>
              </a:tr>
              <a:tr h="203193">
                <a:tc>
                  <a:txBody>
                    <a:bodyPr/>
                    <a:lstStyle/>
                    <a:p>
                      <a:pPr marL="0" marR="0" indent="0" algn="l" defTabSz="342900" rtl="0" eaLnBrk="1" fontAlgn="auto" latinLnBrk="0" hangingPunct="1">
                        <a:lnSpc>
                          <a:spcPct val="100000"/>
                        </a:lnSpc>
                        <a:spcBef>
                          <a:spcPts val="0"/>
                        </a:spcBef>
                        <a:spcAft>
                          <a:spcPts val="0"/>
                        </a:spcAft>
                        <a:buClrTx/>
                        <a:buSzTx/>
                        <a:buFontTx/>
                        <a:buNone/>
                        <a:tabLst/>
                        <a:defRPr/>
                      </a:pPr>
                      <a:r>
                        <a:rPr lang="ru-RU" sz="950" noProof="0" dirty="0" err="1">
                          <a:effectLst/>
                          <a:latin typeface="+mn-lt"/>
                          <a:ea typeface="Times New Roman"/>
                        </a:rPr>
                        <a:t>Професія</a:t>
                      </a:r>
                      <a:r>
                        <a:rPr lang="ru-RU" sz="950" noProof="0" dirty="0">
                          <a:effectLst/>
                          <a:latin typeface="+mn-lt"/>
                          <a:ea typeface="Times New Roman"/>
                        </a:rPr>
                        <a:t>. </a:t>
                      </a:r>
                    </a:p>
                  </a:txBody>
                  <a:tcPr marL="68580" marR="68580" marT="0" marB="0"/>
                </a:tc>
                <a:tc>
                  <a:txBody>
                    <a:bodyPr/>
                    <a:lstStyle/>
                    <a:p>
                      <a:pPr marL="0" marR="0" indent="0" algn="ctr" defTabSz="342900" rtl="0" eaLnBrk="1" fontAlgn="auto" latinLnBrk="0" hangingPunct="1">
                        <a:lnSpc>
                          <a:spcPct val="100000"/>
                        </a:lnSpc>
                        <a:spcBef>
                          <a:spcPts val="0"/>
                        </a:spcBef>
                        <a:spcAft>
                          <a:spcPts val="0"/>
                        </a:spcAft>
                        <a:buClrTx/>
                        <a:buSzTx/>
                        <a:buFontTx/>
                        <a:buNone/>
                        <a:tabLst/>
                        <a:defRPr/>
                      </a:pPr>
                      <a:r>
                        <a:rPr lang="ru-RU" sz="950" b="1" kern="1200" noProof="0" dirty="0">
                          <a:solidFill>
                            <a:schemeClr val="lt1"/>
                          </a:solidFill>
                          <a:effectLst/>
                          <a:latin typeface="+mn-lt"/>
                          <a:ea typeface="Times New Roman"/>
                          <a:cs typeface="+mn-cs"/>
                        </a:rPr>
                        <a:t>ФТЛ</a:t>
                      </a:r>
                    </a:p>
                  </a:txBody>
                  <a:tcPr marL="68580" marR="68580" marT="0" marB="0" anchor="ctr">
                    <a:solidFill>
                      <a:srgbClr val="202F6A"/>
                    </a:solidFill>
                  </a:tcPr>
                </a:tc>
                <a:extLst>
                  <a:ext uri="{0D108BD9-81ED-4DB2-BD59-A6C34878D82A}">
                    <a16:rowId xmlns:a16="http://schemas.microsoft.com/office/drawing/2014/main" val="1208418502"/>
                  </a:ext>
                </a:extLst>
              </a:tr>
              <a:tr h="228855">
                <a:tc>
                  <a:txBody>
                    <a:bodyPr/>
                    <a:lstStyle/>
                    <a:p>
                      <a:pPr marL="0" marR="0" indent="0" algn="l" defTabSz="342900" rtl="0" eaLnBrk="1" fontAlgn="auto" latinLnBrk="0" hangingPunct="1">
                        <a:lnSpc>
                          <a:spcPct val="100000"/>
                        </a:lnSpc>
                        <a:spcBef>
                          <a:spcPts val="0"/>
                        </a:spcBef>
                        <a:spcAft>
                          <a:spcPts val="0"/>
                        </a:spcAft>
                        <a:buClrTx/>
                        <a:buSzTx/>
                        <a:buFontTx/>
                        <a:buNone/>
                        <a:tabLst/>
                        <a:defRPr/>
                      </a:pPr>
                      <a:r>
                        <a:rPr lang="ru-RU" sz="950" noProof="0" dirty="0">
                          <a:effectLst/>
                          <a:latin typeface="+mn-lt"/>
                          <a:ea typeface="Times New Roman"/>
                        </a:rPr>
                        <a:t>В тому </a:t>
                      </a:r>
                      <a:r>
                        <a:rPr lang="ru-RU" sz="950" noProof="0" dirty="0" err="1">
                          <a:effectLst/>
                          <a:latin typeface="+mn-lt"/>
                          <a:ea typeface="Times New Roman"/>
                        </a:rPr>
                        <a:t>щоб</a:t>
                      </a:r>
                      <a:r>
                        <a:rPr lang="ru-RU" sz="950" noProof="0" dirty="0">
                          <a:effectLst/>
                          <a:latin typeface="+mn-lt"/>
                          <a:ea typeface="Times New Roman"/>
                        </a:rPr>
                        <a:t> </a:t>
                      </a:r>
                      <a:r>
                        <a:rPr lang="ru-RU" sz="950" noProof="0" dirty="0" err="1">
                          <a:effectLst/>
                          <a:latin typeface="+mn-lt"/>
                          <a:ea typeface="Times New Roman"/>
                        </a:rPr>
                        <a:t>розвинутись</a:t>
                      </a:r>
                      <a:r>
                        <a:rPr lang="ru-RU" sz="950" noProof="0" dirty="0">
                          <a:effectLst/>
                          <a:latin typeface="+mn-lt"/>
                          <a:ea typeface="Times New Roman"/>
                        </a:rPr>
                        <a:t> і </a:t>
                      </a:r>
                      <a:r>
                        <a:rPr lang="ru-RU" sz="950" noProof="0" dirty="0" err="1">
                          <a:effectLst/>
                          <a:latin typeface="+mn-lt"/>
                          <a:ea typeface="Times New Roman"/>
                        </a:rPr>
                        <a:t>досягти</a:t>
                      </a:r>
                      <a:r>
                        <a:rPr lang="ru-RU" sz="950" noProof="0" dirty="0">
                          <a:effectLst/>
                          <a:latin typeface="+mn-lt"/>
                          <a:ea typeface="Times New Roman"/>
                        </a:rPr>
                        <a:t> </a:t>
                      </a:r>
                      <a:r>
                        <a:rPr lang="ru-RU" sz="950" noProof="0" dirty="0" err="1">
                          <a:effectLst/>
                          <a:latin typeface="+mn-lt"/>
                          <a:ea typeface="Times New Roman"/>
                        </a:rPr>
                        <a:t>нових</a:t>
                      </a:r>
                      <a:r>
                        <a:rPr lang="ru-RU" sz="950" noProof="0" dirty="0">
                          <a:effectLst/>
                          <a:latin typeface="+mn-lt"/>
                          <a:ea typeface="Times New Roman"/>
                        </a:rPr>
                        <a:t> </a:t>
                      </a:r>
                      <a:r>
                        <a:rPr lang="ru-RU" sz="950" noProof="0" dirty="0" err="1">
                          <a:effectLst/>
                          <a:latin typeface="+mn-lt"/>
                          <a:ea typeface="Times New Roman"/>
                        </a:rPr>
                        <a:t>цілей</a:t>
                      </a:r>
                      <a:r>
                        <a:rPr lang="ru-RU" sz="950" noProof="0" dirty="0">
                          <a:effectLst/>
                          <a:latin typeface="+mn-lt"/>
                          <a:ea typeface="Times New Roman"/>
                        </a:rPr>
                        <a:t> у </a:t>
                      </a:r>
                      <a:r>
                        <a:rPr lang="ru-RU" sz="950" noProof="0" dirty="0" err="1">
                          <a:effectLst/>
                          <a:latin typeface="+mn-lt"/>
                          <a:ea typeface="Times New Roman"/>
                        </a:rPr>
                        <a:t>навчанні</a:t>
                      </a:r>
                      <a:r>
                        <a:rPr lang="ru-RU" sz="950" noProof="0" dirty="0">
                          <a:effectLst/>
                          <a:latin typeface="+mn-lt"/>
                          <a:ea typeface="Times New Roman"/>
                        </a:rPr>
                        <a:t>.</a:t>
                      </a:r>
                    </a:p>
                  </a:txBody>
                  <a:tcPr marL="68580" marR="68580" marT="0" marB="0"/>
                </a:tc>
                <a:tc>
                  <a:txBody>
                    <a:bodyPr/>
                    <a:lstStyle/>
                    <a:p>
                      <a:pPr marL="0" marR="0" indent="0" algn="ctr" defTabSz="342900" rtl="0" eaLnBrk="1" fontAlgn="auto" latinLnBrk="0" hangingPunct="1">
                        <a:lnSpc>
                          <a:spcPct val="100000"/>
                        </a:lnSpc>
                        <a:spcBef>
                          <a:spcPts val="0"/>
                        </a:spcBef>
                        <a:spcAft>
                          <a:spcPts val="0"/>
                        </a:spcAft>
                        <a:buClrTx/>
                        <a:buSzTx/>
                        <a:buFontTx/>
                        <a:buNone/>
                        <a:tabLst/>
                        <a:defRPr/>
                      </a:pPr>
                      <a:r>
                        <a:rPr lang="ru-RU" sz="950" b="1" kern="1200" noProof="0" dirty="0">
                          <a:solidFill>
                            <a:schemeClr val="lt1"/>
                          </a:solidFill>
                          <a:effectLst/>
                          <a:latin typeface="+mn-lt"/>
                          <a:ea typeface="Times New Roman"/>
                          <a:cs typeface="+mn-cs"/>
                        </a:rPr>
                        <a:t>ФЕБА</a:t>
                      </a:r>
                    </a:p>
                  </a:txBody>
                  <a:tcPr marL="68580" marR="68580" marT="0" marB="0" anchor="ctr">
                    <a:solidFill>
                      <a:srgbClr val="202F6A"/>
                    </a:solidFill>
                  </a:tcPr>
                </a:tc>
                <a:extLst>
                  <a:ext uri="{0D108BD9-81ED-4DB2-BD59-A6C34878D82A}">
                    <a16:rowId xmlns:a16="http://schemas.microsoft.com/office/drawing/2014/main" val="1180621281"/>
                  </a:ext>
                </a:extLst>
              </a:tr>
              <a:tr h="216024">
                <a:tc>
                  <a:txBody>
                    <a:bodyPr/>
                    <a:lstStyle/>
                    <a:p>
                      <a:pPr marL="0" marR="0" indent="0" algn="l" defTabSz="342900" rtl="0" eaLnBrk="1" fontAlgn="auto" latinLnBrk="0" hangingPunct="1">
                        <a:lnSpc>
                          <a:spcPct val="100000"/>
                        </a:lnSpc>
                        <a:spcBef>
                          <a:spcPts val="0"/>
                        </a:spcBef>
                        <a:spcAft>
                          <a:spcPts val="0"/>
                        </a:spcAft>
                        <a:buClrTx/>
                        <a:buSzTx/>
                        <a:buFontTx/>
                        <a:buNone/>
                        <a:tabLst/>
                        <a:defRPr/>
                      </a:pPr>
                      <a:r>
                        <a:rPr lang="ru-RU" sz="950" noProof="0" dirty="0">
                          <a:effectLst/>
                          <a:latin typeface="+mn-lt"/>
                          <a:ea typeface="Times New Roman"/>
                        </a:rPr>
                        <a:t>На даний момент батьки </a:t>
                      </a:r>
                      <a:r>
                        <a:rPr lang="ru-RU" sz="950" noProof="0" dirty="0" err="1">
                          <a:effectLst/>
                          <a:latin typeface="+mn-lt"/>
                          <a:ea typeface="Times New Roman"/>
                        </a:rPr>
                        <a:t>сплачують</a:t>
                      </a:r>
                      <a:r>
                        <a:rPr lang="ru-RU" sz="950" noProof="0" dirty="0">
                          <a:effectLst/>
                          <a:latin typeface="+mn-lt"/>
                          <a:ea typeface="Times New Roman"/>
                        </a:rPr>
                        <a:t> </a:t>
                      </a:r>
                      <a:r>
                        <a:rPr lang="ru-RU" sz="950" noProof="0" dirty="0" err="1">
                          <a:effectLst/>
                          <a:latin typeface="+mn-lt"/>
                          <a:ea typeface="Times New Roman"/>
                        </a:rPr>
                        <a:t>кошти</a:t>
                      </a:r>
                      <a:r>
                        <a:rPr lang="ru-RU" sz="950" noProof="0" dirty="0">
                          <a:effectLst/>
                          <a:latin typeface="+mn-lt"/>
                          <a:ea typeface="Times New Roman"/>
                        </a:rPr>
                        <a:t> за </a:t>
                      </a:r>
                      <a:r>
                        <a:rPr lang="ru-RU" sz="950" noProof="0" dirty="0" err="1">
                          <a:effectLst/>
                          <a:latin typeface="+mn-lt"/>
                          <a:ea typeface="Times New Roman"/>
                        </a:rPr>
                        <a:t>моє</a:t>
                      </a:r>
                      <a:r>
                        <a:rPr lang="ru-RU" sz="950" noProof="0" dirty="0">
                          <a:effectLst/>
                          <a:latin typeface="+mn-lt"/>
                          <a:ea typeface="Times New Roman"/>
                        </a:rPr>
                        <a:t> </a:t>
                      </a:r>
                      <a:r>
                        <a:rPr lang="ru-RU" sz="950" noProof="0" dirty="0" err="1">
                          <a:effectLst/>
                          <a:latin typeface="+mn-lt"/>
                          <a:ea typeface="Times New Roman"/>
                        </a:rPr>
                        <a:t>навчання</a:t>
                      </a:r>
                      <a:r>
                        <a:rPr lang="ru-RU" sz="950" noProof="0" dirty="0">
                          <a:effectLst/>
                          <a:latin typeface="+mn-lt"/>
                          <a:ea typeface="Times New Roman"/>
                        </a:rPr>
                        <a:t>, тому як </a:t>
                      </a:r>
                      <a:r>
                        <a:rPr lang="ru-RU" sz="950" noProof="0" dirty="0" err="1">
                          <a:effectLst/>
                          <a:latin typeface="+mn-lt"/>
                          <a:ea typeface="Times New Roman"/>
                        </a:rPr>
                        <a:t>мінімум</a:t>
                      </a:r>
                      <a:r>
                        <a:rPr lang="ru-RU" sz="950" noProof="0" dirty="0">
                          <a:effectLst/>
                          <a:latin typeface="+mn-lt"/>
                          <a:ea typeface="Times New Roman"/>
                        </a:rPr>
                        <a:t> </a:t>
                      </a:r>
                      <a:r>
                        <a:rPr lang="ru-RU" sz="950" noProof="0" dirty="0" err="1">
                          <a:effectLst/>
                          <a:latin typeface="+mn-lt"/>
                          <a:ea typeface="Times New Roman"/>
                        </a:rPr>
                        <a:t>це</a:t>
                      </a:r>
                      <a:r>
                        <a:rPr lang="ru-RU" sz="950" noProof="0" dirty="0">
                          <a:effectLst/>
                          <a:latin typeface="+mn-lt"/>
                          <a:ea typeface="Times New Roman"/>
                        </a:rPr>
                        <a:t> є </a:t>
                      </a:r>
                      <a:r>
                        <a:rPr lang="ru-RU" sz="950" noProof="0" dirty="0" err="1">
                          <a:effectLst/>
                          <a:latin typeface="+mn-lt"/>
                          <a:ea typeface="Times New Roman"/>
                        </a:rPr>
                        <a:t>стиулом</a:t>
                      </a:r>
                      <a:r>
                        <a:rPr lang="ru-RU" sz="950" noProof="0" dirty="0">
                          <a:effectLst/>
                          <a:latin typeface="+mn-lt"/>
                          <a:ea typeface="Times New Roman"/>
                        </a:rPr>
                        <a:t> для </a:t>
                      </a:r>
                      <a:r>
                        <a:rPr lang="ru-RU" sz="950" noProof="0" dirty="0" err="1">
                          <a:effectLst/>
                          <a:latin typeface="+mn-lt"/>
                          <a:ea typeface="Times New Roman"/>
                        </a:rPr>
                        <a:t>навчання</a:t>
                      </a:r>
                      <a:r>
                        <a:rPr lang="ru-RU" sz="950" noProof="0" dirty="0">
                          <a:effectLst/>
                          <a:latin typeface="+mn-lt"/>
                          <a:ea typeface="Times New Roman"/>
                        </a:rPr>
                        <a:t>. А </a:t>
                      </a:r>
                      <a:r>
                        <a:rPr lang="ru-RU" sz="950" noProof="0" dirty="0" err="1">
                          <a:effectLst/>
                          <a:latin typeface="+mn-lt"/>
                          <a:ea typeface="Times New Roman"/>
                        </a:rPr>
                        <a:t>взагалі</a:t>
                      </a:r>
                      <a:r>
                        <a:rPr lang="ru-RU" sz="950" noProof="0" dirty="0">
                          <a:effectLst/>
                          <a:latin typeface="+mn-lt"/>
                          <a:ea typeface="Times New Roman"/>
                        </a:rPr>
                        <a:t> я </a:t>
                      </a:r>
                      <a:r>
                        <a:rPr lang="ru-RU" sz="950" noProof="0" dirty="0" err="1">
                          <a:effectLst/>
                          <a:latin typeface="+mn-lt"/>
                          <a:ea typeface="Times New Roman"/>
                        </a:rPr>
                        <a:t>дійсно</a:t>
                      </a:r>
                      <a:r>
                        <a:rPr lang="ru-RU" sz="950" noProof="0" dirty="0">
                          <a:effectLst/>
                          <a:latin typeface="+mn-lt"/>
                          <a:ea typeface="Times New Roman"/>
                        </a:rPr>
                        <a:t> хочу </a:t>
                      </a:r>
                      <a:r>
                        <a:rPr lang="ru-RU" sz="950" noProof="0" dirty="0" err="1">
                          <a:effectLst/>
                          <a:latin typeface="+mn-lt"/>
                          <a:ea typeface="Times New Roman"/>
                        </a:rPr>
                        <a:t>отримати</a:t>
                      </a:r>
                      <a:r>
                        <a:rPr lang="ru-RU" sz="950" noProof="0" dirty="0">
                          <a:effectLst/>
                          <a:latin typeface="+mn-lt"/>
                          <a:ea typeface="Times New Roman"/>
                        </a:rPr>
                        <a:t> </a:t>
                      </a:r>
                      <a:r>
                        <a:rPr lang="ru-RU" sz="950" noProof="0" dirty="0" err="1">
                          <a:effectLst/>
                          <a:latin typeface="+mn-lt"/>
                          <a:ea typeface="Times New Roman"/>
                        </a:rPr>
                        <a:t>знання</a:t>
                      </a:r>
                      <a:r>
                        <a:rPr lang="ru-RU" sz="950" noProof="0" dirty="0">
                          <a:effectLst/>
                          <a:latin typeface="+mn-lt"/>
                          <a:ea typeface="Times New Roman"/>
                        </a:rPr>
                        <a:t> в </a:t>
                      </a:r>
                      <a:r>
                        <a:rPr lang="ru-RU" sz="950" noProof="0" dirty="0" err="1">
                          <a:effectLst/>
                          <a:latin typeface="+mn-lt"/>
                          <a:ea typeface="Times New Roman"/>
                        </a:rPr>
                        <a:t>сфері</a:t>
                      </a:r>
                      <a:r>
                        <a:rPr lang="ru-RU" sz="950" noProof="0" dirty="0">
                          <a:effectLst/>
                          <a:latin typeface="+mn-lt"/>
                          <a:ea typeface="Times New Roman"/>
                        </a:rPr>
                        <a:t> </a:t>
                      </a:r>
                      <a:r>
                        <a:rPr lang="ru-RU" sz="950" noProof="0" dirty="0" err="1">
                          <a:effectLst/>
                          <a:latin typeface="+mn-lt"/>
                          <a:ea typeface="Times New Roman"/>
                        </a:rPr>
                        <a:t>бухгалтерського</a:t>
                      </a:r>
                      <a:r>
                        <a:rPr lang="ru-RU" sz="950" noProof="0" dirty="0">
                          <a:effectLst/>
                          <a:latin typeface="+mn-lt"/>
                          <a:ea typeface="Times New Roman"/>
                        </a:rPr>
                        <a:t> </a:t>
                      </a:r>
                      <a:r>
                        <a:rPr lang="ru-RU" sz="950" noProof="0" dirty="0" err="1">
                          <a:effectLst/>
                          <a:latin typeface="+mn-lt"/>
                          <a:ea typeface="Times New Roman"/>
                        </a:rPr>
                        <a:t>обліку</a:t>
                      </a:r>
                      <a:r>
                        <a:rPr lang="ru-RU" sz="950" noProof="0" dirty="0">
                          <a:effectLst/>
                          <a:latin typeface="+mn-lt"/>
                          <a:ea typeface="Times New Roman"/>
                        </a:rPr>
                        <a:t> та аудиту, </a:t>
                      </a:r>
                      <a:r>
                        <a:rPr lang="ru-RU" sz="950" noProof="0" dirty="0" err="1">
                          <a:effectLst/>
                          <a:latin typeface="+mn-lt"/>
                          <a:ea typeface="Times New Roman"/>
                        </a:rPr>
                        <a:t>щоб</a:t>
                      </a:r>
                      <a:r>
                        <a:rPr lang="ru-RU" sz="950" noProof="0" dirty="0">
                          <a:effectLst/>
                          <a:latin typeface="+mn-lt"/>
                          <a:ea typeface="Times New Roman"/>
                        </a:rPr>
                        <a:t> </a:t>
                      </a:r>
                      <a:r>
                        <a:rPr lang="ru-RU" sz="950" noProof="0" dirty="0" err="1">
                          <a:effectLst/>
                          <a:latin typeface="+mn-lt"/>
                          <a:ea typeface="Times New Roman"/>
                        </a:rPr>
                        <a:t>далі</a:t>
                      </a:r>
                      <a:r>
                        <a:rPr lang="ru-RU" sz="950" noProof="0" dirty="0">
                          <a:effectLst/>
                          <a:latin typeface="+mn-lt"/>
                          <a:ea typeface="Times New Roman"/>
                        </a:rPr>
                        <a:t> </a:t>
                      </a:r>
                      <a:r>
                        <a:rPr lang="ru-RU" sz="950" noProof="0" dirty="0" err="1">
                          <a:effectLst/>
                          <a:latin typeface="+mn-lt"/>
                          <a:ea typeface="Times New Roman"/>
                        </a:rPr>
                        <a:t>розвиватися</a:t>
                      </a:r>
                      <a:r>
                        <a:rPr lang="ru-RU" sz="950" noProof="0" dirty="0">
                          <a:effectLst/>
                          <a:latin typeface="+mn-lt"/>
                          <a:ea typeface="Times New Roman"/>
                        </a:rPr>
                        <a:t> в </a:t>
                      </a:r>
                      <a:r>
                        <a:rPr lang="ru-RU" sz="950" noProof="0" dirty="0" err="1">
                          <a:effectLst/>
                          <a:latin typeface="+mn-lt"/>
                          <a:ea typeface="Times New Roman"/>
                        </a:rPr>
                        <a:t>цій</a:t>
                      </a:r>
                      <a:r>
                        <a:rPr lang="ru-RU" sz="950" noProof="0" dirty="0">
                          <a:effectLst/>
                          <a:latin typeface="+mn-lt"/>
                          <a:ea typeface="Times New Roman"/>
                        </a:rPr>
                        <a:t> </a:t>
                      </a:r>
                      <a:r>
                        <a:rPr lang="ru-RU" sz="950" noProof="0" dirty="0" err="1">
                          <a:effectLst/>
                          <a:latin typeface="+mn-lt"/>
                          <a:ea typeface="Times New Roman"/>
                        </a:rPr>
                        <a:t>сфері</a:t>
                      </a:r>
                      <a:r>
                        <a:rPr lang="ru-RU" sz="950" noProof="0" dirty="0">
                          <a:effectLst/>
                          <a:latin typeface="+mn-lt"/>
                          <a:ea typeface="Times New Roman"/>
                        </a:rPr>
                        <a:t>.</a:t>
                      </a:r>
                    </a:p>
                  </a:txBody>
                  <a:tcPr marL="68580" marR="68580" marT="0" marB="0"/>
                </a:tc>
                <a:tc>
                  <a:txBody>
                    <a:bodyPr/>
                    <a:lstStyle/>
                    <a:p>
                      <a:pPr marL="0" marR="0" indent="0" algn="ctr" defTabSz="342900" rtl="0" eaLnBrk="1" fontAlgn="auto" latinLnBrk="0" hangingPunct="1">
                        <a:lnSpc>
                          <a:spcPct val="100000"/>
                        </a:lnSpc>
                        <a:spcBef>
                          <a:spcPts val="0"/>
                        </a:spcBef>
                        <a:spcAft>
                          <a:spcPts val="0"/>
                        </a:spcAft>
                        <a:buClrTx/>
                        <a:buSzTx/>
                        <a:buFontTx/>
                        <a:buNone/>
                        <a:tabLst/>
                        <a:defRPr/>
                      </a:pPr>
                      <a:r>
                        <a:rPr lang="ru-RU" sz="950" b="1" kern="1200" noProof="0" dirty="0">
                          <a:solidFill>
                            <a:schemeClr val="lt1"/>
                          </a:solidFill>
                          <a:effectLst/>
                          <a:latin typeface="+mn-lt"/>
                          <a:ea typeface="Times New Roman"/>
                          <a:cs typeface="+mn-cs"/>
                        </a:rPr>
                        <a:t>ФЕБА</a:t>
                      </a:r>
                    </a:p>
                  </a:txBody>
                  <a:tcPr marL="68580" marR="68580" marT="0" marB="0" anchor="ctr">
                    <a:solidFill>
                      <a:srgbClr val="202F6A"/>
                    </a:solidFill>
                  </a:tcPr>
                </a:tc>
                <a:extLst>
                  <a:ext uri="{0D108BD9-81ED-4DB2-BD59-A6C34878D82A}">
                    <a16:rowId xmlns:a16="http://schemas.microsoft.com/office/drawing/2014/main" val="2601414567"/>
                  </a:ext>
                </a:extLst>
              </a:tr>
              <a:tr h="179490">
                <a:tc>
                  <a:txBody>
                    <a:bodyPr/>
                    <a:lstStyle/>
                    <a:p>
                      <a:pPr marL="0" marR="0" indent="0" algn="l" defTabSz="342900" rtl="0" eaLnBrk="1" fontAlgn="auto" latinLnBrk="0" hangingPunct="1">
                        <a:lnSpc>
                          <a:spcPct val="100000"/>
                        </a:lnSpc>
                        <a:spcBef>
                          <a:spcPts val="0"/>
                        </a:spcBef>
                        <a:spcAft>
                          <a:spcPts val="0"/>
                        </a:spcAft>
                        <a:buClrTx/>
                        <a:buSzTx/>
                        <a:buFontTx/>
                        <a:buNone/>
                        <a:tabLst/>
                        <a:defRPr/>
                      </a:pPr>
                      <a:r>
                        <a:rPr lang="uk-UA" sz="950" noProof="0" dirty="0">
                          <a:effectLst/>
                          <a:latin typeface="+mn-lt"/>
                          <a:ea typeface="Times New Roman"/>
                        </a:rPr>
                        <a:t>Отримання якісної вищої освіти.</a:t>
                      </a:r>
                    </a:p>
                  </a:txBody>
                  <a:tcPr marL="68580" marR="68580" marT="0" marB="0"/>
                </a:tc>
                <a:tc>
                  <a:txBody>
                    <a:bodyPr/>
                    <a:lstStyle/>
                    <a:p>
                      <a:pPr marL="0" marR="0" indent="0" algn="ctr" defTabSz="342900" rtl="0" eaLnBrk="1" fontAlgn="auto" latinLnBrk="0" hangingPunct="1">
                        <a:lnSpc>
                          <a:spcPct val="100000"/>
                        </a:lnSpc>
                        <a:spcBef>
                          <a:spcPts val="0"/>
                        </a:spcBef>
                        <a:spcAft>
                          <a:spcPts val="0"/>
                        </a:spcAft>
                        <a:buClrTx/>
                        <a:buSzTx/>
                        <a:buFontTx/>
                        <a:buNone/>
                        <a:tabLst/>
                        <a:defRPr/>
                      </a:pPr>
                      <a:r>
                        <a:rPr lang="uk-UA" sz="950" b="1" kern="1200" noProof="0" dirty="0">
                          <a:solidFill>
                            <a:schemeClr val="lt1"/>
                          </a:solidFill>
                          <a:effectLst/>
                          <a:latin typeface="+mn-lt"/>
                          <a:ea typeface="Times New Roman"/>
                          <a:cs typeface="+mn-cs"/>
                        </a:rPr>
                        <a:t>ФКНТ</a:t>
                      </a:r>
                    </a:p>
                  </a:txBody>
                  <a:tcPr marL="68580" marR="68580" marT="0" marB="0" anchor="ctr">
                    <a:solidFill>
                      <a:srgbClr val="202F6A"/>
                    </a:solidFill>
                  </a:tcPr>
                </a:tc>
                <a:extLst>
                  <a:ext uri="{0D108BD9-81ED-4DB2-BD59-A6C34878D82A}">
                    <a16:rowId xmlns:a16="http://schemas.microsoft.com/office/drawing/2014/main" val="428600811"/>
                  </a:ext>
                </a:extLst>
              </a:tr>
              <a:tr h="207620">
                <a:tc>
                  <a:txBody>
                    <a:bodyPr/>
                    <a:lstStyle/>
                    <a:p>
                      <a:pPr marL="0" algn="l" defTabSz="342900" rtl="0" eaLnBrk="1" latinLnBrk="0" hangingPunct="1">
                        <a:spcAft>
                          <a:spcPts val="0"/>
                        </a:spcAft>
                      </a:pPr>
                      <a:r>
                        <a:rPr lang="ru-RU" sz="950" b="1" kern="1200" noProof="0" dirty="0">
                          <a:solidFill>
                            <a:schemeClr val="lt1"/>
                          </a:solidFill>
                          <a:effectLst/>
                          <a:latin typeface="+mn-lt"/>
                          <a:ea typeface="Times New Roman"/>
                          <a:cs typeface="+mn-cs"/>
                        </a:rPr>
                        <a:t>Партнерство </a:t>
                      </a:r>
                      <a:r>
                        <a:rPr lang="ru-RU" sz="950" b="1" kern="1200" noProof="0" dirty="0" err="1">
                          <a:solidFill>
                            <a:schemeClr val="lt1"/>
                          </a:solidFill>
                          <a:effectLst/>
                          <a:latin typeface="+mn-lt"/>
                          <a:ea typeface="Times New Roman"/>
                          <a:cs typeface="+mn-cs"/>
                        </a:rPr>
                        <a:t>університету</a:t>
                      </a:r>
                      <a:r>
                        <a:rPr lang="ru-RU" sz="950" b="1" kern="1200" noProof="0" dirty="0">
                          <a:solidFill>
                            <a:schemeClr val="lt1"/>
                          </a:solidFill>
                          <a:effectLst/>
                          <a:latin typeface="+mn-lt"/>
                          <a:ea typeface="Times New Roman"/>
                          <a:cs typeface="+mn-cs"/>
                        </a:rPr>
                        <a:t> з </a:t>
                      </a:r>
                      <a:r>
                        <a:rPr lang="ru-RU" sz="950" b="1" kern="1200" noProof="0" dirty="0" err="1">
                          <a:solidFill>
                            <a:schemeClr val="lt1"/>
                          </a:solidFill>
                          <a:effectLst/>
                          <a:latin typeface="+mn-lt"/>
                          <a:ea typeface="Times New Roman"/>
                          <a:cs typeface="+mn-cs"/>
                        </a:rPr>
                        <a:t>перспективними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компаніями</a:t>
                      </a:r>
                      <a:r>
                        <a:rPr lang="ru-RU" sz="950" b="1" kern="1200" noProof="0" dirty="0">
                          <a:solidFill>
                            <a:schemeClr val="lt1"/>
                          </a:solidFill>
                          <a:effectLst/>
                          <a:latin typeface="+mn-lt"/>
                          <a:ea typeface="Times New Roman"/>
                          <a:cs typeface="+mn-cs"/>
                        </a:rPr>
                        <a:t> .</a:t>
                      </a:r>
                      <a:endParaRPr lang="uk-UA" sz="950" b="1" kern="1200" noProof="0" dirty="0">
                        <a:solidFill>
                          <a:schemeClr val="lt1"/>
                        </a:solidFill>
                        <a:effectLst/>
                        <a:latin typeface="+mn-lt"/>
                        <a:ea typeface="Times New Roman"/>
                        <a:cs typeface="+mn-cs"/>
                      </a:endParaRPr>
                    </a:p>
                  </a:txBody>
                  <a:tcPr marL="68580" marR="68580" marT="0" marB="0"/>
                </a:tc>
                <a:tc>
                  <a:txBody>
                    <a:bodyPr/>
                    <a:lstStyle/>
                    <a:p>
                      <a:pPr marL="0" algn="ctr" defTabSz="342900" rtl="0" eaLnBrk="1" latinLnBrk="0" hangingPunct="1">
                        <a:spcAft>
                          <a:spcPts val="0"/>
                        </a:spcAft>
                      </a:pPr>
                      <a:r>
                        <a:rPr lang="uk-UA" sz="950" b="1" kern="1200" noProof="0" dirty="0">
                          <a:solidFill>
                            <a:schemeClr val="lt1"/>
                          </a:solidFill>
                          <a:effectLst/>
                          <a:latin typeface="+mn-lt"/>
                          <a:ea typeface="Times New Roman"/>
                          <a:cs typeface="+mn-cs"/>
                        </a:rPr>
                        <a:t>ФКНТ</a:t>
                      </a:r>
                    </a:p>
                  </a:txBody>
                  <a:tcPr marL="68580" marR="68580" marT="0" marB="0" anchor="ctr">
                    <a:solidFill>
                      <a:srgbClr val="202F6A"/>
                    </a:solidFill>
                  </a:tcPr>
                </a:tc>
                <a:extLst>
                  <a:ext uri="{0D108BD9-81ED-4DB2-BD59-A6C34878D82A}">
                    <a16:rowId xmlns:a16="http://schemas.microsoft.com/office/drawing/2014/main" val="10003"/>
                  </a:ext>
                </a:extLst>
              </a:tr>
              <a:tr h="139432">
                <a:tc>
                  <a:txBody>
                    <a:bodyPr/>
                    <a:lstStyle/>
                    <a:p>
                      <a:pPr marL="0" algn="l" defTabSz="342900" rtl="0" eaLnBrk="1" latinLnBrk="0" hangingPunct="1">
                        <a:spcAft>
                          <a:spcPts val="0"/>
                        </a:spcAft>
                      </a:pPr>
                      <a:r>
                        <a:rPr lang="uk-UA" sz="950" b="1" kern="1200" noProof="0" dirty="0">
                          <a:solidFill>
                            <a:schemeClr val="lt1"/>
                          </a:solidFill>
                          <a:effectLst/>
                          <a:latin typeface="+mn-lt"/>
                          <a:ea typeface="Times New Roman"/>
                          <a:cs typeface="+mn-cs"/>
                        </a:rPr>
                        <a:t>Здобути професію мрії.</a:t>
                      </a:r>
                    </a:p>
                  </a:txBody>
                  <a:tcPr marL="68580" marR="68580" marT="0" marB="0"/>
                </a:tc>
                <a:tc>
                  <a:txBody>
                    <a:bodyPr/>
                    <a:lstStyle/>
                    <a:p>
                      <a:pPr marL="0" marR="0" indent="0" algn="ctr" defTabSz="342900" rtl="0" eaLnBrk="1" fontAlgn="auto" latinLnBrk="0" hangingPunct="1">
                        <a:lnSpc>
                          <a:spcPct val="100000"/>
                        </a:lnSpc>
                        <a:spcBef>
                          <a:spcPts val="0"/>
                        </a:spcBef>
                        <a:spcAft>
                          <a:spcPts val="0"/>
                        </a:spcAft>
                        <a:buClrTx/>
                        <a:buSzTx/>
                        <a:buFontTx/>
                        <a:buNone/>
                        <a:tabLst/>
                        <a:defRPr/>
                      </a:pPr>
                      <a:r>
                        <a:rPr lang="uk-UA" sz="950" b="1" kern="1200" noProof="0" dirty="0">
                          <a:solidFill>
                            <a:schemeClr val="lt1"/>
                          </a:solidFill>
                          <a:effectLst/>
                          <a:latin typeface="+mn-lt"/>
                          <a:ea typeface="Times New Roman"/>
                          <a:cs typeface="+mn-cs"/>
                        </a:rPr>
                        <a:t>ФПКП</a:t>
                      </a:r>
                    </a:p>
                  </a:txBody>
                  <a:tcPr marL="68580" marR="68580" marT="0" marB="0" anchor="ctr">
                    <a:solidFill>
                      <a:srgbClr val="202F6A"/>
                    </a:solidFill>
                  </a:tcPr>
                </a:tc>
                <a:extLst>
                  <a:ext uri="{0D108BD9-81ED-4DB2-BD59-A6C34878D82A}">
                    <a16:rowId xmlns:a16="http://schemas.microsoft.com/office/drawing/2014/main" val="10005"/>
                  </a:ext>
                </a:extLst>
              </a:tr>
              <a:tr h="187963">
                <a:tc>
                  <a:txBody>
                    <a:bodyPr/>
                    <a:lstStyle/>
                    <a:p>
                      <a:pPr>
                        <a:spcAft>
                          <a:spcPts val="0"/>
                        </a:spcAft>
                      </a:pPr>
                      <a:r>
                        <a:rPr lang="uk-UA" sz="950" b="1" kern="1200" noProof="0" dirty="0">
                          <a:solidFill>
                            <a:schemeClr val="lt1"/>
                          </a:solidFill>
                          <a:effectLst/>
                          <a:latin typeface="+mn-lt"/>
                          <a:ea typeface="Times New Roman"/>
                          <a:cs typeface="+mn-cs"/>
                        </a:rPr>
                        <a:t>Утримуюсь від відповіді.</a:t>
                      </a: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АКФ</a:t>
                      </a:r>
                    </a:p>
                  </a:txBody>
                  <a:tcPr marL="68580" marR="68580" marT="0" marB="0" anchor="ctr">
                    <a:solidFill>
                      <a:srgbClr val="202F6A"/>
                    </a:solidFill>
                  </a:tcPr>
                </a:tc>
                <a:extLst>
                  <a:ext uri="{0D108BD9-81ED-4DB2-BD59-A6C34878D82A}">
                    <a16:rowId xmlns:a16="http://schemas.microsoft.com/office/drawing/2014/main" val="10006"/>
                  </a:ext>
                </a:extLst>
              </a:tr>
              <a:tr h="174282">
                <a:tc>
                  <a:txBody>
                    <a:bodyPr/>
                    <a:lstStyle/>
                    <a:p>
                      <a:pPr>
                        <a:spcAft>
                          <a:spcPts val="0"/>
                        </a:spcAft>
                      </a:pPr>
                      <a:r>
                        <a:rPr lang="uk-UA" sz="950" b="1" kern="1200" noProof="0" dirty="0">
                          <a:solidFill>
                            <a:schemeClr val="lt1"/>
                          </a:solidFill>
                          <a:effectLst/>
                          <a:latin typeface="+mn-lt"/>
                          <a:ea typeface="Times New Roman"/>
                          <a:cs typeface="+mn-cs"/>
                        </a:rPr>
                        <a:t>Мотивація полягала в отриманні вищої освіти та кваліфікації для досягнення нових висот та успіхів в обраній галузі.</a:t>
                      </a: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ФПМВ</a:t>
                      </a:r>
                    </a:p>
                  </a:txBody>
                  <a:tcPr marL="68580" marR="68580" marT="0" marB="0" anchor="ctr">
                    <a:solidFill>
                      <a:srgbClr val="202F6A"/>
                    </a:solidFill>
                  </a:tcPr>
                </a:tc>
                <a:extLst>
                  <a:ext uri="{0D108BD9-81ED-4DB2-BD59-A6C34878D82A}">
                    <a16:rowId xmlns:a16="http://schemas.microsoft.com/office/drawing/2014/main" val="10002"/>
                  </a:ext>
                </a:extLst>
              </a:tr>
              <a:tr h="161949">
                <a:tc>
                  <a:txBody>
                    <a:bodyPr/>
                    <a:lstStyle/>
                    <a:p>
                      <a:pPr marL="0" marR="0" indent="0" algn="l" defTabSz="342900" rtl="0" eaLnBrk="1" fontAlgn="auto" latinLnBrk="0" hangingPunct="1">
                        <a:lnSpc>
                          <a:spcPct val="100000"/>
                        </a:lnSpc>
                        <a:spcBef>
                          <a:spcPts val="0"/>
                        </a:spcBef>
                        <a:spcAft>
                          <a:spcPts val="0"/>
                        </a:spcAft>
                        <a:buClrTx/>
                        <a:buSzTx/>
                        <a:buFontTx/>
                        <a:buNone/>
                        <a:tabLst/>
                        <a:defRPr/>
                      </a:pPr>
                      <a:r>
                        <a:rPr lang="ru-RU" sz="950" b="1" kern="1200" noProof="0" dirty="0">
                          <a:solidFill>
                            <a:schemeClr val="lt1"/>
                          </a:solidFill>
                          <a:effectLst/>
                          <a:latin typeface="+mn-lt"/>
                          <a:ea typeface="Times New Roman"/>
                          <a:cs typeface="+mn-cs"/>
                        </a:rPr>
                        <a:t>Є </a:t>
                      </a:r>
                      <a:r>
                        <a:rPr lang="ru-RU" sz="950" b="1" kern="1200" noProof="0" dirty="0" err="1">
                          <a:solidFill>
                            <a:schemeClr val="lt1"/>
                          </a:solidFill>
                          <a:effectLst/>
                          <a:latin typeface="+mn-lt"/>
                          <a:ea typeface="Times New Roman"/>
                          <a:cs typeface="+mn-cs"/>
                        </a:rPr>
                        <a:t>можливості</a:t>
                      </a:r>
                      <a:r>
                        <a:rPr lang="ru-RU" sz="950" b="1" kern="1200" noProof="0" dirty="0">
                          <a:solidFill>
                            <a:schemeClr val="lt1"/>
                          </a:solidFill>
                          <a:effectLst/>
                          <a:latin typeface="+mn-lt"/>
                          <a:ea typeface="Times New Roman"/>
                          <a:cs typeface="+mn-cs"/>
                        </a:rPr>
                        <a:t> для </a:t>
                      </a:r>
                      <a:r>
                        <a:rPr lang="ru-RU" sz="950" b="1" kern="1200" noProof="0" dirty="0" err="1">
                          <a:solidFill>
                            <a:schemeClr val="lt1"/>
                          </a:solidFill>
                          <a:effectLst/>
                          <a:latin typeface="+mn-lt"/>
                          <a:ea typeface="Times New Roman"/>
                          <a:cs typeface="+mn-cs"/>
                        </a:rPr>
                        <a:t>саморозвитку</a:t>
                      </a:r>
                      <a:r>
                        <a:rPr lang="ru-RU" sz="950" b="1" kern="1200" noProof="0" dirty="0">
                          <a:solidFill>
                            <a:schemeClr val="lt1"/>
                          </a:solidFill>
                          <a:effectLst/>
                          <a:latin typeface="+mn-lt"/>
                          <a:ea typeface="Times New Roman"/>
                          <a:cs typeface="+mn-cs"/>
                        </a:rPr>
                        <a:t> як в </a:t>
                      </a:r>
                      <a:r>
                        <a:rPr lang="ru-RU" sz="950" b="1" kern="1200" noProof="0" dirty="0" err="1">
                          <a:solidFill>
                            <a:schemeClr val="lt1"/>
                          </a:solidFill>
                          <a:effectLst/>
                          <a:latin typeface="+mn-lt"/>
                          <a:ea typeface="Times New Roman"/>
                          <a:cs typeface="+mn-cs"/>
                        </a:rPr>
                        <a:t>науці</a:t>
                      </a:r>
                      <a:r>
                        <a:rPr lang="ru-RU" sz="950" b="1" kern="1200" noProof="0" dirty="0">
                          <a:solidFill>
                            <a:schemeClr val="lt1"/>
                          </a:solidFill>
                          <a:effectLst/>
                          <a:latin typeface="+mn-lt"/>
                          <a:ea typeface="Times New Roman"/>
                          <a:cs typeface="+mn-cs"/>
                        </a:rPr>
                        <a:t> так і в культурному </a:t>
                      </a:r>
                      <a:r>
                        <a:rPr lang="ru-RU" sz="950" b="1" kern="1200" noProof="0" dirty="0" err="1">
                          <a:solidFill>
                            <a:schemeClr val="lt1"/>
                          </a:solidFill>
                          <a:effectLst/>
                          <a:latin typeface="+mn-lt"/>
                          <a:ea typeface="Times New Roman"/>
                          <a:cs typeface="+mn-cs"/>
                        </a:rPr>
                        <a:t>збагаченні</a:t>
                      </a:r>
                      <a:r>
                        <a:rPr lang="ru-RU" sz="950" b="1" kern="1200" noProof="0" dirty="0">
                          <a:solidFill>
                            <a:schemeClr val="lt1"/>
                          </a:solidFill>
                          <a:effectLst/>
                          <a:latin typeface="+mn-lt"/>
                          <a:ea typeface="Times New Roman"/>
                          <a:cs typeface="+mn-cs"/>
                        </a:rPr>
                        <a:t> себе </a:t>
                      </a:r>
                      <a:r>
                        <a:rPr lang="ru-RU" sz="950" b="1" kern="1200" noProof="0" dirty="0" err="1">
                          <a:solidFill>
                            <a:schemeClr val="lt1"/>
                          </a:solidFill>
                          <a:effectLst/>
                          <a:latin typeface="+mn-lt"/>
                          <a:ea typeface="Times New Roman"/>
                          <a:cs typeface="+mn-cs"/>
                        </a:rPr>
                        <a:t>завдяки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ТОСі</a:t>
                      </a:r>
                      <a:r>
                        <a:rPr lang="ru-RU" sz="950" b="1" kern="1200" noProof="0" dirty="0">
                          <a:solidFill>
                            <a:schemeClr val="lt1"/>
                          </a:solidFill>
                          <a:effectLst/>
                          <a:latin typeface="+mn-lt"/>
                          <a:ea typeface="Times New Roman"/>
                          <a:cs typeface="+mn-cs"/>
                        </a:rPr>
                        <a:t>.</a:t>
                      </a:r>
                      <a:endParaRPr lang="uk-UA" sz="950" b="1" kern="1200" noProof="0" dirty="0">
                        <a:solidFill>
                          <a:schemeClr val="lt1"/>
                        </a:solidFill>
                        <a:effectLst/>
                        <a:latin typeface="+mn-lt"/>
                        <a:ea typeface="Times New Roman"/>
                        <a:cs typeface="+mn-cs"/>
                      </a:endParaRPr>
                    </a:p>
                  </a:txBody>
                  <a:tcPr marL="68580" marR="68580" marT="0" marB="0"/>
                </a:tc>
                <a:tc>
                  <a:txBody>
                    <a:bodyPr/>
                    <a:lstStyle/>
                    <a:p>
                      <a:pPr marL="0" marR="0" indent="0" algn="ctr" defTabSz="342900" rtl="0" eaLnBrk="1" fontAlgn="auto" latinLnBrk="0" hangingPunct="1">
                        <a:lnSpc>
                          <a:spcPct val="100000"/>
                        </a:lnSpc>
                        <a:spcBef>
                          <a:spcPts val="0"/>
                        </a:spcBef>
                        <a:spcAft>
                          <a:spcPts val="0"/>
                        </a:spcAft>
                        <a:buClrTx/>
                        <a:buSzTx/>
                        <a:buFontTx/>
                        <a:buNone/>
                        <a:tabLst/>
                        <a:defRPr/>
                      </a:pPr>
                      <a:r>
                        <a:rPr lang="uk-UA" sz="950" b="1" kern="1200" noProof="0" dirty="0">
                          <a:solidFill>
                            <a:schemeClr val="lt1"/>
                          </a:solidFill>
                          <a:effectLst/>
                          <a:latin typeface="+mn-lt"/>
                          <a:ea typeface="Times New Roman"/>
                          <a:cs typeface="+mn-cs"/>
                        </a:rPr>
                        <a:t>ФКНТ</a:t>
                      </a:r>
                    </a:p>
                  </a:txBody>
                  <a:tcPr marL="68580" marR="68580" marT="0" marB="0" anchor="ctr">
                    <a:solidFill>
                      <a:srgbClr val="202F6A"/>
                    </a:solidFill>
                  </a:tcPr>
                </a:tc>
                <a:extLst>
                  <a:ext uri="{0D108BD9-81ED-4DB2-BD59-A6C34878D82A}">
                    <a16:rowId xmlns:a16="http://schemas.microsoft.com/office/drawing/2014/main" val="10004"/>
                  </a:ext>
                </a:extLst>
              </a:tr>
              <a:tr h="164769">
                <a:tc>
                  <a:txBody>
                    <a:bodyPr/>
                    <a:lstStyle/>
                    <a:p>
                      <a:pPr>
                        <a:spcAft>
                          <a:spcPts val="0"/>
                        </a:spcAft>
                      </a:pPr>
                      <a:r>
                        <a:rPr lang="uk-UA" sz="950" b="1" kern="1200" noProof="0" dirty="0">
                          <a:solidFill>
                            <a:schemeClr val="lt1"/>
                          </a:solidFill>
                          <a:effectLst/>
                          <a:latin typeface="+mn-lt"/>
                          <a:ea typeface="Times New Roman"/>
                          <a:cs typeface="+mn-cs"/>
                        </a:rPr>
                        <a:t>Отримати освіту.</a:t>
                      </a: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ФАКП</a:t>
                      </a:r>
                    </a:p>
                  </a:txBody>
                  <a:tcPr marL="68580" marR="68580" marT="0" marB="0" anchor="ctr">
                    <a:solidFill>
                      <a:srgbClr val="202F6A"/>
                    </a:solidFill>
                  </a:tcPr>
                </a:tc>
                <a:extLst>
                  <a:ext uri="{0D108BD9-81ED-4DB2-BD59-A6C34878D82A}">
                    <a16:rowId xmlns:a16="http://schemas.microsoft.com/office/drawing/2014/main" val="10007"/>
                  </a:ext>
                </a:extLst>
              </a:tr>
              <a:tr h="155383">
                <a:tc>
                  <a:txBody>
                    <a:bodyPr/>
                    <a:lstStyle/>
                    <a:p>
                      <a:pPr>
                        <a:spcAft>
                          <a:spcPts val="0"/>
                        </a:spcAft>
                      </a:pPr>
                      <a:r>
                        <a:rPr lang="uk-UA" sz="950" b="1" kern="1200" noProof="0" dirty="0">
                          <a:solidFill>
                            <a:schemeClr val="lt1"/>
                          </a:solidFill>
                          <a:effectLst/>
                          <a:latin typeface="+mn-lt"/>
                          <a:ea typeface="Times New Roman"/>
                          <a:cs typeface="+mn-cs"/>
                        </a:rPr>
                        <a:t>Мрія.</a:t>
                      </a: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АКФ</a:t>
                      </a:r>
                    </a:p>
                  </a:txBody>
                  <a:tcPr marL="68580" marR="68580" marT="0" marB="0" anchor="ctr">
                    <a:solidFill>
                      <a:srgbClr val="202F6A"/>
                    </a:solidFill>
                  </a:tcPr>
                </a:tc>
                <a:extLst>
                  <a:ext uri="{0D108BD9-81ED-4DB2-BD59-A6C34878D82A}">
                    <a16:rowId xmlns:a16="http://schemas.microsoft.com/office/drawing/2014/main" val="10008"/>
                  </a:ext>
                </a:extLst>
              </a:tr>
              <a:tr h="137866">
                <a:tc>
                  <a:txBody>
                    <a:bodyPr/>
                    <a:lstStyle/>
                    <a:p>
                      <a:pPr>
                        <a:spcAft>
                          <a:spcPts val="0"/>
                        </a:spcAft>
                      </a:pPr>
                      <a:r>
                        <a:rPr lang="ru-RU" sz="950" b="1" kern="1200" noProof="0" dirty="0" err="1">
                          <a:solidFill>
                            <a:schemeClr val="lt1"/>
                          </a:solidFill>
                          <a:effectLst/>
                          <a:latin typeface="+mn-lt"/>
                          <a:ea typeface="Times New Roman"/>
                          <a:cs typeface="+mn-cs"/>
                        </a:rPr>
                        <a:t>Успішне</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закінчення</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навчання</a:t>
                      </a:r>
                      <a:r>
                        <a:rPr lang="ru-RU" sz="950" b="1" kern="1200" noProof="0" dirty="0">
                          <a:solidFill>
                            <a:schemeClr val="lt1"/>
                          </a:solidFill>
                          <a:effectLst/>
                          <a:latin typeface="+mn-lt"/>
                          <a:ea typeface="Times New Roman"/>
                          <a:cs typeface="+mn-cs"/>
                        </a:rPr>
                        <a:t> як </a:t>
                      </a:r>
                      <a:r>
                        <a:rPr lang="ru-RU" sz="950" b="1" kern="1200" noProof="0" dirty="0" err="1">
                          <a:solidFill>
                            <a:schemeClr val="lt1"/>
                          </a:solidFill>
                          <a:effectLst/>
                          <a:latin typeface="+mn-lt"/>
                          <a:ea typeface="Times New Roman"/>
                          <a:cs typeface="+mn-cs"/>
                        </a:rPr>
                        <a:t>частину</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карʼєри</a:t>
                      </a:r>
                      <a:r>
                        <a:rPr lang="ru-RU" sz="950" b="1" kern="1200" noProof="0" dirty="0">
                          <a:solidFill>
                            <a:schemeClr val="lt1"/>
                          </a:solidFill>
                          <a:effectLst/>
                          <a:latin typeface="+mn-lt"/>
                          <a:ea typeface="Times New Roman"/>
                          <a:cs typeface="+mn-cs"/>
                        </a:rPr>
                        <a:t> .</a:t>
                      </a:r>
                      <a:endParaRPr lang="uk-UA" sz="950" b="1" kern="1200" noProof="0" dirty="0">
                        <a:solidFill>
                          <a:schemeClr val="lt1"/>
                        </a:solidFill>
                        <a:effectLst/>
                        <a:latin typeface="+mn-lt"/>
                        <a:ea typeface="Times New Roman"/>
                        <a:cs typeface="+mn-cs"/>
                      </a:endParaRP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ФПМВ</a:t>
                      </a:r>
                    </a:p>
                  </a:txBody>
                  <a:tcPr marL="68580" marR="68580" marT="0" marB="0" anchor="ctr">
                    <a:solidFill>
                      <a:srgbClr val="202F6A"/>
                    </a:solidFill>
                  </a:tcPr>
                </a:tc>
                <a:extLst>
                  <a:ext uri="{0D108BD9-81ED-4DB2-BD59-A6C34878D82A}">
                    <a16:rowId xmlns:a16="http://schemas.microsoft.com/office/drawing/2014/main" val="10009"/>
                  </a:ext>
                </a:extLst>
              </a:tr>
              <a:tr h="144016">
                <a:tc>
                  <a:txBody>
                    <a:bodyPr/>
                    <a:lstStyle/>
                    <a:p>
                      <a:pPr>
                        <a:spcAft>
                          <a:spcPts val="0"/>
                        </a:spcAft>
                      </a:pPr>
                      <a:r>
                        <a:rPr lang="uk-UA" sz="950" b="1" kern="1200" noProof="0" dirty="0">
                          <a:solidFill>
                            <a:schemeClr val="lt1"/>
                          </a:solidFill>
                          <a:effectLst/>
                          <a:latin typeface="+mn-lt"/>
                          <a:ea typeface="Times New Roman"/>
                          <a:cs typeface="+mn-cs"/>
                        </a:rPr>
                        <a:t>Отримання знань.</a:t>
                      </a: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ФТЛ</a:t>
                      </a:r>
                    </a:p>
                  </a:txBody>
                  <a:tcPr marL="68580" marR="68580" marT="0" marB="0" anchor="ctr">
                    <a:solidFill>
                      <a:srgbClr val="202F6A"/>
                    </a:solidFill>
                  </a:tcPr>
                </a:tc>
                <a:extLst>
                  <a:ext uri="{0D108BD9-81ED-4DB2-BD59-A6C34878D82A}">
                    <a16:rowId xmlns:a16="http://schemas.microsoft.com/office/drawing/2014/main" val="10010"/>
                  </a:ext>
                </a:extLst>
              </a:tr>
              <a:tr h="144016">
                <a:tc>
                  <a:txBody>
                    <a:bodyPr/>
                    <a:lstStyle/>
                    <a:p>
                      <a:pPr>
                        <a:spcAft>
                          <a:spcPts val="0"/>
                        </a:spcAft>
                      </a:pPr>
                      <a:r>
                        <a:rPr lang="ru-RU" sz="950" b="1" kern="1200" noProof="0" dirty="0" err="1">
                          <a:solidFill>
                            <a:schemeClr val="lt1"/>
                          </a:solidFill>
                          <a:effectLst/>
                          <a:latin typeface="+mn-lt"/>
                          <a:ea typeface="Times New Roman"/>
                          <a:cs typeface="+mn-cs"/>
                        </a:rPr>
                        <a:t>Отримання</a:t>
                      </a:r>
                      <a:r>
                        <a:rPr lang="ru-RU" sz="950" b="1" kern="1200" noProof="0" dirty="0">
                          <a:solidFill>
                            <a:schemeClr val="lt1"/>
                          </a:solidFill>
                          <a:effectLst/>
                          <a:latin typeface="+mn-lt"/>
                          <a:ea typeface="Times New Roman"/>
                          <a:cs typeface="+mn-cs"/>
                        </a:rPr>
                        <a:t> диплому. </a:t>
                      </a: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ФЕБА</a:t>
                      </a:r>
                    </a:p>
                  </a:txBody>
                  <a:tcPr marL="68580" marR="68580" marT="0" marB="0" anchor="ctr">
                    <a:solidFill>
                      <a:srgbClr val="202F6A"/>
                    </a:solidFill>
                  </a:tcPr>
                </a:tc>
                <a:extLst>
                  <a:ext uri="{0D108BD9-81ED-4DB2-BD59-A6C34878D82A}">
                    <a16:rowId xmlns:a16="http://schemas.microsoft.com/office/drawing/2014/main" val="10011"/>
                  </a:ext>
                </a:extLst>
              </a:tr>
              <a:tr h="265964">
                <a:tc>
                  <a:txBody>
                    <a:bodyPr/>
                    <a:lstStyle/>
                    <a:p>
                      <a:pPr>
                        <a:spcAft>
                          <a:spcPts val="0"/>
                        </a:spcAft>
                      </a:pPr>
                      <a:r>
                        <a:rPr lang="ru-RU" sz="950" b="1" kern="1200" noProof="0" dirty="0" err="1">
                          <a:solidFill>
                            <a:schemeClr val="lt1"/>
                          </a:solidFill>
                          <a:effectLst/>
                          <a:latin typeface="+mn-lt"/>
                          <a:ea typeface="Times New Roman"/>
                          <a:cs typeface="+mn-cs"/>
                        </a:rPr>
                        <a:t>Чудові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викладачі</a:t>
                      </a:r>
                      <a:r>
                        <a:rPr lang="ru-RU" sz="950" b="1" kern="1200" noProof="0" dirty="0">
                          <a:solidFill>
                            <a:schemeClr val="lt1"/>
                          </a:solidFill>
                          <a:effectLst/>
                          <a:latin typeface="+mn-lt"/>
                          <a:ea typeface="Times New Roman"/>
                          <a:cs typeface="+mn-cs"/>
                        </a:rPr>
                        <a:t> та </a:t>
                      </a:r>
                      <a:r>
                        <a:rPr lang="ru-RU" sz="950" b="1" kern="1200" noProof="0" dirty="0" err="1">
                          <a:solidFill>
                            <a:schemeClr val="lt1"/>
                          </a:solidFill>
                          <a:effectLst/>
                          <a:latin typeface="+mn-lt"/>
                          <a:ea typeface="Times New Roman"/>
                          <a:cs typeface="+mn-cs"/>
                        </a:rPr>
                        <a:t>освітній</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процес</a:t>
                      </a:r>
                      <a:r>
                        <a:rPr lang="ru-RU" sz="950" b="1" kern="1200" noProof="0" dirty="0">
                          <a:solidFill>
                            <a:schemeClr val="lt1"/>
                          </a:solidFill>
                          <a:effectLst/>
                          <a:latin typeface="+mn-lt"/>
                          <a:ea typeface="Times New Roman"/>
                          <a:cs typeface="+mn-cs"/>
                        </a:rPr>
                        <a:t>.</a:t>
                      </a:r>
                      <a:endParaRPr lang="uk-UA" sz="950" b="1" kern="1200" noProof="0" dirty="0">
                        <a:solidFill>
                          <a:schemeClr val="lt1"/>
                        </a:solidFill>
                        <a:effectLst/>
                        <a:latin typeface="+mn-lt"/>
                        <a:ea typeface="Times New Roman"/>
                        <a:cs typeface="+mn-cs"/>
                      </a:endParaRP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ФЕБА</a:t>
                      </a:r>
                    </a:p>
                  </a:txBody>
                  <a:tcPr marL="68580" marR="68580" marT="0" marB="0" anchor="ctr">
                    <a:solidFill>
                      <a:srgbClr val="202F6A"/>
                    </a:solidFill>
                  </a:tcPr>
                </a:tc>
                <a:extLst>
                  <a:ext uri="{0D108BD9-81ED-4DB2-BD59-A6C34878D82A}">
                    <a16:rowId xmlns:a16="http://schemas.microsoft.com/office/drawing/2014/main" val="10012"/>
                  </a:ext>
                </a:extLst>
              </a:tr>
              <a:tr h="138600">
                <a:tc>
                  <a:txBody>
                    <a:bodyPr/>
                    <a:lstStyle/>
                    <a:p>
                      <a:pPr>
                        <a:spcAft>
                          <a:spcPts val="0"/>
                        </a:spcAft>
                      </a:pPr>
                      <a:r>
                        <a:rPr lang="uk-UA" sz="950" b="1" kern="1200" noProof="0" dirty="0">
                          <a:solidFill>
                            <a:schemeClr val="lt1"/>
                          </a:solidFill>
                          <a:effectLst/>
                          <a:latin typeface="+mn-lt"/>
                          <a:ea typeface="Times New Roman"/>
                          <a:cs typeface="+mn-cs"/>
                        </a:rPr>
                        <a:t>Єдина мотивація, через яку я досі навчаюсь в університеті полягає в тому, що є можливість отримувати потрібні знання для отримання професії в навчальному центрі </a:t>
                      </a:r>
                      <a:r>
                        <a:rPr lang="uk-UA" sz="950" b="1" kern="1200" noProof="0" dirty="0" err="1">
                          <a:solidFill>
                            <a:schemeClr val="lt1"/>
                          </a:solidFill>
                          <a:effectLst/>
                          <a:latin typeface="+mn-lt"/>
                          <a:ea typeface="Times New Roman"/>
                          <a:cs typeface="+mn-cs"/>
                        </a:rPr>
                        <a:t>Прогрестех</a:t>
                      </a:r>
                      <a:r>
                        <a:rPr lang="uk-UA" sz="950" b="1" kern="1200" noProof="0" dirty="0">
                          <a:solidFill>
                            <a:schemeClr val="lt1"/>
                          </a:solidFill>
                          <a:effectLst/>
                          <a:latin typeface="+mn-lt"/>
                          <a:ea typeface="Times New Roman"/>
                          <a:cs typeface="+mn-cs"/>
                        </a:rPr>
                        <a:t>-Україна. Також все-таки ще залишається надія, що університет зміниться на краще, адже певні кроки для цього є. </a:t>
                      </a: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АКФ</a:t>
                      </a:r>
                    </a:p>
                  </a:txBody>
                  <a:tcPr marL="68580" marR="68580" marT="0" marB="0" anchor="ctr">
                    <a:solidFill>
                      <a:srgbClr val="202F6A"/>
                    </a:solidFill>
                  </a:tcPr>
                </a:tc>
                <a:extLst>
                  <a:ext uri="{0D108BD9-81ED-4DB2-BD59-A6C34878D82A}">
                    <a16:rowId xmlns:a16="http://schemas.microsoft.com/office/drawing/2014/main" val="2356267030"/>
                  </a:ext>
                </a:extLst>
              </a:tr>
              <a:tr h="137072">
                <a:tc>
                  <a:txBody>
                    <a:bodyPr/>
                    <a:lstStyle/>
                    <a:p>
                      <a:pPr>
                        <a:spcAft>
                          <a:spcPts val="0"/>
                        </a:spcAft>
                      </a:pPr>
                      <a:r>
                        <a:rPr lang="ru-RU" sz="950" b="1" kern="1200" noProof="0" dirty="0" err="1">
                          <a:solidFill>
                            <a:schemeClr val="lt1"/>
                          </a:solidFill>
                          <a:effectLst/>
                          <a:latin typeface="+mn-lt"/>
                          <a:ea typeface="Times New Roman"/>
                          <a:cs typeface="+mn-cs"/>
                        </a:rPr>
                        <a:t>Сподівався</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отримати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цікаві</a:t>
                      </a:r>
                      <a:r>
                        <a:rPr lang="ru-RU" sz="950" b="1" kern="1200" noProof="0" dirty="0">
                          <a:solidFill>
                            <a:schemeClr val="lt1"/>
                          </a:solidFill>
                          <a:effectLst/>
                          <a:latin typeface="+mn-lt"/>
                          <a:ea typeface="Times New Roman"/>
                          <a:cs typeface="+mn-cs"/>
                        </a:rPr>
                        <a:t> та </a:t>
                      </a:r>
                      <a:r>
                        <a:rPr lang="ru-RU" sz="950" b="1" kern="1200" noProof="0" dirty="0" err="1">
                          <a:solidFill>
                            <a:schemeClr val="lt1"/>
                          </a:solidFill>
                          <a:effectLst/>
                          <a:latin typeface="+mn-lt"/>
                          <a:ea typeface="Times New Roman"/>
                          <a:cs typeface="+mn-cs"/>
                        </a:rPr>
                        <a:t>корисні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знання</a:t>
                      </a:r>
                      <a:r>
                        <a:rPr lang="ru-RU" sz="950" b="1" kern="1200" noProof="0" dirty="0">
                          <a:solidFill>
                            <a:schemeClr val="lt1"/>
                          </a:solidFill>
                          <a:effectLst/>
                          <a:latin typeface="+mn-lt"/>
                          <a:ea typeface="Times New Roman"/>
                          <a:cs typeface="+mn-cs"/>
                        </a:rPr>
                        <a:t>, а </a:t>
                      </a:r>
                      <a:r>
                        <a:rPr lang="ru-RU" sz="950" b="1" kern="1200" noProof="0" dirty="0" err="1">
                          <a:solidFill>
                            <a:schemeClr val="lt1"/>
                          </a:solidFill>
                          <a:effectLst/>
                          <a:latin typeface="+mn-lt"/>
                          <a:ea typeface="Times New Roman"/>
                          <a:cs typeface="+mn-cs"/>
                        </a:rPr>
                        <a:t>також</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знайомтсва</a:t>
                      </a:r>
                      <a:r>
                        <a:rPr lang="ru-RU" sz="950" b="1" kern="1200" noProof="0" dirty="0">
                          <a:solidFill>
                            <a:schemeClr val="lt1"/>
                          </a:solidFill>
                          <a:effectLst/>
                          <a:latin typeface="+mn-lt"/>
                          <a:ea typeface="Times New Roman"/>
                          <a:cs typeface="+mn-cs"/>
                        </a:rPr>
                        <a:t>.</a:t>
                      </a:r>
                      <a:endParaRPr lang="uk-UA" sz="950" b="1" kern="1200" noProof="0" dirty="0">
                        <a:solidFill>
                          <a:schemeClr val="lt1"/>
                        </a:solidFill>
                        <a:effectLst/>
                        <a:latin typeface="+mn-lt"/>
                        <a:ea typeface="Times New Roman"/>
                        <a:cs typeface="+mn-cs"/>
                      </a:endParaRP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ФКНТ</a:t>
                      </a:r>
                    </a:p>
                  </a:txBody>
                  <a:tcPr marL="68580" marR="68580" marT="0" marB="0" anchor="ctr">
                    <a:solidFill>
                      <a:srgbClr val="202F6A"/>
                    </a:solidFill>
                  </a:tcPr>
                </a:tc>
                <a:extLst>
                  <a:ext uri="{0D108BD9-81ED-4DB2-BD59-A6C34878D82A}">
                    <a16:rowId xmlns:a16="http://schemas.microsoft.com/office/drawing/2014/main" val="4284956712"/>
                  </a:ext>
                </a:extLst>
              </a:tr>
              <a:tr h="137072">
                <a:tc>
                  <a:txBody>
                    <a:bodyPr/>
                    <a:lstStyle/>
                    <a:p>
                      <a:pPr>
                        <a:spcAft>
                          <a:spcPts val="0"/>
                        </a:spcAft>
                      </a:pPr>
                      <a:r>
                        <a:rPr lang="ru-RU" sz="950" b="1" kern="1200" noProof="0" dirty="0" err="1">
                          <a:solidFill>
                            <a:schemeClr val="lt1"/>
                          </a:solidFill>
                          <a:effectLst/>
                          <a:latin typeface="+mn-lt"/>
                          <a:ea typeface="Times New Roman"/>
                          <a:cs typeface="+mn-cs"/>
                        </a:rPr>
                        <a:t>Дізнаватись</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нове</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навчатись</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специфічним</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навичкам</a:t>
                      </a:r>
                      <a:r>
                        <a:rPr lang="ru-RU" sz="950" b="1" kern="1200" noProof="0" dirty="0">
                          <a:solidFill>
                            <a:schemeClr val="lt1"/>
                          </a:solidFill>
                          <a:effectLst/>
                          <a:latin typeface="+mn-lt"/>
                          <a:ea typeface="Times New Roman"/>
                          <a:cs typeface="+mn-cs"/>
                        </a:rPr>
                        <a:t>, бути в </a:t>
                      </a:r>
                      <a:r>
                        <a:rPr lang="ru-RU" sz="950" b="1" kern="1200" noProof="0" dirty="0" err="1">
                          <a:solidFill>
                            <a:schemeClr val="lt1"/>
                          </a:solidFill>
                          <a:effectLst/>
                          <a:latin typeface="+mn-lt"/>
                          <a:ea typeface="Times New Roman"/>
                          <a:cs typeface="+mn-cs"/>
                        </a:rPr>
                        <a:t>колективі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дотичному</a:t>
                      </a:r>
                      <a:r>
                        <a:rPr lang="ru-RU" sz="950" b="1" kern="1200" noProof="0" dirty="0">
                          <a:solidFill>
                            <a:schemeClr val="lt1"/>
                          </a:solidFill>
                          <a:effectLst/>
                          <a:latin typeface="+mn-lt"/>
                          <a:ea typeface="Times New Roman"/>
                          <a:cs typeface="+mn-cs"/>
                        </a:rPr>
                        <a:t> до </a:t>
                      </a:r>
                      <a:r>
                        <a:rPr lang="ru-RU" sz="950" b="1" kern="1200" noProof="0" dirty="0" err="1">
                          <a:solidFill>
                            <a:schemeClr val="lt1"/>
                          </a:solidFill>
                          <a:effectLst/>
                          <a:latin typeface="+mn-lt"/>
                          <a:ea typeface="Times New Roman"/>
                          <a:cs typeface="+mn-cs"/>
                        </a:rPr>
                        <a:t>міжнародних</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відносин</a:t>
                      </a:r>
                      <a:r>
                        <a:rPr lang="ru-RU" sz="950" b="1" kern="1200" noProof="0" dirty="0">
                          <a:solidFill>
                            <a:schemeClr val="lt1"/>
                          </a:solidFill>
                          <a:effectLst/>
                          <a:latin typeface="+mn-lt"/>
                          <a:ea typeface="Times New Roman"/>
                          <a:cs typeface="+mn-cs"/>
                        </a:rPr>
                        <a:t>.</a:t>
                      </a:r>
                      <a:endParaRPr lang="uk-UA" sz="950" b="1" kern="1200" noProof="0" dirty="0">
                        <a:solidFill>
                          <a:schemeClr val="lt1"/>
                        </a:solidFill>
                        <a:effectLst/>
                        <a:latin typeface="+mn-lt"/>
                        <a:ea typeface="Times New Roman"/>
                        <a:cs typeface="+mn-cs"/>
                      </a:endParaRP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ФПМВ</a:t>
                      </a:r>
                    </a:p>
                  </a:txBody>
                  <a:tcPr marL="68580" marR="68580" marT="0" marB="0" anchor="ctr">
                    <a:solidFill>
                      <a:srgbClr val="202F6A"/>
                    </a:solidFill>
                  </a:tcPr>
                </a:tc>
                <a:extLst>
                  <a:ext uri="{0D108BD9-81ED-4DB2-BD59-A6C34878D82A}">
                    <a16:rowId xmlns:a16="http://schemas.microsoft.com/office/drawing/2014/main" val="10018"/>
                  </a:ext>
                </a:extLst>
              </a:tr>
              <a:tr h="187844">
                <a:tc>
                  <a:txBody>
                    <a:bodyPr/>
                    <a:lstStyle/>
                    <a:p>
                      <a:pPr>
                        <a:spcAft>
                          <a:spcPts val="0"/>
                        </a:spcAft>
                      </a:pPr>
                      <a:r>
                        <a:rPr lang="ru-RU" sz="950" b="1" kern="1200" noProof="0" dirty="0" err="1">
                          <a:solidFill>
                            <a:schemeClr val="lt1"/>
                          </a:solidFill>
                          <a:effectLst/>
                          <a:latin typeface="+mn-lt"/>
                          <a:ea typeface="Times New Roman"/>
                          <a:cs typeface="+mn-cs"/>
                        </a:rPr>
                        <a:t>Можливість</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представляти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власні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проекти</a:t>
                      </a:r>
                      <a:r>
                        <a:rPr lang="ru-RU" sz="950" b="1" kern="1200" noProof="0" dirty="0">
                          <a:solidFill>
                            <a:schemeClr val="lt1"/>
                          </a:solidFill>
                          <a:effectLst/>
                          <a:latin typeface="+mn-lt"/>
                          <a:ea typeface="Times New Roman"/>
                          <a:cs typeface="+mn-cs"/>
                        </a:rPr>
                        <a:t> та </a:t>
                      </a:r>
                      <a:r>
                        <a:rPr lang="ru-RU" sz="950" b="1" kern="1200" noProof="0" dirty="0" err="1">
                          <a:solidFill>
                            <a:schemeClr val="lt1"/>
                          </a:solidFill>
                          <a:effectLst/>
                          <a:latin typeface="+mn-lt"/>
                          <a:ea typeface="Times New Roman"/>
                          <a:cs typeface="+mn-cs"/>
                        </a:rPr>
                        <a:t>розробки</a:t>
                      </a:r>
                      <a:r>
                        <a:rPr lang="ru-RU" sz="950" b="1" kern="1200" noProof="0" dirty="0">
                          <a:solidFill>
                            <a:schemeClr val="lt1"/>
                          </a:solidFill>
                          <a:effectLst/>
                          <a:latin typeface="+mn-lt"/>
                          <a:ea typeface="Times New Roman"/>
                          <a:cs typeface="+mn-cs"/>
                        </a:rPr>
                        <a:t>.</a:t>
                      </a: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ФКНТ</a:t>
                      </a:r>
                    </a:p>
                  </a:txBody>
                  <a:tcPr marL="68580" marR="68580" marT="0" marB="0" anchor="ctr">
                    <a:solidFill>
                      <a:srgbClr val="202F6A"/>
                    </a:solidFill>
                  </a:tcPr>
                </a:tc>
                <a:extLst>
                  <a:ext uri="{0D108BD9-81ED-4DB2-BD59-A6C34878D82A}">
                    <a16:rowId xmlns:a16="http://schemas.microsoft.com/office/drawing/2014/main" val="10019"/>
                  </a:ext>
                </a:extLst>
              </a:tr>
              <a:tr h="137072">
                <a:tc>
                  <a:txBody>
                    <a:bodyPr/>
                    <a:lstStyle/>
                    <a:p>
                      <a:pPr>
                        <a:spcAft>
                          <a:spcPts val="0"/>
                        </a:spcAft>
                      </a:pPr>
                      <a:r>
                        <a:rPr lang="ru-RU" sz="950" b="1" kern="1200" noProof="0" dirty="0" err="1">
                          <a:solidFill>
                            <a:schemeClr val="lt1"/>
                          </a:solidFill>
                          <a:effectLst/>
                          <a:latin typeface="+mn-lt"/>
                          <a:ea typeface="Times New Roman"/>
                          <a:cs typeface="+mn-cs"/>
                        </a:rPr>
                        <a:t>Гуртожиток</a:t>
                      </a:r>
                      <a:r>
                        <a:rPr lang="ru-RU" sz="950" b="1" kern="1200" noProof="0" dirty="0">
                          <a:solidFill>
                            <a:schemeClr val="lt1"/>
                          </a:solidFill>
                          <a:effectLst/>
                          <a:latin typeface="+mn-lt"/>
                          <a:ea typeface="Times New Roman"/>
                          <a:cs typeface="+mn-cs"/>
                        </a:rPr>
                        <a:t> і </a:t>
                      </a:r>
                      <a:r>
                        <a:rPr lang="ru-RU" sz="950" b="1" kern="1200" noProof="0" dirty="0" err="1">
                          <a:solidFill>
                            <a:schemeClr val="lt1"/>
                          </a:solidFill>
                          <a:effectLst/>
                          <a:latin typeface="+mn-lt"/>
                          <a:ea typeface="Times New Roman"/>
                          <a:cs typeface="+mn-cs"/>
                        </a:rPr>
                        <a:t>бажання</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отримати</a:t>
                      </a:r>
                      <a:r>
                        <a:rPr lang="ru-RU" sz="950" b="1" kern="1200" noProof="0" dirty="0">
                          <a:solidFill>
                            <a:schemeClr val="lt1"/>
                          </a:solidFill>
                          <a:effectLst/>
                          <a:latin typeface="+mn-lt"/>
                          <a:ea typeface="Times New Roman"/>
                          <a:cs typeface="+mn-cs"/>
                        </a:rPr>
                        <a:t> бакалавра, </a:t>
                      </a:r>
                      <a:r>
                        <a:rPr lang="ru-RU" sz="950" b="1" kern="1200" noProof="0" dirty="0" err="1">
                          <a:solidFill>
                            <a:schemeClr val="lt1"/>
                          </a:solidFill>
                          <a:effectLst/>
                          <a:latin typeface="+mn-lt"/>
                          <a:ea typeface="Times New Roman"/>
                          <a:cs typeface="+mn-cs"/>
                        </a:rPr>
                        <a:t>хоч</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якогось</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бо</a:t>
                      </a:r>
                      <a:r>
                        <a:rPr lang="ru-RU" sz="950" b="1" kern="1200" noProof="0" dirty="0">
                          <a:solidFill>
                            <a:schemeClr val="lt1"/>
                          </a:solidFill>
                          <a:effectLst/>
                          <a:latin typeface="+mn-lt"/>
                          <a:ea typeface="Times New Roman"/>
                          <a:cs typeface="+mn-cs"/>
                        </a:rPr>
                        <a:t> мама </a:t>
                      </a:r>
                      <a:r>
                        <a:rPr lang="ru-RU" sz="950" b="1" kern="1200" noProof="0" dirty="0" err="1">
                          <a:solidFill>
                            <a:schemeClr val="lt1"/>
                          </a:solidFill>
                          <a:effectLst/>
                          <a:latin typeface="+mn-lt"/>
                          <a:ea typeface="Times New Roman"/>
                          <a:cs typeface="+mn-cs"/>
                        </a:rPr>
                        <a:t>насварить</a:t>
                      </a:r>
                      <a:r>
                        <a:rPr lang="ru-RU" sz="950" b="1" kern="1200" noProof="0" dirty="0">
                          <a:solidFill>
                            <a:schemeClr val="lt1"/>
                          </a:solidFill>
                          <a:effectLst/>
                          <a:latin typeface="+mn-lt"/>
                          <a:ea typeface="Times New Roman"/>
                          <a:cs typeface="+mn-cs"/>
                        </a:rPr>
                        <a:t>.</a:t>
                      </a:r>
                      <a:endParaRPr lang="uk-UA" sz="950" b="1" kern="1200" noProof="0" dirty="0">
                        <a:solidFill>
                          <a:schemeClr val="lt1"/>
                        </a:solidFill>
                        <a:effectLst/>
                        <a:latin typeface="+mn-lt"/>
                        <a:ea typeface="Times New Roman"/>
                        <a:cs typeface="+mn-cs"/>
                      </a:endParaRP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ФКНТ</a:t>
                      </a:r>
                    </a:p>
                  </a:txBody>
                  <a:tcPr marL="68580" marR="68580" marT="0" marB="0" anchor="ctr">
                    <a:solidFill>
                      <a:srgbClr val="202F6A"/>
                    </a:solidFill>
                  </a:tcPr>
                </a:tc>
                <a:extLst>
                  <a:ext uri="{0D108BD9-81ED-4DB2-BD59-A6C34878D82A}">
                    <a16:rowId xmlns:a16="http://schemas.microsoft.com/office/drawing/2014/main" val="10020"/>
                  </a:ext>
                </a:extLst>
              </a:tr>
              <a:tr h="137072">
                <a:tc>
                  <a:txBody>
                    <a:bodyPr/>
                    <a:lstStyle/>
                    <a:p>
                      <a:pPr>
                        <a:spcAft>
                          <a:spcPts val="0"/>
                        </a:spcAft>
                      </a:pPr>
                      <a:r>
                        <a:rPr lang="ru-RU" sz="950" b="1" kern="1200" noProof="0" dirty="0" err="1">
                          <a:solidFill>
                            <a:schemeClr val="lt1"/>
                          </a:solidFill>
                          <a:effectLst/>
                          <a:latin typeface="+mn-lt"/>
                          <a:ea typeface="Times New Roman"/>
                          <a:cs typeface="+mn-cs"/>
                        </a:rPr>
                        <a:t>Збагачення</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знань</a:t>
                      </a:r>
                      <a:r>
                        <a:rPr lang="ru-RU" sz="950" b="1" kern="1200" noProof="0" dirty="0">
                          <a:solidFill>
                            <a:schemeClr val="lt1"/>
                          </a:solidFill>
                          <a:effectLst/>
                          <a:latin typeface="+mn-lt"/>
                          <a:ea typeface="Times New Roman"/>
                          <a:cs typeface="+mn-cs"/>
                        </a:rPr>
                        <a:t> та </a:t>
                      </a:r>
                      <a:r>
                        <a:rPr lang="ru-RU" sz="950" b="1" kern="1200" noProof="0" dirty="0" err="1">
                          <a:solidFill>
                            <a:schemeClr val="lt1"/>
                          </a:solidFill>
                          <a:effectLst/>
                          <a:latin typeface="+mn-lt"/>
                          <a:ea typeface="Times New Roman"/>
                          <a:cs typeface="+mn-cs"/>
                        </a:rPr>
                        <a:t>досвіду</a:t>
                      </a:r>
                      <a:r>
                        <a:rPr lang="ru-RU" sz="950" b="1" kern="1200" noProof="0" dirty="0">
                          <a:solidFill>
                            <a:schemeClr val="lt1"/>
                          </a:solidFill>
                          <a:effectLst/>
                          <a:latin typeface="+mn-lt"/>
                          <a:ea typeface="Times New Roman"/>
                          <a:cs typeface="+mn-cs"/>
                        </a:rPr>
                        <a:t>, участь у </a:t>
                      </a:r>
                      <a:r>
                        <a:rPr lang="ru-RU" sz="950" b="1" kern="1200" noProof="0" dirty="0" err="1">
                          <a:solidFill>
                            <a:schemeClr val="lt1"/>
                          </a:solidFill>
                          <a:effectLst/>
                          <a:latin typeface="+mn-lt"/>
                          <a:ea typeface="Times New Roman"/>
                          <a:cs typeface="+mn-cs"/>
                        </a:rPr>
                        <a:t>цікавих</a:t>
                      </a:r>
                      <a:r>
                        <a:rPr lang="ru-RU" sz="950" b="1" kern="1200" noProof="0" dirty="0">
                          <a:solidFill>
                            <a:schemeClr val="lt1"/>
                          </a:solidFill>
                          <a:effectLst/>
                          <a:latin typeface="+mn-lt"/>
                          <a:ea typeface="Times New Roman"/>
                          <a:cs typeface="+mn-cs"/>
                        </a:rPr>
                        <a:t> заходах.</a:t>
                      </a:r>
                      <a:endParaRPr lang="uk-UA" sz="950" b="1" kern="1200" noProof="0" dirty="0">
                        <a:solidFill>
                          <a:schemeClr val="lt1"/>
                        </a:solidFill>
                        <a:effectLst/>
                        <a:latin typeface="+mn-lt"/>
                        <a:ea typeface="Times New Roman"/>
                        <a:cs typeface="+mn-cs"/>
                      </a:endParaRP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ФПКП</a:t>
                      </a:r>
                    </a:p>
                  </a:txBody>
                  <a:tcPr marL="68580" marR="68580" marT="0" marB="0" anchor="ctr">
                    <a:solidFill>
                      <a:srgbClr val="202F6A"/>
                    </a:solidFill>
                  </a:tcPr>
                </a:tc>
                <a:extLst>
                  <a:ext uri="{0D108BD9-81ED-4DB2-BD59-A6C34878D82A}">
                    <a16:rowId xmlns:a16="http://schemas.microsoft.com/office/drawing/2014/main" val="10021"/>
                  </a:ext>
                </a:extLst>
              </a:tr>
              <a:tr h="137072">
                <a:tc>
                  <a:txBody>
                    <a:bodyPr/>
                    <a:lstStyle/>
                    <a:p>
                      <a:pPr>
                        <a:spcAft>
                          <a:spcPts val="0"/>
                        </a:spcAft>
                      </a:pPr>
                      <a:r>
                        <a:rPr lang="ru-RU" sz="950" b="1" kern="1200" noProof="0" dirty="0">
                          <a:solidFill>
                            <a:schemeClr val="lt1"/>
                          </a:solidFill>
                          <a:effectLst/>
                          <a:latin typeface="+mn-lt"/>
                          <a:ea typeface="Times New Roman"/>
                          <a:cs typeface="+mn-cs"/>
                        </a:rPr>
                        <a:t>Перш за все, </a:t>
                      </a:r>
                      <a:r>
                        <a:rPr lang="ru-RU" sz="950" b="1" kern="1200" noProof="0" dirty="0" err="1">
                          <a:solidFill>
                            <a:schemeClr val="lt1"/>
                          </a:solidFill>
                          <a:effectLst/>
                          <a:latin typeface="+mn-lt"/>
                          <a:ea typeface="Times New Roman"/>
                          <a:cs typeface="+mn-cs"/>
                        </a:rPr>
                        <a:t>це</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здобуття</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нових</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знань</a:t>
                      </a:r>
                      <a:r>
                        <a:rPr lang="ru-RU" sz="950" b="1" kern="1200" noProof="0" dirty="0">
                          <a:solidFill>
                            <a:schemeClr val="lt1"/>
                          </a:solidFill>
                          <a:effectLst/>
                          <a:latin typeface="+mn-lt"/>
                          <a:ea typeface="Times New Roman"/>
                          <a:cs typeface="+mn-cs"/>
                        </a:rPr>
                        <a:t> та </a:t>
                      </a:r>
                      <a:r>
                        <a:rPr lang="ru-RU" sz="950" b="1" kern="1200" noProof="0" dirty="0" err="1">
                          <a:solidFill>
                            <a:schemeClr val="lt1"/>
                          </a:solidFill>
                          <a:effectLst/>
                          <a:latin typeface="+mn-lt"/>
                          <a:ea typeface="Times New Roman"/>
                          <a:cs typeface="+mn-cs"/>
                        </a:rPr>
                        <a:t>навичок</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більше</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інформації</a:t>
                      </a:r>
                      <a:r>
                        <a:rPr lang="ru-RU" sz="950" b="1" kern="1200" noProof="0" dirty="0">
                          <a:solidFill>
                            <a:schemeClr val="lt1"/>
                          </a:solidFill>
                          <a:effectLst/>
                          <a:latin typeface="+mn-lt"/>
                          <a:ea typeface="Times New Roman"/>
                          <a:cs typeface="+mn-cs"/>
                        </a:rPr>
                        <a:t>, яка </a:t>
                      </a:r>
                      <a:r>
                        <a:rPr lang="ru-RU" sz="950" b="1" kern="1200" noProof="0" dirty="0" err="1">
                          <a:solidFill>
                            <a:schemeClr val="lt1"/>
                          </a:solidFill>
                          <a:effectLst/>
                          <a:latin typeface="+mn-lt"/>
                          <a:ea typeface="Times New Roman"/>
                          <a:cs typeface="+mn-cs"/>
                        </a:rPr>
                        <a:t>дасть</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можливість</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досконало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виконувати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посадові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обов'язки</a:t>
                      </a:r>
                      <a:r>
                        <a:rPr lang="ru-RU" sz="950" b="1" kern="1200" noProof="0" dirty="0">
                          <a:solidFill>
                            <a:schemeClr val="lt1"/>
                          </a:solidFill>
                          <a:effectLst/>
                          <a:latin typeface="+mn-lt"/>
                          <a:ea typeface="Times New Roman"/>
                          <a:cs typeface="+mn-cs"/>
                        </a:rPr>
                        <a:t>. </a:t>
                      </a:r>
                      <a:endParaRPr lang="uk-UA" sz="950" b="1" kern="1200" noProof="0" dirty="0">
                        <a:solidFill>
                          <a:schemeClr val="lt1"/>
                        </a:solidFill>
                        <a:effectLst/>
                        <a:latin typeface="+mn-lt"/>
                        <a:ea typeface="Times New Roman"/>
                        <a:cs typeface="+mn-cs"/>
                      </a:endParaRP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ФЕБА</a:t>
                      </a:r>
                    </a:p>
                  </a:txBody>
                  <a:tcPr marL="68580" marR="68580" marT="0" marB="0" anchor="ctr">
                    <a:solidFill>
                      <a:srgbClr val="202F6A"/>
                    </a:solidFill>
                  </a:tcPr>
                </a:tc>
                <a:extLst>
                  <a:ext uri="{0D108BD9-81ED-4DB2-BD59-A6C34878D82A}">
                    <a16:rowId xmlns:a16="http://schemas.microsoft.com/office/drawing/2014/main" val="10022"/>
                  </a:ext>
                </a:extLst>
              </a:tr>
              <a:tr h="137072">
                <a:tc>
                  <a:txBody>
                    <a:bodyPr/>
                    <a:lstStyle/>
                    <a:p>
                      <a:pPr>
                        <a:spcAft>
                          <a:spcPts val="0"/>
                        </a:spcAft>
                      </a:pPr>
                      <a:r>
                        <a:rPr lang="uk-UA" sz="950" b="1" kern="1200" noProof="0" dirty="0">
                          <a:solidFill>
                            <a:schemeClr val="lt1"/>
                          </a:solidFill>
                          <a:effectLst/>
                          <a:latin typeface="+mn-lt"/>
                          <a:ea typeface="Times New Roman"/>
                          <a:cs typeface="+mn-cs"/>
                        </a:rPr>
                        <a:t>Утримаюсь від відповіді.</a:t>
                      </a: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ФАБД</a:t>
                      </a:r>
                    </a:p>
                  </a:txBody>
                  <a:tcPr marL="68580" marR="68580" marT="0" marB="0" anchor="ctr">
                    <a:solidFill>
                      <a:srgbClr val="202F6A"/>
                    </a:solidFill>
                  </a:tcPr>
                </a:tc>
                <a:extLst>
                  <a:ext uri="{0D108BD9-81ED-4DB2-BD59-A6C34878D82A}">
                    <a16:rowId xmlns:a16="http://schemas.microsoft.com/office/drawing/2014/main" val="4241041476"/>
                  </a:ext>
                </a:extLst>
              </a:tr>
              <a:tr h="137072">
                <a:tc>
                  <a:txBody>
                    <a:bodyPr/>
                    <a:lstStyle/>
                    <a:p>
                      <a:pPr>
                        <a:spcAft>
                          <a:spcPts val="0"/>
                        </a:spcAft>
                      </a:pPr>
                      <a:r>
                        <a:rPr lang="ru-RU" sz="950" b="1" kern="1200" noProof="0" dirty="0" err="1">
                          <a:solidFill>
                            <a:schemeClr val="lt1"/>
                          </a:solidFill>
                          <a:effectLst/>
                          <a:latin typeface="+mn-lt"/>
                          <a:ea typeface="Times New Roman"/>
                          <a:cs typeface="+mn-cs"/>
                        </a:rPr>
                        <a:t>Подобається</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спеціальність</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хочеться</a:t>
                      </a:r>
                      <a:r>
                        <a:rPr lang="ru-RU" sz="950" b="1" kern="1200" noProof="0" dirty="0">
                          <a:solidFill>
                            <a:schemeClr val="lt1"/>
                          </a:solidFill>
                          <a:effectLst/>
                          <a:latin typeface="+mn-lt"/>
                          <a:ea typeface="Times New Roman"/>
                          <a:cs typeface="+mn-cs"/>
                        </a:rPr>
                        <a:t> стати </a:t>
                      </a:r>
                      <a:r>
                        <a:rPr lang="ru-RU" sz="950" b="1" kern="1200" noProof="0" dirty="0" err="1">
                          <a:solidFill>
                            <a:schemeClr val="lt1"/>
                          </a:solidFill>
                          <a:effectLst/>
                          <a:latin typeface="+mn-lt"/>
                          <a:ea typeface="Times New Roman"/>
                          <a:cs typeface="+mn-cs"/>
                        </a:rPr>
                        <a:t>фахівцем</a:t>
                      </a:r>
                      <a:r>
                        <a:rPr lang="ru-RU" sz="950" b="1" kern="1200" noProof="0" dirty="0">
                          <a:solidFill>
                            <a:schemeClr val="lt1"/>
                          </a:solidFill>
                          <a:effectLst/>
                          <a:latin typeface="+mn-lt"/>
                          <a:ea typeface="Times New Roman"/>
                          <a:cs typeface="+mn-cs"/>
                        </a:rPr>
                        <a:t> у </a:t>
                      </a:r>
                      <a:r>
                        <a:rPr lang="ru-RU" sz="950" b="1" kern="1200" noProof="0" dirty="0" err="1">
                          <a:solidFill>
                            <a:schemeClr val="lt1"/>
                          </a:solidFill>
                          <a:effectLst/>
                          <a:latin typeface="+mn-lt"/>
                          <a:ea typeface="Times New Roman"/>
                          <a:cs typeface="+mn-cs"/>
                        </a:rPr>
                        <a:t>цій</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галузі</a:t>
                      </a:r>
                      <a:r>
                        <a:rPr lang="ru-RU" sz="950" b="1" kern="1200" noProof="0" dirty="0">
                          <a:solidFill>
                            <a:schemeClr val="lt1"/>
                          </a:solidFill>
                          <a:effectLst/>
                          <a:latin typeface="+mn-lt"/>
                          <a:ea typeface="Times New Roman"/>
                          <a:cs typeface="+mn-cs"/>
                        </a:rPr>
                        <a:t> .</a:t>
                      </a:r>
                      <a:endParaRPr lang="uk-UA" sz="950" b="1" kern="1200" noProof="0" dirty="0">
                        <a:solidFill>
                          <a:schemeClr val="lt1"/>
                        </a:solidFill>
                        <a:effectLst/>
                        <a:latin typeface="+mn-lt"/>
                        <a:ea typeface="Times New Roman"/>
                        <a:cs typeface="+mn-cs"/>
                      </a:endParaRP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ФЕБІТ</a:t>
                      </a:r>
                    </a:p>
                  </a:txBody>
                  <a:tcPr marL="68580" marR="68580" marT="0" marB="0" anchor="ctr">
                    <a:solidFill>
                      <a:srgbClr val="202F6A"/>
                    </a:solidFill>
                  </a:tcPr>
                </a:tc>
                <a:extLst>
                  <a:ext uri="{0D108BD9-81ED-4DB2-BD59-A6C34878D82A}">
                    <a16:rowId xmlns:a16="http://schemas.microsoft.com/office/drawing/2014/main" val="832480604"/>
                  </a:ext>
                </a:extLst>
              </a:tr>
              <a:tr h="137072">
                <a:tc>
                  <a:txBody>
                    <a:bodyPr/>
                    <a:lstStyle/>
                    <a:p>
                      <a:pPr>
                        <a:spcAft>
                          <a:spcPts val="0"/>
                        </a:spcAft>
                      </a:pPr>
                      <a:r>
                        <a:rPr lang="ru-RU" sz="950" b="1" kern="1200" noProof="0" dirty="0" err="1">
                          <a:solidFill>
                            <a:schemeClr val="lt1"/>
                          </a:solidFill>
                          <a:effectLst/>
                          <a:latin typeface="+mn-lt"/>
                          <a:ea typeface="Times New Roman"/>
                          <a:cs typeface="+mn-cs"/>
                        </a:rPr>
                        <a:t>Класні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викладачі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можливість</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суміщати</a:t>
                      </a:r>
                      <a:r>
                        <a:rPr lang="ru-RU" sz="950" b="1" kern="1200" noProof="0" dirty="0">
                          <a:solidFill>
                            <a:schemeClr val="lt1"/>
                          </a:solidFill>
                          <a:effectLst/>
                          <a:latin typeface="+mn-lt"/>
                          <a:ea typeface="Times New Roman"/>
                          <a:cs typeface="+mn-cs"/>
                        </a:rPr>
                        <a:t> з </a:t>
                      </a:r>
                      <a:r>
                        <a:rPr lang="ru-RU" sz="950" b="1" kern="1200" noProof="0" dirty="0" err="1">
                          <a:solidFill>
                            <a:schemeClr val="lt1"/>
                          </a:solidFill>
                          <a:effectLst/>
                          <a:latin typeface="+mn-lt"/>
                          <a:ea typeface="Times New Roman"/>
                          <a:cs typeface="+mn-cs"/>
                        </a:rPr>
                        <a:t>роботою</a:t>
                      </a:r>
                      <a:r>
                        <a:rPr lang="ru-RU" sz="950" b="1" kern="1200" noProof="0" dirty="0">
                          <a:solidFill>
                            <a:schemeClr val="lt1"/>
                          </a:solidFill>
                          <a:effectLst/>
                          <a:latin typeface="+mn-lt"/>
                          <a:ea typeface="Times New Roman"/>
                          <a:cs typeface="+mn-cs"/>
                        </a:rPr>
                        <a:t>, недалеко </a:t>
                      </a:r>
                      <a:r>
                        <a:rPr lang="ru-RU" sz="950" b="1" kern="1200" noProof="0" dirty="0" err="1">
                          <a:solidFill>
                            <a:schemeClr val="lt1"/>
                          </a:solidFill>
                          <a:effectLst/>
                          <a:latin typeface="+mn-lt"/>
                          <a:ea typeface="Times New Roman"/>
                          <a:cs typeface="+mn-cs"/>
                        </a:rPr>
                        <a:t>від</a:t>
                      </a:r>
                      <a:r>
                        <a:rPr lang="ru-RU" sz="950" b="1" kern="1200" noProof="0" dirty="0">
                          <a:solidFill>
                            <a:schemeClr val="lt1"/>
                          </a:solidFill>
                          <a:effectLst/>
                          <a:latin typeface="+mn-lt"/>
                          <a:ea typeface="Times New Roman"/>
                          <a:cs typeface="+mn-cs"/>
                        </a:rPr>
                        <a:t> дому, недорого </a:t>
                      </a:r>
                      <a:r>
                        <a:rPr lang="ru-RU" sz="950" b="1" kern="1200" noProof="0" dirty="0" err="1">
                          <a:solidFill>
                            <a:schemeClr val="lt1"/>
                          </a:solidFill>
                          <a:effectLst/>
                          <a:latin typeface="+mn-lt"/>
                          <a:ea typeface="Times New Roman"/>
                          <a:cs typeface="+mn-cs"/>
                        </a:rPr>
                        <a:t>порівняно</a:t>
                      </a:r>
                      <a:r>
                        <a:rPr lang="ru-RU" sz="950" b="1" kern="1200" noProof="0" dirty="0">
                          <a:solidFill>
                            <a:schemeClr val="lt1"/>
                          </a:solidFill>
                          <a:effectLst/>
                          <a:latin typeface="+mn-lt"/>
                          <a:ea typeface="Times New Roman"/>
                          <a:cs typeface="+mn-cs"/>
                        </a:rPr>
                        <a:t> з </a:t>
                      </a:r>
                      <a:r>
                        <a:rPr lang="ru-RU" sz="950" b="1" kern="1200" noProof="0" dirty="0" err="1">
                          <a:solidFill>
                            <a:schemeClr val="lt1"/>
                          </a:solidFill>
                          <a:effectLst/>
                          <a:latin typeface="+mn-lt"/>
                          <a:ea typeface="Times New Roman"/>
                          <a:cs typeface="+mn-cs"/>
                        </a:rPr>
                        <a:t>деякими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університетами</a:t>
                      </a:r>
                      <a:r>
                        <a:rPr lang="ru-RU" sz="950" b="1" kern="1200" noProof="0" dirty="0">
                          <a:solidFill>
                            <a:schemeClr val="lt1"/>
                          </a:solidFill>
                          <a:effectLst/>
                          <a:latin typeface="+mn-lt"/>
                          <a:ea typeface="Times New Roman"/>
                          <a:cs typeface="+mn-cs"/>
                        </a:rPr>
                        <a:t>.</a:t>
                      </a:r>
                      <a:endParaRPr lang="uk-UA" sz="950" b="1" kern="1200" noProof="0" dirty="0">
                        <a:solidFill>
                          <a:schemeClr val="lt1"/>
                        </a:solidFill>
                        <a:effectLst/>
                        <a:latin typeface="+mn-lt"/>
                        <a:ea typeface="Times New Roman"/>
                        <a:cs typeface="+mn-cs"/>
                      </a:endParaRP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ФЕБА</a:t>
                      </a:r>
                    </a:p>
                  </a:txBody>
                  <a:tcPr marL="68580" marR="68580" marT="0" marB="0" anchor="ctr">
                    <a:solidFill>
                      <a:srgbClr val="202F6A"/>
                    </a:solidFill>
                  </a:tcPr>
                </a:tc>
                <a:extLst>
                  <a:ext uri="{0D108BD9-81ED-4DB2-BD59-A6C34878D82A}">
                    <a16:rowId xmlns:a16="http://schemas.microsoft.com/office/drawing/2014/main" val="10023"/>
                  </a:ext>
                </a:extLst>
              </a:tr>
              <a:tr h="137072">
                <a:tc>
                  <a:txBody>
                    <a:bodyPr/>
                    <a:lstStyle/>
                    <a:p>
                      <a:pPr>
                        <a:spcAft>
                          <a:spcPts val="0"/>
                        </a:spcAft>
                      </a:pPr>
                      <a:r>
                        <a:rPr lang="uk-UA" sz="950" b="1" kern="1200" noProof="0" dirty="0">
                          <a:solidFill>
                            <a:schemeClr val="lt1"/>
                          </a:solidFill>
                          <a:effectLst/>
                          <a:latin typeface="+mn-lt"/>
                          <a:ea typeface="Times New Roman"/>
                          <a:cs typeface="+mn-cs"/>
                        </a:rPr>
                        <a:t>Однією з головних мотивацій для навчання є віра в майбутні перспективи та бажання зробити свій внесок у відбудову економіки України.</a:t>
                      </a: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ФЕБА</a:t>
                      </a:r>
                    </a:p>
                  </a:txBody>
                  <a:tcPr marL="68580" marR="68580" marT="0" marB="0" anchor="ctr">
                    <a:solidFill>
                      <a:srgbClr val="202F6A"/>
                    </a:solidFill>
                  </a:tcPr>
                </a:tc>
                <a:extLst>
                  <a:ext uri="{0D108BD9-81ED-4DB2-BD59-A6C34878D82A}">
                    <a16:rowId xmlns:a16="http://schemas.microsoft.com/office/drawing/2014/main" val="907679211"/>
                  </a:ext>
                </a:extLst>
              </a:tr>
              <a:tr h="137072">
                <a:tc>
                  <a:txBody>
                    <a:bodyPr/>
                    <a:lstStyle/>
                    <a:p>
                      <a:pPr>
                        <a:spcAft>
                          <a:spcPts val="0"/>
                        </a:spcAft>
                      </a:pPr>
                      <a:r>
                        <a:rPr lang="ru-RU" sz="950" b="1" kern="1200" noProof="0" dirty="0" err="1">
                          <a:solidFill>
                            <a:schemeClr val="lt1"/>
                          </a:solidFill>
                          <a:effectLst/>
                          <a:latin typeface="+mn-lt"/>
                          <a:ea typeface="Times New Roman"/>
                          <a:cs typeface="+mn-cs"/>
                        </a:rPr>
                        <a:t>Мотивація</a:t>
                      </a:r>
                      <a:r>
                        <a:rPr lang="ru-RU" sz="950" b="1" kern="1200" noProof="0" dirty="0">
                          <a:solidFill>
                            <a:schemeClr val="lt1"/>
                          </a:solidFill>
                          <a:effectLst/>
                          <a:latin typeface="+mn-lt"/>
                          <a:ea typeface="Times New Roman"/>
                          <a:cs typeface="+mn-cs"/>
                        </a:rPr>
                        <a:t> до </a:t>
                      </a:r>
                      <a:r>
                        <a:rPr lang="ru-RU" sz="950" b="1" kern="1200" noProof="0" dirty="0" err="1">
                          <a:solidFill>
                            <a:schemeClr val="lt1"/>
                          </a:solidFill>
                          <a:effectLst/>
                          <a:latin typeface="+mn-lt"/>
                          <a:ea typeface="Times New Roman"/>
                          <a:cs typeface="+mn-cs"/>
                        </a:rPr>
                        <a:t>навчання</a:t>
                      </a:r>
                      <a:r>
                        <a:rPr lang="ru-RU" sz="950" b="1" kern="1200" noProof="0" dirty="0">
                          <a:solidFill>
                            <a:schemeClr val="lt1"/>
                          </a:solidFill>
                          <a:effectLst/>
                          <a:latin typeface="+mn-lt"/>
                          <a:ea typeface="Times New Roman"/>
                          <a:cs typeface="+mn-cs"/>
                        </a:rPr>
                        <a:t> в </a:t>
                      </a:r>
                      <a:r>
                        <a:rPr lang="ru-RU" sz="950" b="1" kern="1200" noProof="0" dirty="0" err="1">
                          <a:solidFill>
                            <a:schemeClr val="lt1"/>
                          </a:solidFill>
                          <a:effectLst/>
                          <a:latin typeface="+mn-lt"/>
                          <a:ea typeface="Times New Roman"/>
                          <a:cs typeface="+mn-cs"/>
                        </a:rPr>
                        <a:t>університеті</a:t>
                      </a:r>
                      <a:r>
                        <a:rPr lang="ru-RU" sz="950" b="1" kern="1200" noProof="0" dirty="0">
                          <a:solidFill>
                            <a:schemeClr val="lt1"/>
                          </a:solidFill>
                          <a:effectLst/>
                          <a:latin typeface="+mn-lt"/>
                          <a:ea typeface="Times New Roman"/>
                          <a:cs typeface="+mn-cs"/>
                        </a:rPr>
                        <a:t> для мене </a:t>
                      </a:r>
                      <a:r>
                        <a:rPr lang="ru-RU" sz="950" b="1" kern="1200" noProof="0" dirty="0" err="1">
                          <a:solidFill>
                            <a:schemeClr val="lt1"/>
                          </a:solidFill>
                          <a:effectLst/>
                          <a:latin typeface="+mn-lt"/>
                          <a:ea typeface="Times New Roman"/>
                          <a:cs typeface="+mn-cs"/>
                        </a:rPr>
                        <a:t>полягає</a:t>
                      </a:r>
                      <a:r>
                        <a:rPr lang="ru-RU" sz="950" b="1" kern="1200" noProof="0" dirty="0">
                          <a:solidFill>
                            <a:schemeClr val="lt1"/>
                          </a:solidFill>
                          <a:effectLst/>
                          <a:latin typeface="+mn-lt"/>
                          <a:ea typeface="Times New Roman"/>
                          <a:cs typeface="+mn-cs"/>
                        </a:rPr>
                        <a:t> у </a:t>
                      </a:r>
                      <a:r>
                        <a:rPr lang="ru-RU" sz="950" b="1" kern="1200" noProof="0" dirty="0" err="1">
                          <a:solidFill>
                            <a:schemeClr val="lt1"/>
                          </a:solidFill>
                          <a:effectLst/>
                          <a:latin typeface="+mn-lt"/>
                          <a:ea typeface="Times New Roman"/>
                          <a:cs typeface="+mn-cs"/>
                        </a:rPr>
                        <a:t>прагненні</a:t>
                      </a:r>
                      <a:r>
                        <a:rPr lang="ru-RU" sz="950" b="1" kern="1200" noProof="0" dirty="0">
                          <a:solidFill>
                            <a:schemeClr val="lt1"/>
                          </a:solidFill>
                          <a:effectLst/>
                          <a:latin typeface="+mn-lt"/>
                          <a:ea typeface="Times New Roman"/>
                          <a:cs typeface="+mn-cs"/>
                        </a:rPr>
                        <a:t> до </a:t>
                      </a:r>
                      <a:r>
                        <a:rPr lang="ru-RU" sz="950" b="1" kern="1200" noProof="0" dirty="0" err="1">
                          <a:solidFill>
                            <a:schemeClr val="lt1"/>
                          </a:solidFill>
                          <a:effectLst/>
                          <a:latin typeface="+mn-lt"/>
                          <a:ea typeface="Times New Roman"/>
                          <a:cs typeface="+mn-cs"/>
                        </a:rPr>
                        <a:t>самореалізації</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професійного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розвитку</a:t>
                      </a:r>
                      <a:r>
                        <a:rPr lang="ru-RU" sz="950" b="1" kern="1200" noProof="0" dirty="0">
                          <a:solidFill>
                            <a:schemeClr val="lt1"/>
                          </a:solidFill>
                          <a:effectLst/>
                          <a:latin typeface="+mn-lt"/>
                          <a:ea typeface="Times New Roman"/>
                          <a:cs typeface="+mn-cs"/>
                        </a:rPr>
                        <a:t> та </a:t>
                      </a:r>
                      <a:r>
                        <a:rPr lang="ru-RU" sz="950" b="1" kern="1200" noProof="0" dirty="0" err="1">
                          <a:solidFill>
                            <a:schemeClr val="lt1"/>
                          </a:solidFill>
                          <a:effectLst/>
                          <a:latin typeface="+mn-lt"/>
                          <a:ea typeface="Times New Roman"/>
                          <a:cs typeface="+mn-cs"/>
                        </a:rPr>
                        <a:t>побудови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майбутнього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яким</a:t>
                      </a:r>
                      <a:r>
                        <a:rPr lang="ru-RU" sz="950" b="1" kern="1200" noProof="0" dirty="0">
                          <a:solidFill>
                            <a:schemeClr val="lt1"/>
                          </a:solidFill>
                          <a:effectLst/>
                          <a:latin typeface="+mn-lt"/>
                          <a:ea typeface="Times New Roman"/>
                          <a:cs typeface="+mn-cs"/>
                        </a:rPr>
                        <a:t> я </a:t>
                      </a:r>
                      <a:r>
                        <a:rPr lang="ru-RU" sz="950" b="1" kern="1200" noProof="0" dirty="0" err="1">
                          <a:solidFill>
                            <a:schemeClr val="lt1"/>
                          </a:solidFill>
                          <a:effectLst/>
                          <a:latin typeface="+mn-lt"/>
                          <a:ea typeface="Times New Roman"/>
                          <a:cs typeface="+mn-cs"/>
                        </a:rPr>
                        <a:t>зможу</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пишатися</a:t>
                      </a:r>
                      <a:r>
                        <a:rPr lang="ru-RU" sz="950" b="1" kern="1200" noProof="0" dirty="0">
                          <a:solidFill>
                            <a:schemeClr val="lt1"/>
                          </a:solidFill>
                          <a:effectLst/>
                          <a:latin typeface="+mn-lt"/>
                          <a:ea typeface="Times New Roman"/>
                          <a:cs typeface="+mn-cs"/>
                        </a:rPr>
                        <a:t>.</a:t>
                      </a:r>
                      <a:endParaRPr lang="uk-UA" sz="950" b="1" kern="1200" noProof="0" dirty="0">
                        <a:solidFill>
                          <a:schemeClr val="lt1"/>
                        </a:solidFill>
                        <a:effectLst/>
                        <a:latin typeface="+mn-lt"/>
                        <a:ea typeface="Times New Roman"/>
                        <a:cs typeface="+mn-cs"/>
                      </a:endParaRP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ФПМВ</a:t>
                      </a:r>
                    </a:p>
                  </a:txBody>
                  <a:tcPr marL="68580" marR="68580" marT="0" marB="0" anchor="ctr">
                    <a:solidFill>
                      <a:srgbClr val="202F6A"/>
                    </a:solidFill>
                  </a:tcPr>
                </a:tc>
                <a:extLst>
                  <a:ext uri="{0D108BD9-81ED-4DB2-BD59-A6C34878D82A}">
                    <a16:rowId xmlns:a16="http://schemas.microsoft.com/office/drawing/2014/main" val="2415123703"/>
                  </a:ext>
                </a:extLst>
              </a:tr>
              <a:tr h="137072">
                <a:tc>
                  <a:txBody>
                    <a:bodyPr/>
                    <a:lstStyle/>
                    <a:p>
                      <a:pPr>
                        <a:spcAft>
                          <a:spcPts val="0"/>
                        </a:spcAft>
                      </a:pPr>
                      <a:r>
                        <a:rPr lang="ru-RU" sz="950" b="1" kern="1200" noProof="0" dirty="0" err="1">
                          <a:solidFill>
                            <a:schemeClr val="lt1"/>
                          </a:solidFill>
                          <a:effectLst/>
                          <a:latin typeface="+mn-lt"/>
                          <a:ea typeface="Times New Roman"/>
                          <a:cs typeface="+mn-cs"/>
                        </a:rPr>
                        <a:t>Отримання</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ступеня</a:t>
                      </a:r>
                      <a:r>
                        <a:rPr lang="ru-RU" sz="950" b="1" kern="1200" noProof="0" dirty="0">
                          <a:solidFill>
                            <a:schemeClr val="lt1"/>
                          </a:solidFill>
                          <a:effectLst/>
                          <a:latin typeface="+mn-lt"/>
                          <a:ea typeface="Times New Roman"/>
                          <a:cs typeface="+mn-cs"/>
                        </a:rPr>
                        <a:t> бакалавра, та подальше </a:t>
                      </a:r>
                      <a:r>
                        <a:rPr lang="ru-RU" sz="950" b="1" kern="1200" noProof="0" dirty="0" err="1">
                          <a:solidFill>
                            <a:schemeClr val="lt1"/>
                          </a:solidFill>
                          <a:effectLst/>
                          <a:latin typeface="+mn-lt"/>
                          <a:ea typeface="Times New Roman"/>
                          <a:cs typeface="+mn-cs"/>
                        </a:rPr>
                        <a:t>працевлаштування</a:t>
                      </a:r>
                      <a:r>
                        <a:rPr lang="ru-RU" sz="950" b="1" kern="1200" noProof="0" dirty="0">
                          <a:solidFill>
                            <a:schemeClr val="lt1"/>
                          </a:solidFill>
                          <a:effectLst/>
                          <a:latin typeface="+mn-lt"/>
                          <a:ea typeface="Times New Roman"/>
                          <a:cs typeface="+mn-cs"/>
                        </a:rPr>
                        <a:t> на роботу.</a:t>
                      </a:r>
                      <a:endParaRPr lang="uk-UA" sz="950" b="1" kern="1200" noProof="0" dirty="0">
                        <a:solidFill>
                          <a:schemeClr val="lt1"/>
                        </a:solidFill>
                        <a:effectLst/>
                        <a:latin typeface="+mn-lt"/>
                        <a:ea typeface="Times New Roman"/>
                        <a:cs typeface="+mn-cs"/>
                      </a:endParaRP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ФПМВ</a:t>
                      </a:r>
                    </a:p>
                  </a:txBody>
                  <a:tcPr marL="68580" marR="68580" marT="0" marB="0" anchor="ctr">
                    <a:solidFill>
                      <a:srgbClr val="202F6A"/>
                    </a:solidFill>
                  </a:tcPr>
                </a:tc>
                <a:extLst>
                  <a:ext uri="{0D108BD9-81ED-4DB2-BD59-A6C34878D82A}">
                    <a16:rowId xmlns:a16="http://schemas.microsoft.com/office/drawing/2014/main" val="3551464645"/>
                  </a:ext>
                </a:extLst>
              </a:tr>
              <a:tr h="137072">
                <a:tc>
                  <a:txBody>
                    <a:bodyPr/>
                    <a:lstStyle/>
                    <a:p>
                      <a:pPr>
                        <a:spcAft>
                          <a:spcPts val="0"/>
                        </a:spcAft>
                      </a:pPr>
                      <a:r>
                        <a:rPr lang="ru-RU" sz="950" b="1" kern="1200" noProof="0" dirty="0" err="1">
                          <a:solidFill>
                            <a:schemeClr val="lt1"/>
                          </a:solidFill>
                          <a:effectLst/>
                          <a:latin typeface="+mn-lt"/>
                          <a:ea typeface="Times New Roman"/>
                          <a:cs typeface="+mn-cs"/>
                        </a:rPr>
                        <a:t>Можливість</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працювати</a:t>
                      </a:r>
                      <a:r>
                        <a:rPr lang="ru-RU" sz="950" b="1" kern="1200" noProof="0" dirty="0">
                          <a:solidFill>
                            <a:schemeClr val="lt1"/>
                          </a:solidFill>
                          <a:effectLst/>
                          <a:latin typeface="+mn-lt"/>
                          <a:ea typeface="Times New Roman"/>
                          <a:cs typeface="+mn-cs"/>
                        </a:rPr>
                        <a:t> з </a:t>
                      </a:r>
                      <a:r>
                        <a:rPr lang="ru-RU" sz="950" b="1" kern="1200" noProof="0" dirty="0" err="1">
                          <a:solidFill>
                            <a:schemeClr val="lt1"/>
                          </a:solidFill>
                          <a:effectLst/>
                          <a:latin typeface="+mn-lt"/>
                          <a:ea typeface="Times New Roman"/>
                          <a:cs typeface="+mn-cs"/>
                        </a:rPr>
                        <a:t>Безпілотними</a:t>
                      </a:r>
                      <a:r>
                        <a:rPr lang="ru-RU" sz="950" b="1" kern="1200" noProof="0" dirty="0">
                          <a:solidFill>
                            <a:schemeClr val="lt1"/>
                          </a:solidFill>
                          <a:effectLst/>
                          <a:latin typeface="+mn-lt"/>
                          <a:ea typeface="Times New Roman"/>
                          <a:cs typeface="+mn-cs"/>
                        </a:rPr>
                        <a:t> системами.</a:t>
                      </a:r>
                      <a:endParaRPr lang="uk-UA" sz="950" b="1" kern="1200" noProof="0" dirty="0">
                        <a:solidFill>
                          <a:schemeClr val="lt1"/>
                        </a:solidFill>
                        <a:effectLst/>
                        <a:latin typeface="+mn-lt"/>
                        <a:ea typeface="Times New Roman"/>
                        <a:cs typeface="+mn-cs"/>
                      </a:endParaRP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ФАЕТ</a:t>
                      </a:r>
                    </a:p>
                  </a:txBody>
                  <a:tcPr marL="68580" marR="68580" marT="0" marB="0" anchor="ctr">
                    <a:solidFill>
                      <a:srgbClr val="202F6A"/>
                    </a:solidFill>
                  </a:tcPr>
                </a:tc>
                <a:extLst>
                  <a:ext uri="{0D108BD9-81ED-4DB2-BD59-A6C34878D82A}">
                    <a16:rowId xmlns:a16="http://schemas.microsoft.com/office/drawing/2014/main" val="3290815132"/>
                  </a:ext>
                </a:extLst>
              </a:tr>
              <a:tr h="137072">
                <a:tc>
                  <a:txBody>
                    <a:bodyPr/>
                    <a:lstStyle/>
                    <a:p>
                      <a:pPr>
                        <a:spcAft>
                          <a:spcPts val="0"/>
                        </a:spcAft>
                      </a:pPr>
                      <a:r>
                        <a:rPr lang="uk-UA" sz="950" b="1" kern="1200" noProof="0" dirty="0">
                          <a:solidFill>
                            <a:schemeClr val="lt1"/>
                          </a:solidFill>
                          <a:effectLst/>
                          <a:latin typeface="+mn-lt"/>
                          <a:ea typeface="Times New Roman"/>
                          <a:cs typeface="+mn-cs"/>
                        </a:rPr>
                        <a:t>Навчання в Університеті — це моя давня мрія як киянина, який завжди прагнув отримати якісну освіту саме в одному з провідних закладів столиці. Для мене це не лише можливість здобути знання за обраною спеціальністю, а й особистий виклик — реалізувати себе як фахівця, гідного працювати на благо країни. Особливо в нинішніх умовах це набуває ще глибшого змісту.</a:t>
                      </a: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ФТЛ</a:t>
                      </a:r>
                    </a:p>
                  </a:txBody>
                  <a:tcPr marL="68580" marR="68580" marT="0" marB="0" anchor="ctr">
                    <a:solidFill>
                      <a:srgbClr val="202F6A"/>
                    </a:solidFill>
                  </a:tcPr>
                </a:tc>
                <a:extLst>
                  <a:ext uri="{0D108BD9-81ED-4DB2-BD59-A6C34878D82A}">
                    <a16:rowId xmlns:a16="http://schemas.microsoft.com/office/drawing/2014/main" val="1624887654"/>
                  </a:ext>
                </a:extLst>
              </a:tr>
            </a:tbl>
          </a:graphicData>
        </a:graphic>
      </p:graphicFrame>
    </p:spTree>
    <p:extLst>
      <p:ext uri="{BB962C8B-B14F-4D97-AF65-F5344CB8AC3E}">
        <p14:creationId xmlns:p14="http://schemas.microsoft.com/office/powerpoint/2010/main" val="288930081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27384"/>
            <a:ext cx="7344816" cy="360040"/>
          </a:xfrm>
        </p:spPr>
        <p:txBody>
          <a:bodyPr>
            <a:noAutofit/>
          </a:bodyPr>
          <a:lstStyle/>
          <a:p>
            <a:pPr algn="ctr"/>
            <a:r>
              <a:rPr lang="ru-RU" sz="1400" b="1" dirty="0" err="1"/>
              <a:t>Виділіть</a:t>
            </a:r>
            <a:r>
              <a:rPr lang="ru-RU" sz="1400" b="1" dirty="0"/>
              <a:t> </a:t>
            </a:r>
            <a:r>
              <a:rPr lang="ru-RU" sz="1400" b="1" dirty="0" err="1"/>
              <a:t>основні</a:t>
            </a:r>
            <a:r>
              <a:rPr lang="ru-RU" sz="1400" b="1" dirty="0"/>
              <a:t> </a:t>
            </a:r>
            <a:r>
              <a:rPr lang="ru-RU" sz="1400" b="1" dirty="0" err="1"/>
              <a:t>пріоритети</a:t>
            </a:r>
            <a:r>
              <a:rPr lang="ru-RU" sz="1400" b="1" dirty="0"/>
              <a:t> </a:t>
            </a:r>
            <a:r>
              <a:rPr lang="ru-RU" sz="1400" b="1" dirty="0" err="1"/>
              <a:t>розвитку</a:t>
            </a:r>
            <a:r>
              <a:rPr lang="ru-RU" sz="1400" b="1" dirty="0"/>
              <a:t> </a:t>
            </a:r>
            <a:r>
              <a:rPr lang="ru-RU" sz="1400" b="1" dirty="0" err="1"/>
              <a:t>Університету</a:t>
            </a:r>
            <a:r>
              <a:rPr lang="ru-RU" sz="1400" b="1" dirty="0"/>
              <a:t>? </a:t>
            </a:r>
            <a:br>
              <a:rPr lang="ru-RU" sz="1400" b="1" dirty="0"/>
            </a:br>
            <a:r>
              <a:rPr lang="ru-RU" sz="1400" b="1" dirty="0" err="1"/>
              <a:t>Наведіть</a:t>
            </a:r>
            <a:r>
              <a:rPr lang="ru-RU" sz="1400" b="1" dirty="0"/>
              <a:t> </a:t>
            </a:r>
            <a:r>
              <a:rPr lang="ru-RU" sz="1400" b="1" dirty="0" err="1"/>
              <a:t>конкретні</a:t>
            </a:r>
            <a:r>
              <a:rPr lang="ru-RU" sz="1400" b="1" dirty="0"/>
              <a:t> кроки, </a:t>
            </a:r>
            <a:r>
              <a:rPr lang="ru-RU" sz="1400" b="1" dirty="0" err="1"/>
              <a:t>які</a:t>
            </a:r>
            <a:r>
              <a:rPr lang="ru-RU" sz="1400" b="1" dirty="0"/>
              <a:t> </a:t>
            </a:r>
            <a:r>
              <a:rPr lang="ru-RU" sz="1400" b="1" dirty="0" err="1"/>
              <a:t>слід</a:t>
            </a:r>
            <a:r>
              <a:rPr lang="ru-RU" sz="1400" b="1" dirty="0"/>
              <a:t> </a:t>
            </a:r>
            <a:r>
              <a:rPr lang="ru-RU" sz="1400" b="1" dirty="0" err="1"/>
              <a:t>здійснити</a:t>
            </a:r>
            <a:endParaRPr lang="uk-UA" sz="1400" b="1" dirty="0">
              <a:solidFill>
                <a:srgbClr val="202F6A"/>
              </a:solidFill>
            </a:endParaRPr>
          </a:p>
        </p:txBody>
      </p:sp>
      <p:graphicFrame>
        <p:nvGraphicFramePr>
          <p:cNvPr id="3" name="Таблица 2"/>
          <p:cNvGraphicFramePr>
            <a:graphicFrameLocks noGrp="1"/>
          </p:cNvGraphicFramePr>
          <p:nvPr>
            <p:extLst>
              <p:ext uri="{D42A27DB-BD31-4B8C-83A1-F6EECF244321}">
                <p14:modId xmlns:p14="http://schemas.microsoft.com/office/powerpoint/2010/main" val="110677372"/>
              </p:ext>
            </p:extLst>
          </p:nvPr>
        </p:nvGraphicFramePr>
        <p:xfrm>
          <a:off x="899592" y="507788"/>
          <a:ext cx="7704856" cy="6242748"/>
        </p:xfrm>
        <a:graphic>
          <a:graphicData uri="http://schemas.openxmlformats.org/drawingml/2006/table">
            <a:tbl>
              <a:tblPr firstRow="1" firstCol="1" bandRow="1">
                <a:tableStyleId>{5C22544A-7EE6-4342-B048-85BDC9FD1C3A}</a:tableStyleId>
              </a:tblPr>
              <a:tblGrid>
                <a:gridCol w="6984776">
                  <a:extLst>
                    <a:ext uri="{9D8B030D-6E8A-4147-A177-3AD203B41FA5}">
                      <a16:colId xmlns:a16="http://schemas.microsoft.com/office/drawing/2014/main" val="20000"/>
                    </a:ext>
                  </a:extLst>
                </a:gridCol>
                <a:gridCol w="720080">
                  <a:extLst>
                    <a:ext uri="{9D8B030D-6E8A-4147-A177-3AD203B41FA5}">
                      <a16:colId xmlns:a16="http://schemas.microsoft.com/office/drawing/2014/main" val="20001"/>
                    </a:ext>
                  </a:extLst>
                </a:gridCol>
              </a:tblGrid>
              <a:tr h="179022">
                <a:tc>
                  <a:txBody>
                    <a:bodyPr/>
                    <a:lstStyle/>
                    <a:p>
                      <a:pPr marL="0" algn="ctr" defTabSz="342900" rtl="0" eaLnBrk="1" latinLnBrk="0" hangingPunct="1">
                        <a:spcAft>
                          <a:spcPts val="0"/>
                        </a:spcAft>
                      </a:pPr>
                      <a:r>
                        <a:rPr lang="uk-UA" sz="1100" b="1" kern="1200" noProof="0" dirty="0">
                          <a:solidFill>
                            <a:schemeClr val="lt1"/>
                          </a:solidFill>
                          <a:effectLst/>
                          <a:latin typeface="+mn-lt"/>
                          <a:ea typeface="Times New Roman"/>
                          <a:cs typeface="+mn-cs"/>
                        </a:rPr>
                        <a:t>Узагальнені відповіді респондентів:</a:t>
                      </a:r>
                    </a:p>
                  </a:txBody>
                  <a:tcPr marL="68580" marR="68580" marT="0" marB="0"/>
                </a:tc>
                <a:tc>
                  <a:txBody>
                    <a:bodyPr/>
                    <a:lstStyle/>
                    <a:p>
                      <a:pPr marL="0" algn="ctr" defTabSz="342900" rtl="0" eaLnBrk="1" latinLnBrk="0" hangingPunct="1">
                        <a:spcAft>
                          <a:spcPts val="0"/>
                        </a:spcAft>
                      </a:pPr>
                      <a:endParaRPr lang="uk-UA" sz="1100" b="1" kern="1200" noProof="0" dirty="0">
                        <a:solidFill>
                          <a:schemeClr val="lt1"/>
                        </a:solidFill>
                        <a:effectLst/>
                        <a:latin typeface="+mn-lt"/>
                        <a:ea typeface="Times New Roman"/>
                        <a:cs typeface="+mn-cs"/>
                      </a:endParaRPr>
                    </a:p>
                  </a:txBody>
                  <a:tcPr marL="68580" marR="68580" marT="0" marB="0">
                    <a:solidFill>
                      <a:srgbClr val="202F6A"/>
                    </a:solidFill>
                  </a:tcPr>
                </a:tc>
                <a:extLst>
                  <a:ext uri="{0D108BD9-81ED-4DB2-BD59-A6C34878D82A}">
                    <a16:rowId xmlns:a16="http://schemas.microsoft.com/office/drawing/2014/main" val="10000"/>
                  </a:ext>
                </a:extLst>
              </a:tr>
              <a:tr h="203193">
                <a:tc>
                  <a:txBody>
                    <a:bodyPr/>
                    <a:lstStyle/>
                    <a:p>
                      <a:pPr marL="0" marR="0" indent="0" algn="l" defTabSz="342900" rtl="0" eaLnBrk="1" fontAlgn="auto" latinLnBrk="0" hangingPunct="1">
                        <a:lnSpc>
                          <a:spcPct val="100000"/>
                        </a:lnSpc>
                        <a:spcBef>
                          <a:spcPts val="0"/>
                        </a:spcBef>
                        <a:spcAft>
                          <a:spcPts val="0"/>
                        </a:spcAft>
                        <a:buClrTx/>
                        <a:buSzTx/>
                        <a:buFontTx/>
                        <a:buNone/>
                        <a:tabLst/>
                        <a:defRPr/>
                      </a:pPr>
                      <a:r>
                        <a:rPr lang="ru-RU" sz="950" noProof="0" dirty="0">
                          <a:effectLst/>
                          <a:latin typeface="+mn-lt"/>
                          <a:ea typeface="Times New Roman"/>
                        </a:rPr>
                        <a:t>Перевести в </a:t>
                      </a:r>
                      <a:r>
                        <a:rPr lang="ru-RU" sz="950" noProof="0" dirty="0" err="1">
                          <a:effectLst/>
                          <a:latin typeface="+mn-lt"/>
                          <a:ea typeface="Times New Roman"/>
                        </a:rPr>
                        <a:t>цифровий</a:t>
                      </a:r>
                      <a:r>
                        <a:rPr lang="ru-RU" sz="950" noProof="0" dirty="0">
                          <a:effectLst/>
                          <a:latin typeface="+mn-lt"/>
                          <a:ea typeface="Times New Roman"/>
                        </a:rPr>
                        <a:t> формат </a:t>
                      </a:r>
                      <a:r>
                        <a:rPr lang="ru-RU" sz="950" noProof="0" dirty="0" err="1">
                          <a:effectLst/>
                          <a:latin typeface="+mn-lt"/>
                          <a:ea typeface="Times New Roman"/>
                        </a:rPr>
                        <a:t>якомога</a:t>
                      </a:r>
                      <a:r>
                        <a:rPr lang="ru-RU" sz="950" noProof="0" dirty="0">
                          <a:effectLst/>
                          <a:latin typeface="+mn-lt"/>
                          <a:ea typeface="Times New Roman"/>
                        </a:rPr>
                        <a:t> </a:t>
                      </a:r>
                      <a:r>
                        <a:rPr lang="ru-RU" sz="950" noProof="0" dirty="0" err="1">
                          <a:effectLst/>
                          <a:latin typeface="+mn-lt"/>
                          <a:ea typeface="Times New Roman"/>
                        </a:rPr>
                        <a:t>більше</a:t>
                      </a:r>
                      <a:r>
                        <a:rPr lang="ru-RU" sz="950" noProof="0" dirty="0">
                          <a:effectLst/>
                          <a:latin typeface="+mn-lt"/>
                          <a:ea typeface="Times New Roman"/>
                        </a:rPr>
                        <a:t> </a:t>
                      </a:r>
                      <a:r>
                        <a:rPr lang="ru-RU" sz="950" noProof="0" dirty="0" err="1">
                          <a:effectLst/>
                          <a:latin typeface="+mn-lt"/>
                          <a:ea typeface="Times New Roman"/>
                        </a:rPr>
                        <a:t>аспектів</a:t>
                      </a:r>
                      <a:r>
                        <a:rPr lang="ru-RU" sz="950" noProof="0" dirty="0">
                          <a:effectLst/>
                          <a:latin typeface="+mn-lt"/>
                          <a:ea typeface="Times New Roman"/>
                        </a:rPr>
                        <a:t> </a:t>
                      </a:r>
                      <a:r>
                        <a:rPr lang="ru-RU" sz="950" noProof="0" dirty="0" err="1">
                          <a:effectLst/>
                          <a:latin typeface="+mn-lt"/>
                          <a:ea typeface="Times New Roman"/>
                        </a:rPr>
                        <a:t>освітнього</a:t>
                      </a:r>
                      <a:r>
                        <a:rPr lang="ru-RU" sz="950" noProof="0" dirty="0">
                          <a:effectLst/>
                          <a:latin typeface="+mn-lt"/>
                          <a:ea typeface="Times New Roman"/>
                        </a:rPr>
                        <a:t> </a:t>
                      </a:r>
                      <a:r>
                        <a:rPr lang="ru-RU" sz="950" noProof="0" dirty="0" err="1">
                          <a:effectLst/>
                          <a:latin typeface="+mn-lt"/>
                          <a:ea typeface="Times New Roman"/>
                        </a:rPr>
                        <a:t>процесу</a:t>
                      </a:r>
                      <a:r>
                        <a:rPr lang="ru-RU" sz="950" noProof="0" dirty="0">
                          <a:effectLst/>
                          <a:latin typeface="+mn-lt"/>
                          <a:ea typeface="Times New Roman"/>
                        </a:rPr>
                        <a:t> (</a:t>
                      </a:r>
                      <a:r>
                        <a:rPr lang="ru-RU" sz="950" noProof="0" dirty="0" err="1">
                          <a:effectLst/>
                          <a:latin typeface="+mn-lt"/>
                          <a:ea typeface="Times New Roman"/>
                        </a:rPr>
                        <a:t>це</a:t>
                      </a:r>
                      <a:r>
                        <a:rPr lang="ru-RU" sz="950" noProof="0" dirty="0">
                          <a:effectLst/>
                          <a:latin typeface="+mn-lt"/>
                          <a:ea typeface="Times New Roman"/>
                        </a:rPr>
                        <a:t> </a:t>
                      </a:r>
                      <a:r>
                        <a:rPr lang="ru-RU" sz="950" noProof="0" dirty="0" err="1">
                          <a:effectLst/>
                          <a:latin typeface="+mn-lt"/>
                          <a:ea typeface="Times New Roman"/>
                        </a:rPr>
                        <a:t>вже</a:t>
                      </a:r>
                      <a:r>
                        <a:rPr lang="ru-RU" sz="950" noProof="0" dirty="0">
                          <a:effectLst/>
                          <a:latin typeface="+mn-lt"/>
                          <a:ea typeface="Times New Roman"/>
                        </a:rPr>
                        <a:t> </a:t>
                      </a:r>
                      <a:r>
                        <a:rPr lang="ru-RU" sz="950" noProof="0" dirty="0" err="1">
                          <a:effectLst/>
                          <a:latin typeface="+mn-lt"/>
                          <a:ea typeface="Times New Roman"/>
                        </a:rPr>
                        <a:t>вібдувається</a:t>
                      </a:r>
                      <a:r>
                        <a:rPr lang="ru-RU" sz="950" noProof="0" dirty="0">
                          <a:effectLst/>
                          <a:latin typeface="+mn-lt"/>
                          <a:ea typeface="Times New Roman"/>
                        </a:rPr>
                        <a:t>, </a:t>
                      </a:r>
                      <a:r>
                        <a:rPr lang="ru-RU" sz="950" noProof="0" dirty="0" err="1">
                          <a:effectLst/>
                          <a:latin typeface="+mn-lt"/>
                          <a:ea typeface="Times New Roman"/>
                        </a:rPr>
                        <a:t>що</a:t>
                      </a:r>
                      <a:r>
                        <a:rPr lang="ru-RU" sz="950" noProof="0" dirty="0">
                          <a:effectLst/>
                          <a:latin typeface="+mn-lt"/>
                          <a:ea typeface="Times New Roman"/>
                        </a:rPr>
                        <a:t> </a:t>
                      </a:r>
                      <a:r>
                        <a:rPr lang="ru-RU" sz="950" noProof="0" dirty="0" err="1">
                          <a:effectLst/>
                          <a:latin typeface="+mn-lt"/>
                          <a:ea typeface="Times New Roman"/>
                        </a:rPr>
                        <a:t>радує</a:t>
                      </a:r>
                      <a:r>
                        <a:rPr lang="ru-RU" sz="950" noProof="0" dirty="0">
                          <a:effectLst/>
                          <a:latin typeface="+mn-lt"/>
                          <a:ea typeface="Times New Roman"/>
                        </a:rPr>
                        <a:t>); </a:t>
                      </a:r>
                      <a:r>
                        <a:rPr lang="ru-RU" sz="950" noProof="0" dirty="0" err="1">
                          <a:effectLst/>
                          <a:latin typeface="+mn-lt"/>
                          <a:ea typeface="Times New Roman"/>
                        </a:rPr>
                        <a:t>розробити</a:t>
                      </a:r>
                      <a:r>
                        <a:rPr lang="ru-RU" sz="950" noProof="0" dirty="0">
                          <a:effectLst/>
                          <a:latin typeface="+mn-lt"/>
                          <a:ea typeface="Times New Roman"/>
                        </a:rPr>
                        <a:t> та </a:t>
                      </a:r>
                      <a:r>
                        <a:rPr lang="ru-RU" sz="950" noProof="0" dirty="0" err="1">
                          <a:effectLst/>
                          <a:latin typeface="+mn-lt"/>
                          <a:ea typeface="Times New Roman"/>
                        </a:rPr>
                        <a:t>впровадити</a:t>
                      </a:r>
                      <a:r>
                        <a:rPr lang="ru-RU" sz="950" noProof="0" dirty="0">
                          <a:effectLst/>
                          <a:latin typeface="+mn-lt"/>
                          <a:ea typeface="Times New Roman"/>
                        </a:rPr>
                        <a:t> </a:t>
                      </a:r>
                      <a:r>
                        <a:rPr lang="ru-RU" sz="950" noProof="0" dirty="0" err="1">
                          <a:effectLst/>
                          <a:latin typeface="+mn-lt"/>
                          <a:ea typeface="Times New Roman"/>
                        </a:rPr>
                        <a:t>цікавіші</a:t>
                      </a:r>
                      <a:r>
                        <a:rPr lang="ru-RU" sz="950" noProof="0" dirty="0">
                          <a:effectLst/>
                          <a:latin typeface="+mn-lt"/>
                          <a:ea typeface="Times New Roman"/>
                        </a:rPr>
                        <a:t> </a:t>
                      </a:r>
                      <a:r>
                        <a:rPr lang="ru-RU" sz="950" noProof="0" dirty="0" err="1">
                          <a:effectLst/>
                          <a:latin typeface="+mn-lt"/>
                          <a:ea typeface="Times New Roman"/>
                        </a:rPr>
                        <a:t>формати</a:t>
                      </a:r>
                      <a:r>
                        <a:rPr lang="ru-RU" sz="950" noProof="0" dirty="0">
                          <a:effectLst/>
                          <a:latin typeface="+mn-lt"/>
                          <a:ea typeface="Times New Roman"/>
                        </a:rPr>
                        <a:t> </a:t>
                      </a:r>
                      <a:r>
                        <a:rPr lang="ru-RU" sz="950" noProof="0" dirty="0" err="1">
                          <a:effectLst/>
                          <a:latin typeface="+mn-lt"/>
                          <a:ea typeface="Times New Roman"/>
                        </a:rPr>
                        <a:t>лабораторних</a:t>
                      </a:r>
                      <a:r>
                        <a:rPr lang="ru-RU" sz="950" noProof="0" dirty="0">
                          <a:effectLst/>
                          <a:latin typeface="+mn-lt"/>
                          <a:ea typeface="Times New Roman"/>
                        </a:rPr>
                        <a:t>/</a:t>
                      </a:r>
                      <a:r>
                        <a:rPr lang="ru-RU" sz="950" noProof="0" dirty="0" err="1">
                          <a:effectLst/>
                          <a:latin typeface="+mn-lt"/>
                          <a:ea typeface="Times New Roman"/>
                        </a:rPr>
                        <a:t>курсових</a:t>
                      </a:r>
                      <a:r>
                        <a:rPr lang="ru-RU" sz="950" noProof="0" dirty="0">
                          <a:effectLst/>
                          <a:latin typeface="+mn-lt"/>
                          <a:ea typeface="Times New Roman"/>
                        </a:rPr>
                        <a:t> </a:t>
                      </a:r>
                      <a:r>
                        <a:rPr lang="ru-RU" sz="950" noProof="0" dirty="0" err="1">
                          <a:effectLst/>
                          <a:latin typeface="+mn-lt"/>
                          <a:ea typeface="Times New Roman"/>
                        </a:rPr>
                        <a:t>робіт</a:t>
                      </a:r>
                      <a:r>
                        <a:rPr lang="ru-RU" sz="950" noProof="0" dirty="0">
                          <a:effectLst/>
                          <a:latin typeface="+mn-lt"/>
                          <a:ea typeface="Times New Roman"/>
                        </a:rPr>
                        <a:t> (</a:t>
                      </a:r>
                      <a:r>
                        <a:rPr lang="ru-RU" sz="950" noProof="0" dirty="0" err="1">
                          <a:effectLst/>
                          <a:latin typeface="+mn-lt"/>
                          <a:ea typeface="Times New Roman"/>
                        </a:rPr>
                        <a:t>наприклад</a:t>
                      </a:r>
                      <a:r>
                        <a:rPr lang="ru-RU" sz="950" noProof="0" dirty="0">
                          <a:effectLst/>
                          <a:latin typeface="+mn-lt"/>
                          <a:ea typeface="Times New Roman"/>
                        </a:rPr>
                        <a:t> для курсу </a:t>
                      </a:r>
                      <a:r>
                        <a:rPr lang="ru-RU" sz="950" noProof="0" dirty="0" err="1">
                          <a:effectLst/>
                          <a:latin typeface="+mn-lt"/>
                          <a:ea typeface="Times New Roman"/>
                        </a:rPr>
                        <a:t>інженерії</a:t>
                      </a:r>
                      <a:r>
                        <a:rPr lang="ru-RU" sz="950" noProof="0" dirty="0">
                          <a:effectLst/>
                          <a:latin typeface="+mn-lt"/>
                          <a:ea typeface="Times New Roman"/>
                        </a:rPr>
                        <a:t> ПЗ </a:t>
                      </a:r>
                      <a:r>
                        <a:rPr lang="ru-RU" sz="950" noProof="0" dirty="0" err="1">
                          <a:effectLst/>
                          <a:latin typeface="+mn-lt"/>
                          <a:ea typeface="Times New Roman"/>
                        </a:rPr>
                        <a:t>це</a:t>
                      </a:r>
                      <a:r>
                        <a:rPr lang="ru-RU" sz="950" noProof="0" dirty="0">
                          <a:effectLst/>
                          <a:latin typeface="+mn-lt"/>
                          <a:ea typeface="Times New Roman"/>
                        </a:rPr>
                        <a:t> </a:t>
                      </a:r>
                      <a:r>
                        <a:rPr lang="ru-RU" sz="950" noProof="0" dirty="0" err="1">
                          <a:effectLst/>
                          <a:latin typeface="+mn-lt"/>
                          <a:ea typeface="Times New Roman"/>
                        </a:rPr>
                        <a:t>може</a:t>
                      </a:r>
                      <a:r>
                        <a:rPr lang="ru-RU" sz="950" noProof="0" dirty="0">
                          <a:effectLst/>
                          <a:latin typeface="+mn-lt"/>
                          <a:ea typeface="Times New Roman"/>
                        </a:rPr>
                        <a:t> бути </a:t>
                      </a:r>
                      <a:r>
                        <a:rPr lang="ru-RU" sz="950" noProof="0" dirty="0" err="1">
                          <a:effectLst/>
                          <a:latin typeface="+mn-lt"/>
                          <a:ea typeface="Times New Roman"/>
                        </a:rPr>
                        <a:t>розробка</a:t>
                      </a:r>
                      <a:r>
                        <a:rPr lang="ru-RU" sz="950" noProof="0" dirty="0">
                          <a:effectLst/>
                          <a:latin typeface="+mn-lt"/>
                          <a:ea typeface="Times New Roman"/>
                        </a:rPr>
                        <a:t> </a:t>
                      </a:r>
                      <a:r>
                        <a:rPr lang="ru-RU" sz="950" noProof="0" dirty="0" err="1">
                          <a:effectLst/>
                          <a:latin typeface="+mn-lt"/>
                          <a:ea typeface="Times New Roman"/>
                        </a:rPr>
                        <a:t>програмних</a:t>
                      </a:r>
                      <a:r>
                        <a:rPr lang="ru-RU" sz="950" noProof="0" dirty="0">
                          <a:effectLst/>
                          <a:latin typeface="+mn-lt"/>
                          <a:ea typeface="Times New Roman"/>
                        </a:rPr>
                        <a:t> </a:t>
                      </a:r>
                      <a:r>
                        <a:rPr lang="ru-RU" sz="950" noProof="0" dirty="0" err="1">
                          <a:effectLst/>
                          <a:latin typeface="+mn-lt"/>
                          <a:ea typeface="Times New Roman"/>
                        </a:rPr>
                        <a:t>продуктів</a:t>
                      </a:r>
                      <a:r>
                        <a:rPr lang="ru-RU" sz="950" noProof="0" dirty="0">
                          <a:effectLst/>
                          <a:latin typeface="+mn-lt"/>
                          <a:ea typeface="Times New Roman"/>
                        </a:rPr>
                        <a:t> в командах); </a:t>
                      </a:r>
                      <a:r>
                        <a:rPr lang="ru-RU" sz="950" noProof="0" dirty="0" err="1">
                          <a:effectLst/>
                          <a:latin typeface="+mn-lt"/>
                          <a:ea typeface="Times New Roman"/>
                        </a:rPr>
                        <a:t>забезпечити</a:t>
                      </a:r>
                      <a:r>
                        <a:rPr lang="ru-RU" sz="950" noProof="0" dirty="0">
                          <a:effectLst/>
                          <a:latin typeface="+mn-lt"/>
                          <a:ea typeface="Times New Roman"/>
                        </a:rPr>
                        <a:t> </a:t>
                      </a:r>
                      <a:r>
                        <a:rPr lang="ru-RU" sz="950" noProof="0" dirty="0" err="1">
                          <a:effectLst/>
                          <a:latin typeface="+mn-lt"/>
                          <a:ea typeface="Times New Roman"/>
                        </a:rPr>
                        <a:t>наявність</a:t>
                      </a:r>
                      <a:r>
                        <a:rPr lang="ru-RU" sz="950" noProof="0" dirty="0">
                          <a:effectLst/>
                          <a:latin typeface="+mn-lt"/>
                          <a:ea typeface="Times New Roman"/>
                        </a:rPr>
                        <a:t>, </a:t>
                      </a:r>
                      <a:r>
                        <a:rPr lang="ru-RU" sz="950" noProof="0" dirty="0" err="1">
                          <a:effectLst/>
                          <a:latin typeface="+mn-lt"/>
                          <a:ea typeface="Times New Roman"/>
                        </a:rPr>
                        <a:t>доступність</a:t>
                      </a:r>
                      <a:r>
                        <a:rPr lang="ru-RU" sz="950" noProof="0" dirty="0">
                          <a:effectLst/>
                          <a:latin typeface="+mn-lt"/>
                          <a:ea typeface="Times New Roman"/>
                        </a:rPr>
                        <a:t> та </a:t>
                      </a:r>
                      <a:r>
                        <a:rPr lang="ru-RU" sz="950" noProof="0" dirty="0" err="1">
                          <a:effectLst/>
                          <a:latin typeface="+mn-lt"/>
                          <a:ea typeface="Times New Roman"/>
                        </a:rPr>
                        <a:t>ліцензії</a:t>
                      </a:r>
                      <a:r>
                        <a:rPr lang="ru-RU" sz="950" noProof="0" dirty="0">
                          <a:effectLst/>
                          <a:latin typeface="+mn-lt"/>
                          <a:ea typeface="Times New Roman"/>
                        </a:rPr>
                        <a:t> до ПЗ, для </a:t>
                      </a:r>
                      <a:r>
                        <a:rPr lang="ru-RU" sz="950" noProof="0" dirty="0" err="1">
                          <a:effectLst/>
                          <a:latin typeface="+mn-lt"/>
                          <a:ea typeface="Times New Roman"/>
                        </a:rPr>
                        <a:t>дисциплін</a:t>
                      </a:r>
                      <a:r>
                        <a:rPr lang="ru-RU" sz="950" noProof="0" dirty="0">
                          <a:effectLst/>
                          <a:latin typeface="+mn-lt"/>
                          <a:ea typeface="Times New Roman"/>
                        </a:rPr>
                        <a:t>, </a:t>
                      </a:r>
                      <a:r>
                        <a:rPr lang="ru-RU" sz="950" noProof="0" dirty="0" err="1">
                          <a:effectLst/>
                          <a:latin typeface="+mn-lt"/>
                          <a:ea typeface="Times New Roman"/>
                        </a:rPr>
                        <a:t>які</a:t>
                      </a:r>
                      <a:r>
                        <a:rPr lang="ru-RU" sz="950" noProof="0" dirty="0">
                          <a:effectLst/>
                          <a:latin typeface="+mn-lt"/>
                          <a:ea typeface="Times New Roman"/>
                        </a:rPr>
                        <a:t> </a:t>
                      </a:r>
                      <a:r>
                        <a:rPr lang="ru-RU" sz="950" noProof="0" dirty="0" err="1">
                          <a:effectLst/>
                          <a:latin typeface="+mn-lt"/>
                          <a:ea typeface="Times New Roman"/>
                        </a:rPr>
                        <a:t>цього</a:t>
                      </a:r>
                      <a:r>
                        <a:rPr lang="ru-RU" sz="950" noProof="0" dirty="0">
                          <a:effectLst/>
                          <a:latin typeface="+mn-lt"/>
                          <a:ea typeface="Times New Roman"/>
                        </a:rPr>
                        <a:t> </a:t>
                      </a:r>
                      <a:r>
                        <a:rPr lang="ru-RU" sz="950" noProof="0" dirty="0" err="1">
                          <a:effectLst/>
                          <a:latin typeface="+mn-lt"/>
                          <a:ea typeface="Times New Roman"/>
                        </a:rPr>
                        <a:t>потребують</a:t>
                      </a:r>
                      <a:r>
                        <a:rPr lang="ru-RU" sz="950" noProof="0" dirty="0">
                          <a:effectLst/>
                          <a:latin typeface="+mn-lt"/>
                          <a:ea typeface="Times New Roman"/>
                        </a:rPr>
                        <a:t> ("</a:t>
                      </a:r>
                      <a:r>
                        <a:rPr lang="ru-RU" sz="950" noProof="0" dirty="0" err="1">
                          <a:effectLst/>
                          <a:latin typeface="+mn-lt"/>
                          <a:ea typeface="Times New Roman"/>
                        </a:rPr>
                        <a:t>пошукайте</a:t>
                      </a:r>
                      <a:r>
                        <a:rPr lang="ru-RU" sz="950" noProof="0" dirty="0">
                          <a:effectLst/>
                          <a:latin typeface="+mn-lt"/>
                          <a:ea typeface="Times New Roman"/>
                        </a:rPr>
                        <a:t> на </a:t>
                      </a:r>
                      <a:r>
                        <a:rPr lang="ru-RU" sz="950" noProof="0" dirty="0" err="1">
                          <a:effectLst/>
                          <a:latin typeface="+mn-lt"/>
                          <a:ea typeface="Times New Roman"/>
                        </a:rPr>
                        <a:t>торентах</a:t>
                      </a:r>
                      <a:r>
                        <a:rPr lang="ru-RU" sz="950" noProof="0" dirty="0">
                          <a:effectLst/>
                          <a:latin typeface="+mn-lt"/>
                          <a:ea typeface="Times New Roman"/>
                        </a:rPr>
                        <a:t> </a:t>
                      </a:r>
                      <a:r>
                        <a:rPr lang="ru-RU" sz="950" noProof="0" dirty="0" err="1">
                          <a:effectLst/>
                          <a:latin typeface="+mn-lt"/>
                          <a:ea typeface="Times New Roman"/>
                        </a:rPr>
                        <a:t>оцю</a:t>
                      </a:r>
                      <a:r>
                        <a:rPr lang="ru-RU" sz="950" noProof="0" dirty="0">
                          <a:effectLst/>
                          <a:latin typeface="+mn-lt"/>
                          <a:ea typeface="Times New Roman"/>
                        </a:rPr>
                        <a:t> </a:t>
                      </a:r>
                      <a:r>
                        <a:rPr lang="ru-RU" sz="950" noProof="0" dirty="0" err="1">
                          <a:effectLst/>
                          <a:latin typeface="+mn-lt"/>
                          <a:ea typeface="Times New Roman"/>
                        </a:rPr>
                        <a:t>прогу</a:t>
                      </a:r>
                      <a:r>
                        <a:rPr lang="ru-RU" sz="950" noProof="0" dirty="0">
                          <a:effectLst/>
                          <a:latin typeface="+mn-lt"/>
                          <a:ea typeface="Times New Roman"/>
                        </a:rPr>
                        <a:t>" та "а, в вас Мак? ну шукайте </a:t>
                      </a:r>
                      <a:r>
                        <a:rPr lang="ru-RU" sz="950" noProof="0" dirty="0" err="1">
                          <a:effectLst/>
                          <a:latin typeface="+mn-lt"/>
                          <a:ea typeface="Times New Roman"/>
                        </a:rPr>
                        <a:t>якусь</a:t>
                      </a:r>
                      <a:r>
                        <a:rPr lang="ru-RU" sz="950" noProof="0" dirty="0">
                          <a:effectLst/>
                          <a:latin typeface="+mn-lt"/>
                          <a:ea typeface="Times New Roman"/>
                        </a:rPr>
                        <a:t> </a:t>
                      </a:r>
                      <a:r>
                        <a:rPr lang="ru-RU" sz="950" noProof="0" dirty="0" err="1">
                          <a:effectLst/>
                          <a:latin typeface="+mn-lt"/>
                          <a:ea typeface="Times New Roman"/>
                        </a:rPr>
                        <a:t>іншу</a:t>
                      </a:r>
                      <a:r>
                        <a:rPr lang="ru-RU" sz="950" noProof="0" dirty="0">
                          <a:effectLst/>
                          <a:latin typeface="+mn-lt"/>
                          <a:ea typeface="Times New Roman"/>
                        </a:rPr>
                        <a:t> </a:t>
                      </a:r>
                      <a:r>
                        <a:rPr lang="ru-RU" sz="950" noProof="0" dirty="0" err="1">
                          <a:effectLst/>
                          <a:latin typeface="+mn-lt"/>
                          <a:ea typeface="Times New Roman"/>
                        </a:rPr>
                        <a:t>програму</a:t>
                      </a:r>
                      <a:r>
                        <a:rPr lang="ru-RU" sz="950" noProof="0" dirty="0">
                          <a:effectLst/>
                          <a:latin typeface="+mn-lt"/>
                          <a:ea typeface="Times New Roman"/>
                        </a:rPr>
                        <a:t>" </a:t>
                      </a:r>
                      <a:r>
                        <a:rPr lang="ru-RU" sz="950" noProof="0" dirty="0" err="1">
                          <a:effectLst/>
                          <a:latin typeface="+mn-lt"/>
                          <a:ea typeface="Times New Roman"/>
                        </a:rPr>
                        <a:t>це</a:t>
                      </a:r>
                      <a:r>
                        <a:rPr lang="ru-RU" sz="950" noProof="0" dirty="0">
                          <a:effectLst/>
                          <a:latin typeface="+mn-lt"/>
                          <a:ea typeface="Times New Roman"/>
                        </a:rPr>
                        <a:t> не </a:t>
                      </a:r>
                      <a:r>
                        <a:rPr lang="ru-RU" sz="950" noProof="0" dirty="0" err="1">
                          <a:effectLst/>
                          <a:latin typeface="+mn-lt"/>
                          <a:ea typeface="Times New Roman"/>
                        </a:rPr>
                        <a:t>діло</a:t>
                      </a:r>
                      <a:r>
                        <a:rPr lang="ru-RU" sz="950" noProof="0" dirty="0">
                          <a:effectLst/>
                          <a:latin typeface="+mn-lt"/>
                          <a:ea typeface="Times New Roman"/>
                        </a:rPr>
                        <a:t>); </a:t>
                      </a:r>
                      <a:r>
                        <a:rPr lang="ru-RU" sz="950" noProof="0" dirty="0" err="1">
                          <a:effectLst/>
                          <a:latin typeface="+mn-lt"/>
                          <a:ea typeface="Times New Roman"/>
                        </a:rPr>
                        <a:t>забезпечити</a:t>
                      </a:r>
                      <a:r>
                        <a:rPr lang="ru-RU" sz="950" noProof="0" dirty="0">
                          <a:effectLst/>
                          <a:latin typeface="+mn-lt"/>
                          <a:ea typeface="Times New Roman"/>
                        </a:rPr>
                        <a:t> </a:t>
                      </a:r>
                      <a:r>
                        <a:rPr lang="ru-RU" sz="950" noProof="0" dirty="0" err="1">
                          <a:effectLst/>
                          <a:latin typeface="+mn-lt"/>
                          <a:ea typeface="Times New Roman"/>
                        </a:rPr>
                        <a:t>наяність</a:t>
                      </a:r>
                      <a:r>
                        <a:rPr lang="ru-RU" sz="950" noProof="0" dirty="0">
                          <a:effectLst/>
                          <a:latin typeface="+mn-lt"/>
                          <a:ea typeface="Times New Roman"/>
                        </a:rPr>
                        <a:t> </a:t>
                      </a:r>
                      <a:r>
                        <a:rPr lang="ru-RU" sz="950" noProof="0" dirty="0" err="1">
                          <a:effectLst/>
                          <a:latin typeface="+mn-lt"/>
                          <a:ea typeface="Times New Roman"/>
                        </a:rPr>
                        <a:t>прикладів</a:t>
                      </a:r>
                      <a:r>
                        <a:rPr lang="ru-RU" sz="950" noProof="0" dirty="0">
                          <a:effectLst/>
                          <a:latin typeface="+mn-lt"/>
                          <a:ea typeface="Times New Roman"/>
                        </a:rPr>
                        <a:t> </a:t>
                      </a:r>
                      <a:r>
                        <a:rPr lang="ru-RU" sz="950" noProof="0" dirty="0" err="1">
                          <a:effectLst/>
                          <a:latin typeface="+mn-lt"/>
                          <a:ea typeface="Times New Roman"/>
                        </a:rPr>
                        <a:t>або</a:t>
                      </a:r>
                      <a:r>
                        <a:rPr lang="ru-RU" sz="950" noProof="0" dirty="0">
                          <a:effectLst/>
                          <a:latin typeface="+mn-lt"/>
                          <a:ea typeface="Times New Roman"/>
                        </a:rPr>
                        <a:t> </a:t>
                      </a:r>
                      <a:r>
                        <a:rPr lang="ru-RU" sz="950" noProof="0" dirty="0" err="1">
                          <a:effectLst/>
                          <a:latin typeface="+mn-lt"/>
                          <a:ea typeface="Times New Roman"/>
                        </a:rPr>
                        <a:t>шаблонів</a:t>
                      </a:r>
                      <a:r>
                        <a:rPr lang="ru-RU" sz="950" noProof="0" dirty="0">
                          <a:effectLst/>
                          <a:latin typeface="+mn-lt"/>
                          <a:ea typeface="Times New Roman"/>
                        </a:rPr>
                        <a:t> </a:t>
                      </a:r>
                      <a:r>
                        <a:rPr lang="ru-RU" sz="950" noProof="0" dirty="0" err="1">
                          <a:effectLst/>
                          <a:latin typeface="+mn-lt"/>
                          <a:ea typeface="Times New Roman"/>
                        </a:rPr>
                        <a:t>звітів</a:t>
                      </a:r>
                      <a:r>
                        <a:rPr lang="ru-RU" sz="950" noProof="0" dirty="0">
                          <a:effectLst/>
                          <a:latin typeface="+mn-lt"/>
                          <a:ea typeface="Times New Roman"/>
                        </a:rPr>
                        <a:t> для </a:t>
                      </a:r>
                      <a:r>
                        <a:rPr lang="ru-RU" sz="950" noProof="0" dirty="0" err="1">
                          <a:effectLst/>
                          <a:latin typeface="+mn-lt"/>
                          <a:ea typeface="Times New Roman"/>
                        </a:rPr>
                        <a:t>всіх</a:t>
                      </a:r>
                      <a:r>
                        <a:rPr lang="ru-RU" sz="950" noProof="0" dirty="0">
                          <a:effectLst/>
                          <a:latin typeface="+mn-lt"/>
                          <a:ea typeface="Times New Roman"/>
                        </a:rPr>
                        <a:t> </a:t>
                      </a:r>
                      <a:r>
                        <a:rPr lang="ru-RU" sz="950" noProof="0" dirty="0" err="1">
                          <a:effectLst/>
                          <a:latin typeface="+mn-lt"/>
                          <a:ea typeface="Times New Roman"/>
                        </a:rPr>
                        <a:t>лабораторних</a:t>
                      </a:r>
                      <a:r>
                        <a:rPr lang="ru-RU" sz="950" noProof="0" dirty="0">
                          <a:effectLst/>
                          <a:latin typeface="+mn-lt"/>
                          <a:ea typeface="Times New Roman"/>
                        </a:rPr>
                        <a:t>/</a:t>
                      </a:r>
                      <a:r>
                        <a:rPr lang="ru-RU" sz="950" noProof="0" dirty="0" err="1">
                          <a:effectLst/>
                          <a:latin typeface="+mn-lt"/>
                          <a:ea typeface="Times New Roman"/>
                        </a:rPr>
                        <a:t>курсових</a:t>
                      </a:r>
                      <a:r>
                        <a:rPr lang="ru-RU" sz="950" noProof="0" dirty="0">
                          <a:effectLst/>
                          <a:latin typeface="+mn-lt"/>
                          <a:ea typeface="Times New Roman"/>
                        </a:rPr>
                        <a:t> </a:t>
                      </a:r>
                      <a:r>
                        <a:rPr lang="ru-RU" sz="950" noProof="0" dirty="0" err="1">
                          <a:effectLst/>
                          <a:latin typeface="+mn-lt"/>
                          <a:ea typeface="Times New Roman"/>
                        </a:rPr>
                        <a:t>робіт</a:t>
                      </a:r>
                      <a:r>
                        <a:rPr lang="ru-RU" sz="950" noProof="0" dirty="0">
                          <a:effectLst/>
                          <a:latin typeface="+mn-lt"/>
                          <a:ea typeface="Times New Roman"/>
                        </a:rPr>
                        <a:t>, </a:t>
                      </a:r>
                      <a:r>
                        <a:rPr lang="ru-RU" sz="950" noProof="0" dirty="0" err="1">
                          <a:effectLst/>
                          <a:latin typeface="+mn-lt"/>
                          <a:ea typeface="Times New Roman"/>
                        </a:rPr>
                        <a:t>щоб</a:t>
                      </a:r>
                      <a:r>
                        <a:rPr lang="ru-RU" sz="950" noProof="0" dirty="0">
                          <a:effectLst/>
                          <a:latin typeface="+mn-lt"/>
                          <a:ea typeface="Times New Roman"/>
                        </a:rPr>
                        <a:t> </a:t>
                      </a:r>
                      <a:r>
                        <a:rPr lang="ru-RU" sz="950" noProof="0" dirty="0" err="1">
                          <a:effectLst/>
                          <a:latin typeface="+mn-lt"/>
                          <a:ea typeface="Times New Roman"/>
                        </a:rPr>
                        <a:t>пришвидшити</a:t>
                      </a:r>
                      <a:r>
                        <a:rPr lang="ru-RU" sz="950" noProof="0" dirty="0">
                          <a:effectLst/>
                          <a:latin typeface="+mn-lt"/>
                          <a:ea typeface="Times New Roman"/>
                        </a:rPr>
                        <a:t> та </a:t>
                      </a:r>
                      <a:r>
                        <a:rPr lang="ru-RU" sz="950" noProof="0" dirty="0" err="1">
                          <a:effectLst/>
                          <a:latin typeface="+mn-lt"/>
                          <a:ea typeface="Times New Roman"/>
                        </a:rPr>
                        <a:t>полегшити</a:t>
                      </a:r>
                      <a:r>
                        <a:rPr lang="ru-RU" sz="950" noProof="0" dirty="0">
                          <a:effectLst/>
                          <a:latin typeface="+mn-lt"/>
                          <a:ea typeface="Times New Roman"/>
                        </a:rPr>
                        <a:t> </a:t>
                      </a:r>
                      <a:r>
                        <a:rPr lang="ru-RU" sz="950" noProof="0" dirty="0" err="1">
                          <a:effectLst/>
                          <a:latin typeface="+mn-lt"/>
                          <a:ea typeface="Times New Roman"/>
                        </a:rPr>
                        <a:t>їх</a:t>
                      </a:r>
                      <a:r>
                        <a:rPr lang="ru-RU" sz="950" noProof="0" dirty="0">
                          <a:effectLst/>
                          <a:latin typeface="+mn-lt"/>
                          <a:ea typeface="Times New Roman"/>
                        </a:rPr>
                        <a:t> </a:t>
                      </a:r>
                      <a:r>
                        <a:rPr lang="ru-RU" sz="950" noProof="0" dirty="0" err="1">
                          <a:effectLst/>
                          <a:latin typeface="+mn-lt"/>
                          <a:ea typeface="Times New Roman"/>
                        </a:rPr>
                        <a:t>оформлення</a:t>
                      </a:r>
                      <a:r>
                        <a:rPr lang="ru-RU" sz="950" noProof="0" dirty="0">
                          <a:effectLst/>
                          <a:latin typeface="+mn-lt"/>
                          <a:ea typeface="Times New Roman"/>
                        </a:rPr>
                        <a:t>.</a:t>
                      </a:r>
                    </a:p>
                  </a:txBody>
                  <a:tcPr marL="68580" marR="68580" marT="0" marB="0"/>
                </a:tc>
                <a:tc>
                  <a:txBody>
                    <a:bodyPr/>
                    <a:lstStyle/>
                    <a:p>
                      <a:pPr marL="0" marR="0" indent="0" algn="ctr" defTabSz="342900" rtl="0" eaLnBrk="1" fontAlgn="auto" latinLnBrk="0" hangingPunct="1">
                        <a:lnSpc>
                          <a:spcPct val="100000"/>
                        </a:lnSpc>
                        <a:spcBef>
                          <a:spcPts val="0"/>
                        </a:spcBef>
                        <a:spcAft>
                          <a:spcPts val="0"/>
                        </a:spcAft>
                        <a:buClrTx/>
                        <a:buSzTx/>
                        <a:buFontTx/>
                        <a:buNone/>
                        <a:tabLst/>
                        <a:defRPr/>
                      </a:pPr>
                      <a:r>
                        <a:rPr lang="ru-RU" sz="950" b="1" kern="1200" noProof="0" dirty="0">
                          <a:solidFill>
                            <a:schemeClr val="lt1"/>
                          </a:solidFill>
                          <a:effectLst/>
                          <a:latin typeface="+mn-lt"/>
                          <a:ea typeface="Times New Roman"/>
                          <a:cs typeface="+mn-cs"/>
                        </a:rPr>
                        <a:t>ФКНТ</a:t>
                      </a:r>
                    </a:p>
                  </a:txBody>
                  <a:tcPr marL="68580" marR="68580" marT="0" marB="0" anchor="ctr">
                    <a:solidFill>
                      <a:srgbClr val="202F6A"/>
                    </a:solidFill>
                  </a:tcPr>
                </a:tc>
                <a:extLst>
                  <a:ext uri="{0D108BD9-81ED-4DB2-BD59-A6C34878D82A}">
                    <a16:rowId xmlns:a16="http://schemas.microsoft.com/office/drawing/2014/main" val="1208418502"/>
                  </a:ext>
                </a:extLst>
              </a:tr>
              <a:tr h="228855">
                <a:tc>
                  <a:txBody>
                    <a:bodyPr/>
                    <a:lstStyle/>
                    <a:p>
                      <a:pPr marL="0" marR="0" indent="0" algn="l" defTabSz="342900" rtl="0" eaLnBrk="1" fontAlgn="auto" latinLnBrk="0" hangingPunct="1">
                        <a:lnSpc>
                          <a:spcPct val="100000"/>
                        </a:lnSpc>
                        <a:spcBef>
                          <a:spcPts val="0"/>
                        </a:spcBef>
                        <a:spcAft>
                          <a:spcPts val="0"/>
                        </a:spcAft>
                        <a:buClrTx/>
                        <a:buSzTx/>
                        <a:buFontTx/>
                        <a:buNone/>
                        <a:tabLst/>
                        <a:defRPr/>
                      </a:pPr>
                      <a:r>
                        <a:rPr lang="ru-RU" sz="950" noProof="0" dirty="0" err="1">
                          <a:effectLst/>
                          <a:latin typeface="+mn-lt"/>
                          <a:ea typeface="Times New Roman"/>
                        </a:rPr>
                        <a:t>Оновити</a:t>
                      </a:r>
                      <a:r>
                        <a:rPr lang="ru-RU" sz="950" noProof="0" dirty="0">
                          <a:effectLst/>
                          <a:latin typeface="+mn-lt"/>
                          <a:ea typeface="Times New Roman"/>
                        </a:rPr>
                        <a:t>/</a:t>
                      </a:r>
                      <a:r>
                        <a:rPr lang="ru-RU" sz="950" noProof="0" dirty="0" err="1">
                          <a:effectLst/>
                          <a:latin typeface="+mn-lt"/>
                          <a:ea typeface="Times New Roman"/>
                        </a:rPr>
                        <a:t>Змінити</a:t>
                      </a:r>
                      <a:r>
                        <a:rPr lang="ru-RU" sz="950" noProof="0" dirty="0">
                          <a:effectLst/>
                          <a:latin typeface="+mn-lt"/>
                          <a:ea typeface="Times New Roman"/>
                        </a:rPr>
                        <a:t> </a:t>
                      </a:r>
                      <a:r>
                        <a:rPr lang="ru-RU" sz="950" noProof="0" dirty="0" err="1">
                          <a:effectLst/>
                          <a:latin typeface="+mn-lt"/>
                          <a:ea typeface="Times New Roman"/>
                        </a:rPr>
                        <a:t>викладачів</a:t>
                      </a:r>
                      <a:r>
                        <a:rPr lang="ru-RU" sz="950" noProof="0" dirty="0">
                          <a:effectLst/>
                          <a:latin typeface="+mn-lt"/>
                          <a:ea typeface="Times New Roman"/>
                        </a:rPr>
                        <a:t> на тих у кого є </a:t>
                      </a:r>
                      <a:r>
                        <a:rPr lang="ru-RU" sz="950" noProof="0" dirty="0" err="1">
                          <a:effectLst/>
                          <a:latin typeface="+mn-lt"/>
                          <a:ea typeface="Times New Roman"/>
                        </a:rPr>
                        <a:t>досвід</a:t>
                      </a:r>
                      <a:r>
                        <a:rPr lang="ru-RU" sz="950" noProof="0" dirty="0">
                          <a:effectLst/>
                          <a:latin typeface="+mn-lt"/>
                          <a:ea typeface="Times New Roman"/>
                        </a:rPr>
                        <a:t> </a:t>
                      </a:r>
                      <a:r>
                        <a:rPr lang="ru-RU" sz="950" noProof="0" dirty="0" err="1">
                          <a:effectLst/>
                          <a:latin typeface="+mn-lt"/>
                          <a:ea typeface="Times New Roman"/>
                        </a:rPr>
                        <a:t>роботи</a:t>
                      </a:r>
                      <a:r>
                        <a:rPr lang="ru-RU" sz="950" noProof="0" dirty="0">
                          <a:effectLst/>
                          <a:latin typeface="+mn-lt"/>
                          <a:ea typeface="Times New Roman"/>
                        </a:rPr>
                        <a:t>, </a:t>
                      </a:r>
                      <a:r>
                        <a:rPr lang="ru-RU" sz="950" noProof="0" dirty="0" err="1">
                          <a:effectLst/>
                          <a:latin typeface="+mn-lt"/>
                          <a:ea typeface="Times New Roman"/>
                        </a:rPr>
                        <a:t>оновлювати</a:t>
                      </a:r>
                      <a:r>
                        <a:rPr lang="ru-RU" sz="950" noProof="0" dirty="0">
                          <a:effectLst/>
                          <a:latin typeface="+mn-lt"/>
                          <a:ea typeface="Times New Roman"/>
                        </a:rPr>
                        <a:t> программу </a:t>
                      </a:r>
                      <a:r>
                        <a:rPr lang="ru-RU" sz="950" noProof="0" dirty="0" err="1">
                          <a:effectLst/>
                          <a:latin typeface="+mn-lt"/>
                          <a:ea typeface="Times New Roman"/>
                        </a:rPr>
                        <a:t>навчання</a:t>
                      </a:r>
                      <a:r>
                        <a:rPr lang="ru-RU" sz="950" noProof="0" dirty="0">
                          <a:effectLst/>
                          <a:latin typeface="+mn-lt"/>
                          <a:ea typeface="Times New Roman"/>
                        </a:rPr>
                        <a:t> </a:t>
                      </a:r>
                      <a:r>
                        <a:rPr lang="ru-RU" sz="950" noProof="0" dirty="0" err="1">
                          <a:effectLst/>
                          <a:latin typeface="+mn-lt"/>
                          <a:ea typeface="Times New Roman"/>
                        </a:rPr>
                        <a:t>під</a:t>
                      </a:r>
                      <a:r>
                        <a:rPr lang="ru-RU" sz="950" noProof="0" dirty="0">
                          <a:effectLst/>
                          <a:latin typeface="+mn-lt"/>
                          <a:ea typeface="Times New Roman"/>
                        </a:rPr>
                        <a:t> </a:t>
                      </a:r>
                      <a:r>
                        <a:rPr lang="ru-RU" sz="950" noProof="0" dirty="0" err="1">
                          <a:effectLst/>
                          <a:latin typeface="+mn-lt"/>
                          <a:ea typeface="Times New Roman"/>
                        </a:rPr>
                        <a:t>сучасний</a:t>
                      </a:r>
                      <a:r>
                        <a:rPr lang="ru-RU" sz="950" noProof="0" dirty="0">
                          <a:effectLst/>
                          <a:latin typeface="+mn-lt"/>
                          <a:ea typeface="Times New Roman"/>
                        </a:rPr>
                        <a:t> </a:t>
                      </a:r>
                      <a:r>
                        <a:rPr lang="ru-RU" sz="950" noProof="0" dirty="0" err="1">
                          <a:effectLst/>
                          <a:latin typeface="+mn-lt"/>
                          <a:ea typeface="Times New Roman"/>
                        </a:rPr>
                        <a:t>ринок</a:t>
                      </a:r>
                      <a:r>
                        <a:rPr lang="ru-RU" sz="950" noProof="0" dirty="0">
                          <a:effectLst/>
                          <a:latin typeface="+mn-lt"/>
                          <a:ea typeface="Times New Roman"/>
                        </a:rPr>
                        <a:t>, </a:t>
                      </a:r>
                      <a:r>
                        <a:rPr lang="ru-RU" sz="950" noProof="0" dirty="0" err="1">
                          <a:effectLst/>
                          <a:latin typeface="+mn-lt"/>
                          <a:ea typeface="Times New Roman"/>
                        </a:rPr>
                        <a:t>додати</a:t>
                      </a:r>
                      <a:r>
                        <a:rPr lang="ru-RU" sz="950" noProof="0" dirty="0">
                          <a:effectLst/>
                          <a:latin typeface="+mn-lt"/>
                          <a:ea typeface="Times New Roman"/>
                        </a:rPr>
                        <a:t> </a:t>
                      </a:r>
                      <a:r>
                        <a:rPr lang="ru-RU" sz="950" noProof="0" dirty="0" err="1">
                          <a:effectLst/>
                          <a:latin typeface="+mn-lt"/>
                          <a:ea typeface="Times New Roman"/>
                        </a:rPr>
                        <a:t>можливість</a:t>
                      </a:r>
                      <a:r>
                        <a:rPr lang="ru-RU" sz="950" noProof="0" dirty="0">
                          <a:effectLst/>
                          <a:latin typeface="+mn-lt"/>
                          <a:ea typeface="Times New Roman"/>
                        </a:rPr>
                        <a:t> </a:t>
                      </a:r>
                      <a:r>
                        <a:rPr lang="ru-RU" sz="950" noProof="0" dirty="0" err="1">
                          <a:effectLst/>
                          <a:latin typeface="+mn-lt"/>
                          <a:ea typeface="Times New Roman"/>
                        </a:rPr>
                        <a:t>дистанційного</a:t>
                      </a:r>
                      <a:r>
                        <a:rPr lang="ru-RU" sz="950" noProof="0" dirty="0">
                          <a:effectLst/>
                          <a:latin typeface="+mn-lt"/>
                          <a:ea typeface="Times New Roman"/>
                        </a:rPr>
                        <a:t>(</a:t>
                      </a:r>
                      <a:r>
                        <a:rPr lang="ru-RU" sz="950" noProof="0" dirty="0" err="1">
                          <a:effectLst/>
                          <a:latin typeface="+mn-lt"/>
                          <a:ea typeface="Times New Roman"/>
                        </a:rPr>
                        <a:t>денної</a:t>
                      </a:r>
                      <a:r>
                        <a:rPr lang="ru-RU" sz="950" noProof="0" dirty="0">
                          <a:effectLst/>
                          <a:latin typeface="+mn-lt"/>
                          <a:ea typeface="Times New Roman"/>
                        </a:rPr>
                        <a:t> </a:t>
                      </a:r>
                      <a:r>
                        <a:rPr lang="ru-RU" sz="950" noProof="0" dirty="0" err="1">
                          <a:effectLst/>
                          <a:latin typeface="+mn-lt"/>
                          <a:ea typeface="Times New Roman"/>
                        </a:rPr>
                        <a:t>форми</a:t>
                      </a:r>
                      <a:r>
                        <a:rPr lang="ru-RU" sz="950" noProof="0" dirty="0">
                          <a:effectLst/>
                          <a:latin typeface="+mn-lt"/>
                          <a:ea typeface="Times New Roman"/>
                        </a:rPr>
                        <a:t>) </a:t>
                      </a:r>
                      <a:r>
                        <a:rPr lang="ru-RU" sz="950" noProof="0" dirty="0" err="1">
                          <a:effectLst/>
                          <a:latin typeface="+mn-lt"/>
                          <a:ea typeface="Times New Roman"/>
                        </a:rPr>
                        <a:t>навчання</a:t>
                      </a:r>
                      <a:r>
                        <a:rPr lang="ru-RU" sz="950" noProof="0" dirty="0">
                          <a:effectLst/>
                          <a:latin typeface="+mn-lt"/>
                          <a:ea typeface="Times New Roman"/>
                        </a:rPr>
                        <a:t> за запитом студента(</a:t>
                      </a:r>
                      <a:r>
                        <a:rPr lang="ru-RU" sz="950" noProof="0" dirty="0" err="1">
                          <a:effectLst/>
                          <a:latin typeface="+mn-lt"/>
                          <a:ea typeface="Times New Roman"/>
                        </a:rPr>
                        <a:t>всі</a:t>
                      </a:r>
                      <a:r>
                        <a:rPr lang="ru-RU" sz="950" noProof="0" dirty="0">
                          <a:effectLst/>
                          <a:latin typeface="+mn-lt"/>
                          <a:ea typeface="Times New Roman"/>
                        </a:rPr>
                        <a:t> </a:t>
                      </a:r>
                      <a:r>
                        <a:rPr lang="ru-RU" sz="950" noProof="0" dirty="0" err="1">
                          <a:effectLst/>
                          <a:latin typeface="+mn-lt"/>
                          <a:ea typeface="Times New Roman"/>
                        </a:rPr>
                        <a:t>матеріали</a:t>
                      </a:r>
                      <a:r>
                        <a:rPr lang="ru-RU" sz="950" noProof="0" dirty="0">
                          <a:effectLst/>
                          <a:latin typeface="+mn-lt"/>
                          <a:ea typeface="Times New Roman"/>
                        </a:rPr>
                        <a:t> все </a:t>
                      </a:r>
                      <a:r>
                        <a:rPr lang="ru-RU" sz="950" noProof="0" dirty="0" err="1">
                          <a:effectLst/>
                          <a:latin typeface="+mn-lt"/>
                          <a:ea typeface="Times New Roman"/>
                        </a:rPr>
                        <a:t>рівно</a:t>
                      </a:r>
                      <a:r>
                        <a:rPr lang="ru-RU" sz="950" noProof="0" dirty="0">
                          <a:effectLst/>
                          <a:latin typeface="+mn-lt"/>
                          <a:ea typeface="Times New Roman"/>
                        </a:rPr>
                        <a:t> в Google </a:t>
                      </a:r>
                      <a:r>
                        <a:rPr lang="ru-RU" sz="950" noProof="0" dirty="0" err="1">
                          <a:effectLst/>
                          <a:latin typeface="+mn-lt"/>
                          <a:ea typeface="Times New Roman"/>
                        </a:rPr>
                        <a:t>classroom</a:t>
                      </a:r>
                      <a:r>
                        <a:rPr lang="ru-RU" sz="950" noProof="0" dirty="0">
                          <a:effectLst/>
                          <a:latin typeface="+mn-lt"/>
                          <a:ea typeface="Times New Roman"/>
                        </a:rPr>
                        <a:t>)</a:t>
                      </a:r>
                    </a:p>
                  </a:txBody>
                  <a:tcPr marL="68580" marR="68580" marT="0" marB="0"/>
                </a:tc>
                <a:tc>
                  <a:txBody>
                    <a:bodyPr/>
                    <a:lstStyle/>
                    <a:p>
                      <a:pPr marL="0" marR="0" indent="0" algn="ctr" defTabSz="342900" rtl="0" eaLnBrk="1" fontAlgn="auto" latinLnBrk="0" hangingPunct="1">
                        <a:lnSpc>
                          <a:spcPct val="100000"/>
                        </a:lnSpc>
                        <a:spcBef>
                          <a:spcPts val="0"/>
                        </a:spcBef>
                        <a:spcAft>
                          <a:spcPts val="0"/>
                        </a:spcAft>
                        <a:buClrTx/>
                        <a:buSzTx/>
                        <a:buFontTx/>
                        <a:buNone/>
                        <a:tabLst/>
                        <a:defRPr/>
                      </a:pPr>
                      <a:r>
                        <a:rPr lang="ru-RU" sz="950" b="1" kern="1200" noProof="0" dirty="0">
                          <a:solidFill>
                            <a:schemeClr val="lt1"/>
                          </a:solidFill>
                          <a:effectLst/>
                          <a:latin typeface="+mn-lt"/>
                          <a:ea typeface="Times New Roman"/>
                          <a:cs typeface="+mn-cs"/>
                        </a:rPr>
                        <a:t>ФКНТ</a:t>
                      </a:r>
                    </a:p>
                  </a:txBody>
                  <a:tcPr marL="68580" marR="68580" marT="0" marB="0" anchor="ctr">
                    <a:solidFill>
                      <a:srgbClr val="202F6A"/>
                    </a:solidFill>
                  </a:tcPr>
                </a:tc>
                <a:extLst>
                  <a:ext uri="{0D108BD9-81ED-4DB2-BD59-A6C34878D82A}">
                    <a16:rowId xmlns:a16="http://schemas.microsoft.com/office/drawing/2014/main" val="1180621281"/>
                  </a:ext>
                </a:extLst>
              </a:tr>
              <a:tr h="216024">
                <a:tc>
                  <a:txBody>
                    <a:bodyPr/>
                    <a:lstStyle/>
                    <a:p>
                      <a:pPr marL="0" marR="0" indent="0" algn="l" defTabSz="342900" rtl="0" eaLnBrk="1" fontAlgn="auto" latinLnBrk="0" hangingPunct="1">
                        <a:lnSpc>
                          <a:spcPct val="100000"/>
                        </a:lnSpc>
                        <a:spcBef>
                          <a:spcPts val="0"/>
                        </a:spcBef>
                        <a:spcAft>
                          <a:spcPts val="0"/>
                        </a:spcAft>
                        <a:buClrTx/>
                        <a:buSzTx/>
                        <a:buFontTx/>
                        <a:buNone/>
                        <a:tabLst/>
                        <a:defRPr/>
                      </a:pPr>
                      <a:r>
                        <a:rPr lang="ru-RU" sz="950" noProof="0" dirty="0" err="1">
                          <a:effectLst/>
                          <a:latin typeface="+mn-lt"/>
                          <a:ea typeface="Times New Roman"/>
                        </a:rPr>
                        <a:t>Більше</a:t>
                      </a:r>
                      <a:r>
                        <a:rPr lang="ru-RU" sz="950" noProof="0" dirty="0">
                          <a:effectLst/>
                          <a:latin typeface="+mn-lt"/>
                          <a:ea typeface="Times New Roman"/>
                        </a:rPr>
                        <a:t> практики; </a:t>
                      </a:r>
                      <a:r>
                        <a:rPr lang="ru-RU" sz="950" noProof="0" dirty="0" err="1">
                          <a:effectLst/>
                          <a:latin typeface="+mn-lt"/>
                          <a:ea typeface="Times New Roman"/>
                        </a:rPr>
                        <a:t>залучення</a:t>
                      </a:r>
                      <a:r>
                        <a:rPr lang="ru-RU" sz="950" noProof="0" dirty="0">
                          <a:effectLst/>
                          <a:latin typeface="+mn-lt"/>
                          <a:ea typeface="Times New Roman"/>
                        </a:rPr>
                        <a:t> </a:t>
                      </a:r>
                      <a:r>
                        <a:rPr lang="ru-RU" sz="950" noProof="0" dirty="0" err="1">
                          <a:effectLst/>
                          <a:latin typeface="+mn-lt"/>
                          <a:ea typeface="Times New Roman"/>
                        </a:rPr>
                        <a:t>роботодавців</a:t>
                      </a:r>
                      <a:r>
                        <a:rPr lang="ru-RU" sz="950" noProof="0" dirty="0">
                          <a:effectLst/>
                          <a:latin typeface="+mn-lt"/>
                          <a:ea typeface="Times New Roman"/>
                        </a:rPr>
                        <a:t> .</a:t>
                      </a:r>
                    </a:p>
                  </a:txBody>
                  <a:tcPr marL="68580" marR="68580" marT="0" marB="0"/>
                </a:tc>
                <a:tc>
                  <a:txBody>
                    <a:bodyPr/>
                    <a:lstStyle/>
                    <a:p>
                      <a:pPr marL="0" marR="0" indent="0" algn="ctr" defTabSz="342900" rtl="0" eaLnBrk="1" fontAlgn="auto" latinLnBrk="0" hangingPunct="1">
                        <a:lnSpc>
                          <a:spcPct val="100000"/>
                        </a:lnSpc>
                        <a:spcBef>
                          <a:spcPts val="0"/>
                        </a:spcBef>
                        <a:spcAft>
                          <a:spcPts val="0"/>
                        </a:spcAft>
                        <a:buClrTx/>
                        <a:buSzTx/>
                        <a:buFontTx/>
                        <a:buNone/>
                        <a:tabLst/>
                        <a:defRPr/>
                      </a:pPr>
                      <a:r>
                        <a:rPr lang="ru-RU" sz="950" b="1" kern="1200" noProof="0" dirty="0">
                          <a:solidFill>
                            <a:schemeClr val="lt1"/>
                          </a:solidFill>
                          <a:effectLst/>
                          <a:latin typeface="+mn-lt"/>
                          <a:ea typeface="Times New Roman"/>
                          <a:cs typeface="+mn-cs"/>
                        </a:rPr>
                        <a:t>ФПКП</a:t>
                      </a:r>
                    </a:p>
                  </a:txBody>
                  <a:tcPr marL="68580" marR="68580" marT="0" marB="0" anchor="ctr">
                    <a:solidFill>
                      <a:srgbClr val="202F6A"/>
                    </a:solidFill>
                  </a:tcPr>
                </a:tc>
                <a:extLst>
                  <a:ext uri="{0D108BD9-81ED-4DB2-BD59-A6C34878D82A}">
                    <a16:rowId xmlns:a16="http://schemas.microsoft.com/office/drawing/2014/main" val="2601414567"/>
                  </a:ext>
                </a:extLst>
              </a:tr>
              <a:tr h="179490">
                <a:tc>
                  <a:txBody>
                    <a:bodyPr/>
                    <a:lstStyle/>
                    <a:p>
                      <a:pPr marL="0" marR="0" indent="0" algn="l" defTabSz="342900" rtl="0" eaLnBrk="1" fontAlgn="auto" latinLnBrk="0" hangingPunct="1">
                        <a:lnSpc>
                          <a:spcPct val="100000"/>
                        </a:lnSpc>
                        <a:spcBef>
                          <a:spcPts val="0"/>
                        </a:spcBef>
                        <a:spcAft>
                          <a:spcPts val="0"/>
                        </a:spcAft>
                        <a:buClrTx/>
                        <a:buSzTx/>
                        <a:buFontTx/>
                        <a:buNone/>
                        <a:tabLst/>
                        <a:defRPr/>
                      </a:pPr>
                      <a:r>
                        <a:rPr lang="uk-UA" sz="950" noProof="0" dirty="0">
                          <a:effectLst/>
                          <a:latin typeface="+mn-lt"/>
                          <a:ea typeface="Times New Roman"/>
                        </a:rPr>
                        <a:t>Основні пріоритети розвитку Університету КАІ та конкретні кроки, які слід здійснити:</a:t>
                      </a:r>
                    </a:p>
                    <a:p>
                      <a:pPr marL="0" marR="0" indent="0" algn="l" defTabSz="342900" rtl="0" eaLnBrk="1" fontAlgn="auto" latinLnBrk="0" hangingPunct="1">
                        <a:lnSpc>
                          <a:spcPct val="100000"/>
                        </a:lnSpc>
                        <a:spcBef>
                          <a:spcPts val="0"/>
                        </a:spcBef>
                        <a:spcAft>
                          <a:spcPts val="0"/>
                        </a:spcAft>
                        <a:buClrTx/>
                        <a:buSzTx/>
                        <a:buFontTx/>
                        <a:buNone/>
                        <a:tabLst/>
                        <a:defRPr/>
                      </a:pPr>
                      <a:r>
                        <a:rPr lang="uk-UA" sz="950" noProof="0" dirty="0">
                          <a:effectLst/>
                          <a:latin typeface="+mn-lt"/>
                          <a:ea typeface="Times New Roman"/>
                        </a:rPr>
                        <a:t>        1.        Модернізація матеріально-технічної бази</a:t>
                      </a:r>
                    </a:p>
                    <a:p>
                      <a:pPr marL="0" marR="0" indent="0" algn="l" defTabSz="342900" rtl="0" eaLnBrk="1" fontAlgn="auto" latinLnBrk="0" hangingPunct="1">
                        <a:lnSpc>
                          <a:spcPct val="100000"/>
                        </a:lnSpc>
                        <a:spcBef>
                          <a:spcPts val="0"/>
                        </a:spcBef>
                        <a:spcAft>
                          <a:spcPts val="0"/>
                        </a:spcAft>
                        <a:buClrTx/>
                        <a:buSzTx/>
                        <a:buFontTx/>
                        <a:buNone/>
                        <a:tabLst/>
                        <a:defRPr/>
                      </a:pPr>
                      <a:r>
                        <a:rPr lang="uk-UA" sz="950" noProof="0" dirty="0">
                          <a:effectLst/>
                          <a:latin typeface="+mn-lt"/>
                          <a:ea typeface="Times New Roman"/>
                        </a:rPr>
                        <a:t>        •        Оновлення лабораторій, комп’ютерної техніки, мультимедійного обладнання.</a:t>
                      </a:r>
                    </a:p>
                    <a:p>
                      <a:pPr marL="0" marR="0" indent="0" algn="l" defTabSz="342900" rtl="0" eaLnBrk="1" fontAlgn="auto" latinLnBrk="0" hangingPunct="1">
                        <a:lnSpc>
                          <a:spcPct val="100000"/>
                        </a:lnSpc>
                        <a:spcBef>
                          <a:spcPts val="0"/>
                        </a:spcBef>
                        <a:spcAft>
                          <a:spcPts val="0"/>
                        </a:spcAft>
                        <a:buClrTx/>
                        <a:buSzTx/>
                        <a:buFontTx/>
                        <a:buNone/>
                        <a:tabLst/>
                        <a:defRPr/>
                      </a:pPr>
                      <a:r>
                        <a:rPr lang="uk-UA" sz="950" noProof="0" dirty="0">
                          <a:effectLst/>
                          <a:latin typeface="+mn-lt"/>
                          <a:ea typeface="Times New Roman"/>
                        </a:rPr>
                        <a:t>        •        Впровадження сучасних технологій дистанційного та змішаного навчання.</a:t>
                      </a:r>
                    </a:p>
                    <a:p>
                      <a:pPr marL="0" marR="0" indent="0" algn="l" defTabSz="342900" rtl="0" eaLnBrk="1" fontAlgn="auto" latinLnBrk="0" hangingPunct="1">
                        <a:lnSpc>
                          <a:spcPct val="100000"/>
                        </a:lnSpc>
                        <a:spcBef>
                          <a:spcPts val="0"/>
                        </a:spcBef>
                        <a:spcAft>
                          <a:spcPts val="0"/>
                        </a:spcAft>
                        <a:buClrTx/>
                        <a:buSzTx/>
                        <a:buFontTx/>
                        <a:buNone/>
                        <a:tabLst/>
                        <a:defRPr/>
                      </a:pPr>
                      <a:r>
                        <a:rPr lang="uk-UA" sz="950" noProof="0" dirty="0">
                          <a:effectLst/>
                          <a:latin typeface="+mn-lt"/>
                          <a:ea typeface="Times New Roman"/>
                        </a:rPr>
                        <a:t>        2.        Поглиблення практичної складової освіти</a:t>
                      </a:r>
                    </a:p>
                    <a:p>
                      <a:pPr marL="0" marR="0" indent="0" algn="l" defTabSz="342900" rtl="0" eaLnBrk="1" fontAlgn="auto" latinLnBrk="0" hangingPunct="1">
                        <a:lnSpc>
                          <a:spcPct val="100000"/>
                        </a:lnSpc>
                        <a:spcBef>
                          <a:spcPts val="0"/>
                        </a:spcBef>
                        <a:spcAft>
                          <a:spcPts val="0"/>
                        </a:spcAft>
                        <a:buClrTx/>
                        <a:buSzTx/>
                        <a:buFontTx/>
                        <a:buNone/>
                        <a:tabLst/>
                        <a:defRPr/>
                      </a:pPr>
                      <a:r>
                        <a:rPr lang="uk-UA" sz="950" noProof="0" dirty="0">
                          <a:effectLst/>
                          <a:latin typeface="+mn-lt"/>
                          <a:ea typeface="Times New Roman"/>
                        </a:rPr>
                        <a:t>        •        Розширення співпраці з підприємствами авіаційної, оборонної та ІТ-галузей.</a:t>
                      </a:r>
                    </a:p>
                    <a:p>
                      <a:pPr marL="0" marR="0" indent="0" algn="l" defTabSz="342900" rtl="0" eaLnBrk="1" fontAlgn="auto" latinLnBrk="0" hangingPunct="1">
                        <a:lnSpc>
                          <a:spcPct val="100000"/>
                        </a:lnSpc>
                        <a:spcBef>
                          <a:spcPts val="0"/>
                        </a:spcBef>
                        <a:spcAft>
                          <a:spcPts val="0"/>
                        </a:spcAft>
                        <a:buClrTx/>
                        <a:buSzTx/>
                        <a:buFontTx/>
                        <a:buNone/>
                        <a:tabLst/>
                        <a:defRPr/>
                      </a:pPr>
                      <a:r>
                        <a:rPr lang="uk-UA" sz="950" noProof="0" dirty="0">
                          <a:effectLst/>
                          <a:latin typeface="+mn-lt"/>
                          <a:ea typeface="Times New Roman"/>
                        </a:rPr>
                        <a:t>        •        Запровадження стажувань, дуальної освіти, реальних кейсів у навчальних курсах.</a:t>
                      </a:r>
                    </a:p>
                    <a:p>
                      <a:pPr marL="0" marR="0" indent="0" algn="l" defTabSz="342900" rtl="0" eaLnBrk="1" fontAlgn="auto" latinLnBrk="0" hangingPunct="1">
                        <a:lnSpc>
                          <a:spcPct val="100000"/>
                        </a:lnSpc>
                        <a:spcBef>
                          <a:spcPts val="0"/>
                        </a:spcBef>
                        <a:spcAft>
                          <a:spcPts val="0"/>
                        </a:spcAft>
                        <a:buClrTx/>
                        <a:buSzTx/>
                        <a:buFontTx/>
                        <a:buNone/>
                        <a:tabLst/>
                        <a:defRPr/>
                      </a:pPr>
                      <a:r>
                        <a:rPr lang="uk-UA" sz="950" noProof="0" dirty="0">
                          <a:effectLst/>
                          <a:latin typeface="+mn-lt"/>
                          <a:ea typeface="Times New Roman"/>
                        </a:rPr>
                        <a:t>        3.        Підтримка студентів та викладачів</a:t>
                      </a:r>
                    </a:p>
                    <a:p>
                      <a:pPr marL="0" marR="0" indent="0" algn="l" defTabSz="342900" rtl="0" eaLnBrk="1" fontAlgn="auto" latinLnBrk="0" hangingPunct="1">
                        <a:lnSpc>
                          <a:spcPct val="100000"/>
                        </a:lnSpc>
                        <a:spcBef>
                          <a:spcPts val="0"/>
                        </a:spcBef>
                        <a:spcAft>
                          <a:spcPts val="0"/>
                        </a:spcAft>
                        <a:buClrTx/>
                        <a:buSzTx/>
                        <a:buFontTx/>
                        <a:buNone/>
                        <a:tabLst/>
                        <a:defRPr/>
                      </a:pPr>
                      <a:r>
                        <a:rPr lang="uk-UA" sz="950" noProof="0" dirty="0">
                          <a:effectLst/>
                          <a:latin typeface="+mn-lt"/>
                          <a:ea typeface="Times New Roman"/>
                        </a:rPr>
                        <a:t>        •        Надання психологічної, соціальної та академічної підтримки студентам, особливо військовослужбовцям.</a:t>
                      </a:r>
                    </a:p>
                    <a:p>
                      <a:pPr marL="0" marR="0" indent="0" algn="l" defTabSz="342900" rtl="0" eaLnBrk="1" fontAlgn="auto" latinLnBrk="0" hangingPunct="1">
                        <a:lnSpc>
                          <a:spcPct val="100000"/>
                        </a:lnSpc>
                        <a:spcBef>
                          <a:spcPts val="0"/>
                        </a:spcBef>
                        <a:spcAft>
                          <a:spcPts val="0"/>
                        </a:spcAft>
                        <a:buClrTx/>
                        <a:buSzTx/>
                        <a:buFontTx/>
                        <a:buNone/>
                        <a:tabLst/>
                        <a:defRPr/>
                      </a:pPr>
                      <a:r>
                        <a:rPr lang="uk-UA" sz="950" noProof="0" dirty="0">
                          <a:effectLst/>
                          <a:latin typeface="+mn-lt"/>
                          <a:ea typeface="Times New Roman"/>
                        </a:rPr>
                        <a:t>        •        Стимулювання професійного розвитку викладачів, участь у міжнародних грантах та освітніх обмінах.</a:t>
                      </a:r>
                    </a:p>
                    <a:p>
                      <a:pPr marL="0" marR="0" indent="0" algn="l" defTabSz="342900" rtl="0" eaLnBrk="1" fontAlgn="auto" latinLnBrk="0" hangingPunct="1">
                        <a:lnSpc>
                          <a:spcPct val="100000"/>
                        </a:lnSpc>
                        <a:spcBef>
                          <a:spcPts val="0"/>
                        </a:spcBef>
                        <a:spcAft>
                          <a:spcPts val="0"/>
                        </a:spcAft>
                        <a:buClrTx/>
                        <a:buSzTx/>
                        <a:buFontTx/>
                        <a:buNone/>
                        <a:tabLst/>
                        <a:defRPr/>
                      </a:pPr>
                      <a:r>
                        <a:rPr lang="uk-UA" sz="950" noProof="0" dirty="0">
                          <a:effectLst/>
                          <a:latin typeface="+mn-lt"/>
                          <a:ea typeface="Times New Roman"/>
                        </a:rPr>
                        <a:t>        4.        Інтернаціоналізація освітнього процесу</a:t>
                      </a:r>
                    </a:p>
                    <a:p>
                      <a:pPr marL="0" marR="0" indent="0" algn="l" defTabSz="342900" rtl="0" eaLnBrk="1" fontAlgn="auto" latinLnBrk="0" hangingPunct="1">
                        <a:lnSpc>
                          <a:spcPct val="100000"/>
                        </a:lnSpc>
                        <a:spcBef>
                          <a:spcPts val="0"/>
                        </a:spcBef>
                        <a:spcAft>
                          <a:spcPts val="0"/>
                        </a:spcAft>
                        <a:buClrTx/>
                        <a:buSzTx/>
                        <a:buFontTx/>
                        <a:buNone/>
                        <a:tabLst/>
                        <a:defRPr/>
                      </a:pPr>
                      <a:r>
                        <a:rPr lang="uk-UA" sz="950" noProof="0" dirty="0">
                          <a:effectLst/>
                          <a:latin typeface="+mn-lt"/>
                          <a:ea typeface="Times New Roman"/>
                        </a:rPr>
                        <a:t>        •        Розширення англомовних програм, участь у програмах </a:t>
                      </a:r>
                      <a:r>
                        <a:rPr lang="en-US" sz="950" noProof="0" dirty="0">
                          <a:effectLst/>
                          <a:latin typeface="+mn-lt"/>
                          <a:ea typeface="Times New Roman"/>
                        </a:rPr>
                        <a:t>Erasmus+, </a:t>
                      </a:r>
                      <a:r>
                        <a:rPr lang="uk-UA" sz="950" noProof="0" dirty="0">
                          <a:effectLst/>
                          <a:latin typeface="+mn-lt"/>
                          <a:ea typeface="Times New Roman"/>
                        </a:rPr>
                        <a:t>відкриття спільних освітніх програм з іноземними університетами.</a:t>
                      </a:r>
                    </a:p>
                    <a:p>
                      <a:pPr marL="0" marR="0" indent="0" algn="l" defTabSz="342900" rtl="0" eaLnBrk="1" fontAlgn="auto" latinLnBrk="0" hangingPunct="1">
                        <a:lnSpc>
                          <a:spcPct val="100000"/>
                        </a:lnSpc>
                        <a:spcBef>
                          <a:spcPts val="0"/>
                        </a:spcBef>
                        <a:spcAft>
                          <a:spcPts val="0"/>
                        </a:spcAft>
                        <a:buClrTx/>
                        <a:buSzTx/>
                        <a:buFontTx/>
                        <a:buNone/>
                        <a:tabLst/>
                        <a:defRPr/>
                      </a:pPr>
                      <a:r>
                        <a:rPr lang="uk-UA" sz="950" noProof="0" dirty="0">
                          <a:effectLst/>
                          <a:latin typeface="+mn-lt"/>
                          <a:ea typeface="Times New Roman"/>
                        </a:rPr>
                        <a:t>        5.        Формування сильної наукової школи</a:t>
                      </a:r>
                    </a:p>
                    <a:p>
                      <a:pPr marL="0" marR="0" indent="0" algn="l" defTabSz="342900" rtl="0" eaLnBrk="1" fontAlgn="auto" latinLnBrk="0" hangingPunct="1">
                        <a:lnSpc>
                          <a:spcPct val="100000"/>
                        </a:lnSpc>
                        <a:spcBef>
                          <a:spcPts val="0"/>
                        </a:spcBef>
                        <a:spcAft>
                          <a:spcPts val="0"/>
                        </a:spcAft>
                        <a:buClrTx/>
                        <a:buSzTx/>
                        <a:buFontTx/>
                        <a:buNone/>
                        <a:tabLst/>
                        <a:defRPr/>
                      </a:pPr>
                      <a:r>
                        <a:rPr lang="uk-UA" sz="950" noProof="0" dirty="0">
                          <a:effectLst/>
                          <a:latin typeface="+mn-lt"/>
                          <a:ea typeface="Times New Roman"/>
                        </a:rPr>
                        <a:t>        •        Підтримка студентських наукових гуртків, участь у конкурсах НДР, впровадження наукових розробок у виробництво.</a:t>
                      </a:r>
                    </a:p>
                  </a:txBody>
                  <a:tcPr marL="68580" marR="68580" marT="0" marB="0"/>
                </a:tc>
                <a:tc>
                  <a:txBody>
                    <a:bodyPr/>
                    <a:lstStyle/>
                    <a:p>
                      <a:pPr marL="0" marR="0" indent="0" algn="ctr" defTabSz="342900" rtl="0" eaLnBrk="1" fontAlgn="auto" latinLnBrk="0" hangingPunct="1">
                        <a:lnSpc>
                          <a:spcPct val="100000"/>
                        </a:lnSpc>
                        <a:spcBef>
                          <a:spcPts val="0"/>
                        </a:spcBef>
                        <a:spcAft>
                          <a:spcPts val="0"/>
                        </a:spcAft>
                        <a:buClrTx/>
                        <a:buSzTx/>
                        <a:buFontTx/>
                        <a:buNone/>
                        <a:tabLst/>
                        <a:defRPr/>
                      </a:pPr>
                      <a:r>
                        <a:rPr lang="uk-UA" sz="950" b="1" kern="1200" noProof="0" dirty="0">
                          <a:solidFill>
                            <a:schemeClr val="lt1"/>
                          </a:solidFill>
                          <a:effectLst/>
                          <a:latin typeface="+mn-lt"/>
                          <a:ea typeface="Times New Roman"/>
                          <a:cs typeface="+mn-cs"/>
                        </a:rPr>
                        <a:t>ФКНТ</a:t>
                      </a:r>
                    </a:p>
                  </a:txBody>
                  <a:tcPr marL="68580" marR="68580" marT="0" marB="0" anchor="ctr">
                    <a:solidFill>
                      <a:srgbClr val="202F6A"/>
                    </a:solidFill>
                  </a:tcPr>
                </a:tc>
                <a:extLst>
                  <a:ext uri="{0D108BD9-81ED-4DB2-BD59-A6C34878D82A}">
                    <a16:rowId xmlns:a16="http://schemas.microsoft.com/office/drawing/2014/main" val="428600811"/>
                  </a:ext>
                </a:extLst>
              </a:tr>
              <a:tr h="207620">
                <a:tc>
                  <a:txBody>
                    <a:bodyPr/>
                    <a:lstStyle/>
                    <a:p>
                      <a:pPr marL="0" algn="l" defTabSz="342900" rtl="0" eaLnBrk="1" latinLnBrk="0" hangingPunct="1">
                        <a:spcAft>
                          <a:spcPts val="0"/>
                        </a:spcAft>
                      </a:pPr>
                      <a:r>
                        <a:rPr lang="uk-UA" sz="950" b="1" kern="1200" noProof="0" dirty="0">
                          <a:solidFill>
                            <a:schemeClr val="lt1"/>
                          </a:solidFill>
                          <a:effectLst/>
                          <a:latin typeface="+mn-lt"/>
                          <a:ea typeface="Times New Roman"/>
                          <a:cs typeface="+mn-cs"/>
                        </a:rPr>
                        <a:t>Оновити комп'ютерні класи та лабораторії: оновити програмне забезпечення та, де потрібно, оновити обладнання.</a:t>
                      </a:r>
                    </a:p>
                    <a:p>
                      <a:pPr marL="0" algn="l" defTabSz="342900" rtl="0" eaLnBrk="1" latinLnBrk="0" hangingPunct="1">
                        <a:spcAft>
                          <a:spcPts val="0"/>
                        </a:spcAft>
                      </a:pPr>
                      <a:r>
                        <a:rPr lang="uk-UA" sz="950" b="1" kern="1200" noProof="0" dirty="0">
                          <a:solidFill>
                            <a:schemeClr val="lt1"/>
                          </a:solidFill>
                          <a:effectLst/>
                          <a:latin typeface="+mn-lt"/>
                          <a:ea typeface="Times New Roman"/>
                          <a:cs typeface="+mn-cs"/>
                        </a:rPr>
                        <a:t>Залучати більше фахівців-практиків до викладання: Щоб вони ділилися своїм досвідом, а не лише сухою теорією. Можна організувати серію гостьових лекцій чи майстер-класів.</a:t>
                      </a:r>
                    </a:p>
                  </a:txBody>
                  <a:tcPr marL="68580" marR="68580" marT="0" marB="0"/>
                </a:tc>
                <a:tc>
                  <a:txBody>
                    <a:bodyPr/>
                    <a:lstStyle/>
                    <a:p>
                      <a:pPr marL="0" algn="ctr" defTabSz="342900" rtl="0" eaLnBrk="1" latinLnBrk="0" hangingPunct="1">
                        <a:spcAft>
                          <a:spcPts val="0"/>
                        </a:spcAft>
                      </a:pPr>
                      <a:r>
                        <a:rPr lang="uk-UA" sz="950" b="1" kern="1200" noProof="0" dirty="0">
                          <a:solidFill>
                            <a:schemeClr val="lt1"/>
                          </a:solidFill>
                          <a:effectLst/>
                          <a:latin typeface="+mn-lt"/>
                          <a:ea typeface="Times New Roman"/>
                          <a:cs typeface="+mn-cs"/>
                        </a:rPr>
                        <a:t>ФЕБА</a:t>
                      </a:r>
                    </a:p>
                  </a:txBody>
                  <a:tcPr marL="68580" marR="68580" marT="0" marB="0" anchor="ctr">
                    <a:solidFill>
                      <a:srgbClr val="202F6A"/>
                    </a:solidFill>
                  </a:tcPr>
                </a:tc>
                <a:extLst>
                  <a:ext uri="{0D108BD9-81ED-4DB2-BD59-A6C34878D82A}">
                    <a16:rowId xmlns:a16="http://schemas.microsoft.com/office/drawing/2014/main" val="10003"/>
                  </a:ext>
                </a:extLst>
              </a:tr>
              <a:tr h="139432">
                <a:tc>
                  <a:txBody>
                    <a:bodyPr/>
                    <a:lstStyle/>
                    <a:p>
                      <a:pPr marL="0" algn="l" defTabSz="342900" rtl="0" eaLnBrk="1" latinLnBrk="0" hangingPunct="1">
                        <a:spcAft>
                          <a:spcPts val="0"/>
                        </a:spcAft>
                      </a:pPr>
                      <a:r>
                        <a:rPr lang="uk-UA" sz="950" b="1" kern="1200" noProof="0" dirty="0">
                          <a:solidFill>
                            <a:schemeClr val="lt1"/>
                          </a:solidFill>
                          <a:effectLst/>
                          <a:latin typeface="+mn-lt"/>
                          <a:ea typeface="Times New Roman"/>
                          <a:cs typeface="+mn-cs"/>
                        </a:rPr>
                        <a:t>Більше практики; залучення роботодавців .</a:t>
                      </a:r>
                    </a:p>
                  </a:txBody>
                  <a:tcPr marL="68580" marR="68580" marT="0" marB="0"/>
                </a:tc>
                <a:tc>
                  <a:txBody>
                    <a:bodyPr/>
                    <a:lstStyle/>
                    <a:p>
                      <a:pPr marL="0" marR="0" indent="0" algn="ctr" defTabSz="342900" rtl="0" eaLnBrk="1" fontAlgn="auto" latinLnBrk="0" hangingPunct="1">
                        <a:lnSpc>
                          <a:spcPct val="100000"/>
                        </a:lnSpc>
                        <a:spcBef>
                          <a:spcPts val="0"/>
                        </a:spcBef>
                        <a:spcAft>
                          <a:spcPts val="0"/>
                        </a:spcAft>
                        <a:buClrTx/>
                        <a:buSzTx/>
                        <a:buFontTx/>
                        <a:buNone/>
                        <a:tabLst/>
                        <a:defRPr/>
                      </a:pPr>
                      <a:r>
                        <a:rPr lang="uk-UA" sz="950" b="1" kern="1200" noProof="0" dirty="0">
                          <a:solidFill>
                            <a:schemeClr val="lt1"/>
                          </a:solidFill>
                          <a:effectLst/>
                          <a:latin typeface="+mn-lt"/>
                          <a:ea typeface="Times New Roman"/>
                          <a:cs typeface="+mn-cs"/>
                        </a:rPr>
                        <a:t>ФПКП</a:t>
                      </a:r>
                    </a:p>
                  </a:txBody>
                  <a:tcPr marL="68580" marR="68580" marT="0" marB="0" anchor="ctr">
                    <a:solidFill>
                      <a:srgbClr val="202F6A"/>
                    </a:solidFill>
                  </a:tcPr>
                </a:tc>
                <a:extLst>
                  <a:ext uri="{0D108BD9-81ED-4DB2-BD59-A6C34878D82A}">
                    <a16:rowId xmlns:a16="http://schemas.microsoft.com/office/drawing/2014/main" val="10005"/>
                  </a:ext>
                </a:extLst>
              </a:tr>
              <a:tr h="144016">
                <a:tc>
                  <a:txBody>
                    <a:bodyPr/>
                    <a:lstStyle/>
                    <a:p>
                      <a:pPr>
                        <a:spcAft>
                          <a:spcPts val="0"/>
                        </a:spcAft>
                      </a:pPr>
                      <a:r>
                        <a:rPr lang="ru-RU" sz="950" b="1" kern="1200" noProof="0" dirty="0" err="1">
                          <a:solidFill>
                            <a:schemeClr val="lt1"/>
                          </a:solidFill>
                          <a:effectLst/>
                          <a:latin typeface="+mn-lt"/>
                          <a:ea typeface="Times New Roman"/>
                          <a:cs typeface="+mn-cs"/>
                        </a:rPr>
                        <a:t>Потрібно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більше</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зацікавлювати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студентів</a:t>
                      </a:r>
                      <a:r>
                        <a:rPr lang="ru-RU" sz="950" b="1" kern="1200" noProof="0" dirty="0">
                          <a:solidFill>
                            <a:schemeClr val="lt1"/>
                          </a:solidFill>
                          <a:effectLst/>
                          <a:latin typeface="+mn-lt"/>
                          <a:ea typeface="Times New Roman"/>
                          <a:cs typeface="+mn-cs"/>
                        </a:rPr>
                        <a:t>. </a:t>
                      </a: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АКФ</a:t>
                      </a:r>
                    </a:p>
                  </a:txBody>
                  <a:tcPr marL="68580" marR="68580" marT="0" marB="0" anchor="ctr">
                    <a:solidFill>
                      <a:srgbClr val="202F6A"/>
                    </a:solidFill>
                  </a:tcPr>
                </a:tc>
                <a:extLst>
                  <a:ext uri="{0D108BD9-81ED-4DB2-BD59-A6C34878D82A}">
                    <a16:rowId xmlns:a16="http://schemas.microsoft.com/office/drawing/2014/main" val="10011"/>
                  </a:ext>
                </a:extLst>
              </a:tr>
              <a:tr h="201282">
                <a:tc>
                  <a:txBody>
                    <a:bodyPr/>
                    <a:lstStyle/>
                    <a:p>
                      <a:pPr>
                        <a:spcAft>
                          <a:spcPts val="0"/>
                        </a:spcAft>
                      </a:pPr>
                      <a:r>
                        <a:rPr lang="uk-UA" sz="950" b="1" kern="1200" noProof="0" dirty="0">
                          <a:solidFill>
                            <a:schemeClr val="lt1"/>
                          </a:solidFill>
                          <a:effectLst/>
                          <a:latin typeface="+mn-lt"/>
                          <a:ea typeface="Times New Roman"/>
                          <a:cs typeface="+mn-cs"/>
                        </a:rPr>
                        <a:t>Потрібно покращити якість гуртожитків.</a:t>
                      </a: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ФКНТ</a:t>
                      </a:r>
                    </a:p>
                  </a:txBody>
                  <a:tcPr marL="68580" marR="68580" marT="0" marB="0" anchor="ctr">
                    <a:solidFill>
                      <a:srgbClr val="202F6A"/>
                    </a:solidFill>
                  </a:tcPr>
                </a:tc>
                <a:extLst>
                  <a:ext uri="{0D108BD9-81ED-4DB2-BD59-A6C34878D82A}">
                    <a16:rowId xmlns:a16="http://schemas.microsoft.com/office/drawing/2014/main" val="10012"/>
                  </a:ext>
                </a:extLst>
              </a:tr>
              <a:tr h="138600">
                <a:tc>
                  <a:txBody>
                    <a:bodyPr/>
                    <a:lstStyle/>
                    <a:p>
                      <a:pPr>
                        <a:spcAft>
                          <a:spcPts val="0"/>
                        </a:spcAft>
                      </a:pPr>
                      <a:r>
                        <a:rPr lang="uk-UA" sz="950" b="1" kern="1200" noProof="0" dirty="0">
                          <a:solidFill>
                            <a:schemeClr val="lt1"/>
                          </a:solidFill>
                          <a:effectLst/>
                          <a:latin typeface="+mn-lt"/>
                          <a:ea typeface="Times New Roman"/>
                          <a:cs typeface="+mn-cs"/>
                        </a:rPr>
                        <a:t>Інноваційна галузь.</a:t>
                      </a: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ФПМВ</a:t>
                      </a:r>
                    </a:p>
                  </a:txBody>
                  <a:tcPr marL="68580" marR="68580" marT="0" marB="0" anchor="ctr">
                    <a:solidFill>
                      <a:srgbClr val="202F6A"/>
                    </a:solidFill>
                  </a:tcPr>
                </a:tc>
                <a:extLst>
                  <a:ext uri="{0D108BD9-81ED-4DB2-BD59-A6C34878D82A}">
                    <a16:rowId xmlns:a16="http://schemas.microsoft.com/office/drawing/2014/main" val="2356267030"/>
                  </a:ext>
                </a:extLst>
              </a:tr>
              <a:tr h="137072">
                <a:tc>
                  <a:txBody>
                    <a:bodyPr/>
                    <a:lstStyle/>
                    <a:p>
                      <a:pPr>
                        <a:spcAft>
                          <a:spcPts val="0"/>
                        </a:spcAft>
                      </a:pPr>
                      <a:r>
                        <a:rPr lang="uk-UA" sz="950" b="1" kern="1200" noProof="0" dirty="0">
                          <a:solidFill>
                            <a:schemeClr val="lt1"/>
                          </a:solidFill>
                          <a:effectLst/>
                          <a:latin typeface="+mn-lt"/>
                          <a:ea typeface="Times New Roman"/>
                          <a:cs typeface="+mn-cs"/>
                        </a:rPr>
                        <a:t>Ремонт корпусів.</a:t>
                      </a: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ФЕБІТ</a:t>
                      </a:r>
                    </a:p>
                  </a:txBody>
                  <a:tcPr marL="68580" marR="68580" marT="0" marB="0" anchor="ctr">
                    <a:solidFill>
                      <a:srgbClr val="202F6A"/>
                    </a:solidFill>
                  </a:tcPr>
                </a:tc>
                <a:extLst>
                  <a:ext uri="{0D108BD9-81ED-4DB2-BD59-A6C34878D82A}">
                    <a16:rowId xmlns:a16="http://schemas.microsoft.com/office/drawing/2014/main" val="4284956712"/>
                  </a:ext>
                </a:extLst>
              </a:tr>
              <a:tr h="137072">
                <a:tc>
                  <a:txBody>
                    <a:bodyPr/>
                    <a:lstStyle/>
                    <a:p>
                      <a:pPr>
                        <a:spcAft>
                          <a:spcPts val="0"/>
                        </a:spcAft>
                      </a:pPr>
                      <a:r>
                        <a:rPr lang="ru-RU" sz="950" b="1" kern="1200" noProof="0" dirty="0" err="1">
                          <a:solidFill>
                            <a:schemeClr val="lt1"/>
                          </a:solidFill>
                          <a:effectLst/>
                          <a:latin typeface="+mn-lt"/>
                          <a:ea typeface="Times New Roman"/>
                          <a:cs typeface="+mn-cs"/>
                        </a:rPr>
                        <a:t>Актуальність</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знань</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молоді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компетентні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викладачі</a:t>
                      </a:r>
                      <a:r>
                        <a:rPr lang="ru-RU" sz="950" b="1" kern="1200" noProof="0" dirty="0">
                          <a:solidFill>
                            <a:schemeClr val="lt1"/>
                          </a:solidFill>
                          <a:effectLst/>
                          <a:latin typeface="+mn-lt"/>
                          <a:ea typeface="Times New Roman"/>
                          <a:cs typeface="+mn-cs"/>
                        </a:rPr>
                        <a:t>.</a:t>
                      </a:r>
                      <a:endParaRPr lang="uk-UA" sz="950" b="1" kern="1200" noProof="0" dirty="0">
                        <a:solidFill>
                          <a:schemeClr val="lt1"/>
                        </a:solidFill>
                        <a:effectLst/>
                        <a:latin typeface="+mn-lt"/>
                        <a:ea typeface="Times New Roman"/>
                        <a:cs typeface="+mn-cs"/>
                      </a:endParaRP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ФКНТ</a:t>
                      </a:r>
                    </a:p>
                  </a:txBody>
                  <a:tcPr marL="68580" marR="68580" marT="0" marB="0" anchor="ctr">
                    <a:solidFill>
                      <a:srgbClr val="202F6A"/>
                    </a:solidFill>
                  </a:tcPr>
                </a:tc>
                <a:extLst>
                  <a:ext uri="{0D108BD9-81ED-4DB2-BD59-A6C34878D82A}">
                    <a16:rowId xmlns:a16="http://schemas.microsoft.com/office/drawing/2014/main" val="10018"/>
                  </a:ext>
                </a:extLst>
              </a:tr>
              <a:tr h="187844">
                <a:tc>
                  <a:txBody>
                    <a:bodyPr/>
                    <a:lstStyle/>
                    <a:p>
                      <a:pPr>
                        <a:spcAft>
                          <a:spcPts val="0"/>
                        </a:spcAft>
                      </a:pPr>
                      <a:r>
                        <a:rPr lang="ru-RU" sz="950" b="1" kern="1200" noProof="0" dirty="0" err="1">
                          <a:solidFill>
                            <a:schemeClr val="lt1"/>
                          </a:solidFill>
                          <a:effectLst/>
                          <a:latin typeface="+mn-lt"/>
                          <a:ea typeface="Times New Roman"/>
                          <a:cs typeface="+mn-cs"/>
                        </a:rPr>
                        <a:t>Важливо</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фільтрувати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студентів</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які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поступають</a:t>
                      </a:r>
                      <a:r>
                        <a:rPr lang="ru-RU" sz="950" b="1" kern="1200" noProof="0" dirty="0">
                          <a:solidFill>
                            <a:schemeClr val="lt1"/>
                          </a:solidFill>
                          <a:effectLst/>
                          <a:latin typeface="+mn-lt"/>
                          <a:ea typeface="Times New Roman"/>
                          <a:cs typeface="+mn-cs"/>
                        </a:rPr>
                        <a:t> - </a:t>
                      </a:r>
                      <a:r>
                        <a:rPr lang="ru-RU" sz="950" b="1" kern="1200" noProof="0" dirty="0" err="1">
                          <a:solidFill>
                            <a:schemeClr val="lt1"/>
                          </a:solidFill>
                          <a:effectLst/>
                          <a:latin typeface="+mn-lt"/>
                          <a:ea typeface="Times New Roman"/>
                          <a:cs typeface="+mn-cs"/>
                        </a:rPr>
                        <a:t>давати</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їм</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більш</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складні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вступні</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іспити</a:t>
                      </a:r>
                      <a:r>
                        <a:rPr lang="ru-RU" sz="950" b="1" kern="1200" noProof="0" dirty="0">
                          <a:solidFill>
                            <a:schemeClr val="lt1"/>
                          </a:solidFill>
                          <a:effectLst/>
                          <a:latin typeface="+mn-lt"/>
                          <a:ea typeface="Times New Roman"/>
                          <a:cs typeface="+mn-cs"/>
                        </a:rPr>
                        <a:t>. І </a:t>
                      </a:r>
                      <a:r>
                        <a:rPr lang="ru-RU" sz="950" b="1" kern="1200" noProof="0" dirty="0" err="1">
                          <a:solidFill>
                            <a:schemeClr val="lt1"/>
                          </a:solidFill>
                          <a:effectLst/>
                          <a:latin typeface="+mn-lt"/>
                          <a:ea typeface="Times New Roman"/>
                          <a:cs typeface="+mn-cs"/>
                        </a:rPr>
                        <a:t>слабких</a:t>
                      </a:r>
                      <a:r>
                        <a:rPr lang="ru-RU" sz="950" b="1" kern="1200" noProof="0" dirty="0">
                          <a:solidFill>
                            <a:schemeClr val="lt1"/>
                          </a:solidFill>
                          <a:effectLst/>
                          <a:latin typeface="+mn-lt"/>
                          <a:ea typeface="Times New Roman"/>
                          <a:cs typeface="+mn-cs"/>
                        </a:rPr>
                        <a:t> </a:t>
                      </a:r>
                      <a:r>
                        <a:rPr lang="ru-RU" sz="950" b="1" kern="1200" noProof="0" dirty="0" err="1">
                          <a:solidFill>
                            <a:schemeClr val="lt1"/>
                          </a:solidFill>
                          <a:effectLst/>
                          <a:latin typeface="+mn-lt"/>
                          <a:ea typeface="Times New Roman"/>
                          <a:cs typeface="+mn-cs"/>
                        </a:rPr>
                        <a:t>студентів</a:t>
                      </a:r>
                      <a:r>
                        <a:rPr lang="ru-RU" sz="950" b="1" kern="1200" noProof="0" dirty="0">
                          <a:solidFill>
                            <a:schemeClr val="lt1"/>
                          </a:solidFill>
                          <a:effectLst/>
                          <a:latin typeface="+mn-lt"/>
                          <a:ea typeface="Times New Roman"/>
                          <a:cs typeface="+mn-cs"/>
                        </a:rPr>
                        <a:t> не </a:t>
                      </a:r>
                      <a:r>
                        <a:rPr lang="ru-RU" sz="950" b="1" kern="1200" noProof="0" dirty="0" err="1">
                          <a:solidFill>
                            <a:schemeClr val="lt1"/>
                          </a:solidFill>
                          <a:effectLst/>
                          <a:latin typeface="+mn-lt"/>
                          <a:ea typeface="Times New Roman"/>
                          <a:cs typeface="+mn-cs"/>
                        </a:rPr>
                        <a:t>брати</a:t>
                      </a:r>
                      <a:r>
                        <a:rPr lang="ru-RU" sz="950" b="1" kern="1200" noProof="0" dirty="0">
                          <a:solidFill>
                            <a:schemeClr val="lt1"/>
                          </a:solidFill>
                          <a:effectLst/>
                          <a:latin typeface="+mn-lt"/>
                          <a:ea typeface="Times New Roman"/>
                          <a:cs typeface="+mn-cs"/>
                        </a:rPr>
                        <a:t> , </a:t>
                      </a:r>
                      <a:r>
                        <a:rPr lang="ru-RU" sz="950" b="1" kern="1200" noProof="0" dirty="0" err="1">
                          <a:solidFill>
                            <a:schemeClr val="lt1"/>
                          </a:solidFill>
                          <a:effectLst/>
                          <a:latin typeface="+mn-lt"/>
                          <a:ea typeface="Times New Roman"/>
                          <a:cs typeface="+mn-cs"/>
                        </a:rPr>
                        <a:t>бо</a:t>
                      </a:r>
                      <a:r>
                        <a:rPr lang="ru-RU" sz="950" b="1" kern="1200" noProof="0" dirty="0">
                          <a:solidFill>
                            <a:schemeClr val="lt1"/>
                          </a:solidFill>
                          <a:effectLst/>
                          <a:latin typeface="+mn-lt"/>
                          <a:ea typeface="Times New Roman"/>
                          <a:cs typeface="+mn-cs"/>
                        </a:rPr>
                        <a:t> вони </a:t>
                      </a:r>
                      <a:r>
                        <a:rPr lang="ru-RU" sz="950" b="1" kern="1200" noProof="0" dirty="0" err="1">
                          <a:solidFill>
                            <a:schemeClr val="lt1"/>
                          </a:solidFill>
                          <a:effectLst/>
                          <a:latin typeface="+mn-lt"/>
                          <a:ea typeface="Times New Roman"/>
                          <a:cs typeface="+mn-cs"/>
                        </a:rPr>
                        <a:t>лише</a:t>
                      </a:r>
                      <a:r>
                        <a:rPr lang="ru-RU" sz="950" b="1" kern="1200" noProof="0" dirty="0">
                          <a:solidFill>
                            <a:schemeClr val="lt1"/>
                          </a:solidFill>
                          <a:effectLst/>
                          <a:latin typeface="+mn-lt"/>
                          <a:ea typeface="Times New Roman"/>
                          <a:cs typeface="+mn-cs"/>
                        </a:rPr>
                        <a:t> пор ять </a:t>
                      </a:r>
                      <a:r>
                        <a:rPr lang="ru-RU" sz="950" b="1" kern="1200" noProof="0" dirty="0" err="1">
                          <a:solidFill>
                            <a:schemeClr val="lt1"/>
                          </a:solidFill>
                          <a:effectLst/>
                          <a:latin typeface="+mn-lt"/>
                          <a:ea typeface="Times New Roman"/>
                          <a:cs typeface="+mn-cs"/>
                        </a:rPr>
                        <a:t>дисципліну</a:t>
                      </a:r>
                      <a:r>
                        <a:rPr lang="ru-RU" sz="950" b="1" kern="1200" noProof="0" dirty="0">
                          <a:solidFill>
                            <a:schemeClr val="lt1"/>
                          </a:solidFill>
                          <a:effectLst/>
                          <a:latin typeface="+mn-lt"/>
                          <a:ea typeface="Times New Roman"/>
                          <a:cs typeface="+mn-cs"/>
                        </a:rPr>
                        <a:t>.</a:t>
                      </a: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ФТЛ</a:t>
                      </a:r>
                    </a:p>
                  </a:txBody>
                  <a:tcPr marL="68580" marR="68580" marT="0" marB="0" anchor="ctr">
                    <a:solidFill>
                      <a:srgbClr val="202F6A"/>
                    </a:solidFill>
                  </a:tcPr>
                </a:tc>
                <a:extLst>
                  <a:ext uri="{0D108BD9-81ED-4DB2-BD59-A6C34878D82A}">
                    <a16:rowId xmlns:a16="http://schemas.microsoft.com/office/drawing/2014/main" val="10019"/>
                  </a:ext>
                </a:extLst>
              </a:tr>
              <a:tr h="137072">
                <a:tc>
                  <a:txBody>
                    <a:bodyPr/>
                    <a:lstStyle/>
                    <a:p>
                      <a:pPr>
                        <a:spcAft>
                          <a:spcPts val="0"/>
                        </a:spcAft>
                      </a:pPr>
                      <a:r>
                        <a:rPr lang="uk-UA" sz="950" b="1" kern="1200" noProof="0" dirty="0">
                          <a:solidFill>
                            <a:schemeClr val="lt1"/>
                          </a:solidFill>
                          <a:effectLst/>
                          <a:latin typeface="+mn-lt"/>
                          <a:ea typeface="Times New Roman"/>
                          <a:cs typeface="+mn-cs"/>
                        </a:rPr>
                        <a:t>Прибрати техніку з ангару, що не експлуатується в наший час і поставити на їх місце повітряні судна </a:t>
                      </a:r>
                      <a:r>
                        <a:rPr lang="en-US" sz="950" b="1" kern="1200" noProof="0" dirty="0">
                          <a:solidFill>
                            <a:schemeClr val="lt1"/>
                          </a:solidFill>
                          <a:effectLst/>
                          <a:latin typeface="+mn-lt"/>
                          <a:ea typeface="Times New Roman"/>
                          <a:cs typeface="+mn-cs"/>
                        </a:rPr>
                        <a:t>airbus, </a:t>
                      </a:r>
                      <a:r>
                        <a:rPr lang="en-US" sz="950" b="1" kern="1200" noProof="0" dirty="0" err="1">
                          <a:solidFill>
                            <a:schemeClr val="lt1"/>
                          </a:solidFill>
                          <a:effectLst/>
                          <a:latin typeface="+mn-lt"/>
                          <a:ea typeface="Times New Roman"/>
                          <a:cs typeface="+mn-cs"/>
                        </a:rPr>
                        <a:t>boeing</a:t>
                      </a:r>
                      <a:r>
                        <a:rPr lang="en-US" sz="950" b="1" kern="1200" noProof="0" dirty="0">
                          <a:solidFill>
                            <a:schemeClr val="lt1"/>
                          </a:solidFill>
                          <a:effectLst/>
                          <a:latin typeface="+mn-lt"/>
                          <a:ea typeface="Times New Roman"/>
                          <a:cs typeface="+mn-cs"/>
                        </a:rPr>
                        <a:t> </a:t>
                      </a:r>
                      <a:r>
                        <a:rPr lang="uk-UA" sz="950" b="1" kern="1200" noProof="0" dirty="0">
                          <a:solidFill>
                            <a:schemeClr val="lt1"/>
                          </a:solidFill>
                          <a:effectLst/>
                          <a:latin typeface="+mn-lt"/>
                          <a:ea typeface="Times New Roman"/>
                          <a:cs typeface="+mn-cs"/>
                        </a:rPr>
                        <a:t>тощо</a:t>
                      </a: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АКФ</a:t>
                      </a:r>
                    </a:p>
                  </a:txBody>
                  <a:tcPr marL="68580" marR="68580" marT="0" marB="0" anchor="ctr">
                    <a:solidFill>
                      <a:srgbClr val="202F6A"/>
                    </a:solidFill>
                  </a:tcPr>
                </a:tc>
                <a:extLst>
                  <a:ext uri="{0D108BD9-81ED-4DB2-BD59-A6C34878D82A}">
                    <a16:rowId xmlns:a16="http://schemas.microsoft.com/office/drawing/2014/main" val="10020"/>
                  </a:ext>
                </a:extLst>
              </a:tr>
              <a:tr h="137072">
                <a:tc>
                  <a:txBody>
                    <a:bodyPr/>
                    <a:lstStyle/>
                    <a:p>
                      <a:pPr>
                        <a:spcAft>
                          <a:spcPts val="0"/>
                        </a:spcAft>
                      </a:pPr>
                      <a:r>
                        <a:rPr lang="uk-UA" sz="950" b="1" kern="1200" noProof="0" dirty="0">
                          <a:solidFill>
                            <a:schemeClr val="lt1"/>
                          </a:solidFill>
                          <a:effectLst/>
                          <a:latin typeface="+mn-lt"/>
                          <a:ea typeface="Times New Roman"/>
                          <a:cs typeface="+mn-cs"/>
                        </a:rPr>
                        <a:t>Пріоритетами розвитку КАІ є покращення якості освіти, розвиток науки, </a:t>
                      </a:r>
                      <a:r>
                        <a:rPr lang="uk-UA" sz="950" b="1" kern="1200" noProof="0" dirty="0" err="1">
                          <a:solidFill>
                            <a:schemeClr val="lt1"/>
                          </a:solidFill>
                          <a:effectLst/>
                          <a:latin typeface="+mn-lt"/>
                          <a:ea typeface="Times New Roman"/>
                          <a:cs typeface="+mn-cs"/>
                        </a:rPr>
                        <a:t>цифровізація</a:t>
                      </a:r>
                      <a:r>
                        <a:rPr lang="uk-UA" sz="950" b="1" kern="1200" noProof="0" dirty="0">
                          <a:solidFill>
                            <a:schemeClr val="lt1"/>
                          </a:solidFill>
                          <a:effectLst/>
                          <a:latin typeface="+mn-lt"/>
                          <a:ea typeface="Times New Roman"/>
                          <a:cs typeface="+mn-cs"/>
                        </a:rPr>
                        <a:t>, міжнародна співпраця, зміцнення партнерства з бізнесом і створення комфортного освітнього середовища. Важливо оновити навчальні програми, підтримувати дослідження, впровадити сучасні ІТ-рішення та розширити участь у міжнародних </a:t>
                      </a:r>
                      <a:r>
                        <a:rPr lang="uk-UA" sz="950" b="1" kern="1200" noProof="0" dirty="0" err="1">
                          <a:solidFill>
                            <a:schemeClr val="lt1"/>
                          </a:solidFill>
                          <a:effectLst/>
                          <a:latin typeface="+mn-lt"/>
                          <a:ea typeface="Times New Roman"/>
                          <a:cs typeface="+mn-cs"/>
                        </a:rPr>
                        <a:t>проєктах</a:t>
                      </a:r>
                      <a:r>
                        <a:rPr lang="uk-UA" sz="950" b="1" kern="1200" noProof="0" dirty="0">
                          <a:solidFill>
                            <a:schemeClr val="lt1"/>
                          </a:solidFill>
                          <a:effectLst/>
                          <a:latin typeface="+mn-lt"/>
                          <a:ea typeface="Times New Roman"/>
                          <a:cs typeface="+mn-cs"/>
                        </a:rPr>
                        <a:t>. Окрему увагу слід приділити модернізації інфраструктури, зокрема забезпеченню ефективного опалення в навчальних корпусах і гуртожитках для створення належних умов навчання взимку.</a:t>
                      </a: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ФЕБА</a:t>
                      </a:r>
                    </a:p>
                  </a:txBody>
                  <a:tcPr marL="68580" marR="68580" marT="0" marB="0" anchor="ctr">
                    <a:solidFill>
                      <a:srgbClr val="202F6A"/>
                    </a:solidFill>
                  </a:tcPr>
                </a:tc>
                <a:extLst>
                  <a:ext uri="{0D108BD9-81ED-4DB2-BD59-A6C34878D82A}">
                    <a16:rowId xmlns:a16="http://schemas.microsoft.com/office/drawing/2014/main" val="10021"/>
                  </a:ext>
                </a:extLst>
              </a:tr>
              <a:tr h="137072">
                <a:tc>
                  <a:txBody>
                    <a:bodyPr/>
                    <a:lstStyle/>
                    <a:p>
                      <a:pPr>
                        <a:spcAft>
                          <a:spcPts val="0"/>
                        </a:spcAft>
                      </a:pPr>
                      <a:r>
                        <a:rPr lang="en-US" sz="950" b="1" kern="1200" noProof="0" dirty="0">
                          <a:solidFill>
                            <a:schemeClr val="lt1"/>
                          </a:solidFill>
                          <a:effectLst/>
                          <a:latin typeface="+mn-lt"/>
                          <a:ea typeface="Times New Roman"/>
                          <a:cs typeface="+mn-cs"/>
                        </a:rPr>
                        <a:t>Nothing </a:t>
                      </a:r>
                      <a:endParaRPr lang="uk-UA" sz="950" b="1" kern="1200" noProof="0" dirty="0">
                        <a:solidFill>
                          <a:schemeClr val="lt1"/>
                        </a:solidFill>
                        <a:effectLst/>
                        <a:latin typeface="+mn-lt"/>
                        <a:ea typeface="Times New Roman"/>
                        <a:cs typeface="+mn-cs"/>
                      </a:endParaRPr>
                    </a:p>
                  </a:txBody>
                  <a:tcPr marL="68580" marR="68580" marT="0" marB="0"/>
                </a:tc>
                <a:tc>
                  <a:txBody>
                    <a:bodyPr/>
                    <a:lstStyle/>
                    <a:p>
                      <a:pPr algn="ctr">
                        <a:spcAft>
                          <a:spcPts val="0"/>
                        </a:spcAft>
                      </a:pPr>
                      <a:r>
                        <a:rPr lang="uk-UA" sz="950" b="1" kern="1200" noProof="0" dirty="0">
                          <a:solidFill>
                            <a:schemeClr val="lt1"/>
                          </a:solidFill>
                          <a:effectLst/>
                          <a:latin typeface="+mn-lt"/>
                          <a:ea typeface="Times New Roman"/>
                          <a:cs typeface="+mn-cs"/>
                        </a:rPr>
                        <a:t>ФТЛ</a:t>
                      </a:r>
                    </a:p>
                  </a:txBody>
                  <a:tcPr marL="68580" marR="68580" marT="0" marB="0" anchor="ctr">
                    <a:solidFill>
                      <a:srgbClr val="202F6A"/>
                    </a:solidFill>
                  </a:tcPr>
                </a:tc>
                <a:extLst>
                  <a:ext uri="{0D108BD9-81ED-4DB2-BD59-A6C34878D82A}">
                    <a16:rowId xmlns:a16="http://schemas.microsoft.com/office/drawing/2014/main" val="10022"/>
                  </a:ext>
                </a:extLst>
              </a:tr>
            </a:tbl>
          </a:graphicData>
        </a:graphic>
      </p:graphicFrame>
    </p:spTree>
    <p:extLst>
      <p:ext uri="{BB962C8B-B14F-4D97-AF65-F5344CB8AC3E}">
        <p14:creationId xmlns:p14="http://schemas.microsoft.com/office/powerpoint/2010/main" val="266266291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116632"/>
            <a:ext cx="7344816" cy="360040"/>
          </a:xfrm>
        </p:spPr>
        <p:txBody>
          <a:bodyPr>
            <a:noAutofit/>
          </a:bodyPr>
          <a:lstStyle/>
          <a:p>
            <a:pPr algn="ctr"/>
            <a:r>
              <a:rPr lang="ru-RU" sz="1400" dirty="0">
                <a:solidFill>
                  <a:srgbClr val="202F6A"/>
                </a:solidFill>
              </a:rPr>
              <a:t>З метою </a:t>
            </a:r>
            <a:r>
              <a:rPr lang="ru-RU" sz="1400" dirty="0" err="1">
                <a:solidFill>
                  <a:srgbClr val="202F6A"/>
                </a:solidFill>
              </a:rPr>
              <a:t>постійного</a:t>
            </a:r>
            <a:r>
              <a:rPr lang="ru-RU" sz="1400" dirty="0">
                <a:solidFill>
                  <a:srgbClr val="202F6A"/>
                </a:solidFill>
              </a:rPr>
              <a:t> </a:t>
            </a:r>
            <a:r>
              <a:rPr lang="ru-RU" sz="1400" dirty="0" err="1">
                <a:solidFill>
                  <a:srgbClr val="202F6A"/>
                </a:solidFill>
              </a:rPr>
              <a:t>покращення</a:t>
            </a:r>
            <a:r>
              <a:rPr lang="ru-RU" sz="1400" dirty="0">
                <a:solidFill>
                  <a:srgbClr val="202F6A"/>
                </a:solidFill>
              </a:rPr>
              <a:t> </a:t>
            </a:r>
            <a:r>
              <a:rPr lang="ru-RU" sz="1400" dirty="0" err="1">
                <a:solidFill>
                  <a:srgbClr val="202F6A"/>
                </a:solidFill>
              </a:rPr>
              <a:t>опитування</a:t>
            </a:r>
            <a:r>
              <a:rPr lang="ru-RU" sz="1400" dirty="0">
                <a:solidFill>
                  <a:srgbClr val="202F6A"/>
                </a:solidFill>
              </a:rPr>
              <a:t> </a:t>
            </a:r>
            <a:r>
              <a:rPr lang="ru-RU" sz="1400" dirty="0" err="1">
                <a:solidFill>
                  <a:srgbClr val="202F6A"/>
                </a:solidFill>
              </a:rPr>
              <a:t>студентів</a:t>
            </a:r>
            <a:r>
              <a:rPr lang="ru-RU" sz="1400" dirty="0">
                <a:solidFill>
                  <a:srgbClr val="202F6A"/>
                </a:solidFill>
              </a:rPr>
              <a:t> ми </a:t>
            </a:r>
            <a:r>
              <a:rPr lang="ru-RU" sz="1400" dirty="0" err="1">
                <a:solidFill>
                  <a:srgbClr val="202F6A"/>
                </a:solidFill>
              </a:rPr>
              <a:t>зацікавлені</a:t>
            </a:r>
            <a:r>
              <a:rPr lang="ru-RU" sz="1400" dirty="0">
                <a:solidFill>
                  <a:srgbClr val="202F6A"/>
                </a:solidFill>
              </a:rPr>
              <a:t> у ваших </a:t>
            </a:r>
            <a:r>
              <a:rPr lang="ru-RU" sz="1400" dirty="0" err="1">
                <a:solidFill>
                  <a:srgbClr val="202F6A"/>
                </a:solidFill>
              </a:rPr>
              <a:t>враженнях</a:t>
            </a:r>
            <a:r>
              <a:rPr lang="ru-RU" sz="1400" dirty="0">
                <a:solidFill>
                  <a:srgbClr val="202F6A"/>
                </a:solidFill>
              </a:rPr>
              <a:t> </a:t>
            </a:r>
            <a:r>
              <a:rPr lang="ru-RU" sz="1400" dirty="0" err="1">
                <a:solidFill>
                  <a:srgbClr val="202F6A"/>
                </a:solidFill>
              </a:rPr>
              <a:t>щодо</a:t>
            </a:r>
            <a:r>
              <a:rPr lang="ru-RU" sz="1400" dirty="0">
                <a:solidFill>
                  <a:srgbClr val="202F6A"/>
                </a:solidFill>
              </a:rPr>
              <a:t> </a:t>
            </a:r>
            <a:r>
              <a:rPr lang="ru-RU" sz="1400" dirty="0" err="1">
                <a:solidFill>
                  <a:srgbClr val="202F6A"/>
                </a:solidFill>
              </a:rPr>
              <a:t>опитувальника</a:t>
            </a:r>
            <a:r>
              <a:rPr lang="ru-RU" sz="1400" dirty="0">
                <a:solidFill>
                  <a:srgbClr val="202F6A"/>
                </a:solidFill>
              </a:rPr>
              <a:t>. Просимо Вас </a:t>
            </a:r>
            <a:r>
              <a:rPr lang="ru-RU" sz="1400" dirty="0" err="1">
                <a:solidFill>
                  <a:srgbClr val="202F6A"/>
                </a:solidFill>
              </a:rPr>
              <a:t>надати</a:t>
            </a:r>
            <a:r>
              <a:rPr lang="ru-RU" sz="1400" dirty="0">
                <a:solidFill>
                  <a:srgbClr val="202F6A"/>
                </a:solidFill>
              </a:rPr>
              <a:t> </a:t>
            </a:r>
            <a:r>
              <a:rPr lang="ru-RU" sz="1400" dirty="0" err="1">
                <a:solidFill>
                  <a:srgbClr val="202F6A"/>
                </a:solidFill>
              </a:rPr>
              <a:t>пропозиції</a:t>
            </a:r>
            <a:r>
              <a:rPr lang="ru-RU" sz="1400" dirty="0">
                <a:solidFill>
                  <a:srgbClr val="202F6A"/>
                </a:solidFill>
              </a:rPr>
              <a:t> </a:t>
            </a:r>
            <a:r>
              <a:rPr lang="ru-RU" sz="1400" dirty="0" err="1">
                <a:solidFill>
                  <a:srgbClr val="202F6A"/>
                </a:solidFill>
              </a:rPr>
              <a:t>щодо</a:t>
            </a:r>
            <a:r>
              <a:rPr lang="ru-RU" sz="1400" dirty="0">
                <a:solidFill>
                  <a:srgbClr val="202F6A"/>
                </a:solidFill>
              </a:rPr>
              <a:t> </a:t>
            </a:r>
            <a:r>
              <a:rPr lang="ru-RU" sz="1400" dirty="0" err="1">
                <a:solidFill>
                  <a:srgbClr val="202F6A"/>
                </a:solidFill>
              </a:rPr>
              <a:t>вдосконалення</a:t>
            </a:r>
            <a:r>
              <a:rPr lang="ru-RU" sz="1400" dirty="0">
                <a:solidFill>
                  <a:srgbClr val="202F6A"/>
                </a:solidFill>
              </a:rPr>
              <a:t> </a:t>
            </a:r>
            <a:r>
              <a:rPr lang="ru-RU" sz="1400" dirty="0" err="1">
                <a:solidFill>
                  <a:srgbClr val="202F6A"/>
                </a:solidFill>
              </a:rPr>
              <a:t>запропонованої</a:t>
            </a:r>
            <a:r>
              <a:rPr lang="ru-RU" sz="1400" dirty="0">
                <a:solidFill>
                  <a:srgbClr val="202F6A"/>
                </a:solidFill>
              </a:rPr>
              <a:t> </a:t>
            </a:r>
            <a:r>
              <a:rPr lang="ru-RU" sz="1400" dirty="0" err="1">
                <a:solidFill>
                  <a:srgbClr val="202F6A"/>
                </a:solidFill>
              </a:rPr>
              <a:t>анкети</a:t>
            </a:r>
            <a:r>
              <a:rPr lang="ru-RU" sz="1400" dirty="0">
                <a:solidFill>
                  <a:srgbClr val="202F6A"/>
                </a:solidFill>
              </a:rPr>
              <a:t> (</a:t>
            </a:r>
            <a:r>
              <a:rPr lang="ru-RU" sz="1400" dirty="0" err="1">
                <a:solidFill>
                  <a:srgbClr val="202F6A"/>
                </a:solidFill>
              </a:rPr>
              <a:t>наприклад</a:t>
            </a:r>
            <a:r>
              <a:rPr lang="ru-RU" sz="1400" dirty="0">
                <a:solidFill>
                  <a:srgbClr val="202F6A"/>
                </a:solidFill>
              </a:rPr>
              <a:t>, на </a:t>
            </a:r>
            <a:r>
              <a:rPr lang="ru-RU" sz="1400" dirty="0" err="1">
                <a:solidFill>
                  <a:srgbClr val="202F6A"/>
                </a:solidFill>
              </a:rPr>
              <a:t>скільки</a:t>
            </a:r>
            <a:r>
              <a:rPr lang="ru-RU" sz="1400" dirty="0">
                <a:solidFill>
                  <a:srgbClr val="202F6A"/>
                </a:solidFill>
              </a:rPr>
              <a:t> </a:t>
            </a:r>
            <a:r>
              <a:rPr lang="ru-RU" sz="1400" dirty="0" err="1">
                <a:solidFill>
                  <a:srgbClr val="202F6A"/>
                </a:solidFill>
              </a:rPr>
              <a:t>питання</a:t>
            </a:r>
            <a:r>
              <a:rPr lang="ru-RU" sz="1400" dirty="0">
                <a:solidFill>
                  <a:srgbClr val="202F6A"/>
                </a:solidFill>
              </a:rPr>
              <a:t> </a:t>
            </a:r>
            <a:r>
              <a:rPr lang="ru-RU" sz="1400" dirty="0" err="1">
                <a:solidFill>
                  <a:srgbClr val="202F6A"/>
                </a:solidFill>
              </a:rPr>
              <a:t>стосувались</a:t>
            </a:r>
            <a:r>
              <a:rPr lang="ru-RU" sz="1400" dirty="0">
                <a:solidFill>
                  <a:srgbClr val="202F6A"/>
                </a:solidFill>
              </a:rPr>
              <a:t> </a:t>
            </a:r>
            <a:r>
              <a:rPr lang="ru-RU" sz="1400" dirty="0" err="1">
                <a:solidFill>
                  <a:srgbClr val="202F6A"/>
                </a:solidFill>
              </a:rPr>
              <a:t>вашого</a:t>
            </a:r>
            <a:r>
              <a:rPr lang="ru-RU" sz="1400" dirty="0">
                <a:solidFill>
                  <a:srgbClr val="202F6A"/>
                </a:solidFill>
              </a:rPr>
              <a:t> </a:t>
            </a:r>
            <a:r>
              <a:rPr lang="ru-RU" sz="1400" dirty="0" err="1">
                <a:solidFill>
                  <a:srgbClr val="202F6A"/>
                </a:solidFill>
              </a:rPr>
              <a:t>навчання</a:t>
            </a:r>
            <a:r>
              <a:rPr lang="ru-RU" sz="1400" dirty="0">
                <a:solidFill>
                  <a:srgbClr val="202F6A"/>
                </a:solidFill>
              </a:rPr>
              <a:t>, </a:t>
            </a:r>
            <a:r>
              <a:rPr lang="ru-RU" sz="1400" dirty="0" err="1">
                <a:solidFill>
                  <a:srgbClr val="202F6A"/>
                </a:solidFill>
              </a:rPr>
              <a:t>важливі</a:t>
            </a:r>
            <a:r>
              <a:rPr lang="ru-RU" sz="1400" dirty="0">
                <a:solidFill>
                  <a:srgbClr val="202F6A"/>
                </a:solidFill>
              </a:rPr>
              <a:t> теми, </a:t>
            </a:r>
            <a:r>
              <a:rPr lang="ru-RU" sz="1400" dirty="0" err="1">
                <a:solidFill>
                  <a:srgbClr val="202F6A"/>
                </a:solidFill>
              </a:rPr>
              <a:t>які</a:t>
            </a:r>
            <a:r>
              <a:rPr lang="ru-RU" sz="1400" dirty="0">
                <a:solidFill>
                  <a:srgbClr val="202F6A"/>
                </a:solidFill>
              </a:rPr>
              <a:t> </a:t>
            </a:r>
            <a:r>
              <a:rPr lang="ru-RU" sz="1400" dirty="0" err="1">
                <a:solidFill>
                  <a:srgbClr val="202F6A"/>
                </a:solidFill>
              </a:rPr>
              <a:t>відсутні</a:t>
            </a:r>
            <a:r>
              <a:rPr lang="ru-RU" sz="1400" dirty="0">
                <a:solidFill>
                  <a:srgbClr val="202F6A"/>
                </a:solidFill>
              </a:rPr>
              <a:t> </a:t>
            </a:r>
            <a:r>
              <a:rPr lang="ru-RU" sz="1400" dirty="0" err="1">
                <a:solidFill>
                  <a:srgbClr val="202F6A"/>
                </a:solidFill>
              </a:rPr>
              <a:t>серед</a:t>
            </a:r>
            <a:r>
              <a:rPr lang="ru-RU" sz="1400" dirty="0">
                <a:solidFill>
                  <a:srgbClr val="202F6A"/>
                </a:solidFill>
              </a:rPr>
              <a:t> </a:t>
            </a:r>
            <a:r>
              <a:rPr lang="ru-RU" sz="1400" dirty="0" err="1">
                <a:solidFill>
                  <a:srgbClr val="202F6A"/>
                </a:solidFill>
              </a:rPr>
              <a:t>питань</a:t>
            </a:r>
            <a:r>
              <a:rPr lang="ru-RU" sz="1400" dirty="0">
                <a:solidFill>
                  <a:srgbClr val="202F6A"/>
                </a:solidFill>
              </a:rPr>
              <a:t> </a:t>
            </a:r>
            <a:r>
              <a:rPr lang="ru-RU" sz="1400" dirty="0" err="1">
                <a:solidFill>
                  <a:srgbClr val="202F6A"/>
                </a:solidFill>
              </a:rPr>
              <a:t>анкети</a:t>
            </a:r>
            <a:r>
              <a:rPr lang="ru-RU" sz="1400" dirty="0">
                <a:solidFill>
                  <a:srgbClr val="202F6A"/>
                </a:solidFill>
              </a:rPr>
              <a:t>, </a:t>
            </a:r>
            <a:r>
              <a:rPr lang="ru-RU" sz="1400" dirty="0" err="1">
                <a:solidFill>
                  <a:srgbClr val="202F6A"/>
                </a:solidFill>
              </a:rPr>
              <a:t>технічні</a:t>
            </a:r>
            <a:r>
              <a:rPr lang="ru-RU" sz="1400" dirty="0">
                <a:solidFill>
                  <a:srgbClr val="202F6A"/>
                </a:solidFill>
              </a:rPr>
              <a:t> </a:t>
            </a:r>
            <a:r>
              <a:rPr lang="ru-RU" sz="1400" dirty="0" err="1">
                <a:solidFill>
                  <a:srgbClr val="202F6A"/>
                </a:solidFill>
              </a:rPr>
              <a:t>питання</a:t>
            </a:r>
            <a:r>
              <a:rPr lang="ru-RU" sz="1400" dirty="0">
                <a:solidFill>
                  <a:srgbClr val="202F6A"/>
                </a:solidFill>
              </a:rPr>
              <a:t> </a:t>
            </a:r>
            <a:r>
              <a:rPr lang="ru-RU" sz="1400" dirty="0" err="1">
                <a:solidFill>
                  <a:srgbClr val="202F6A"/>
                </a:solidFill>
              </a:rPr>
              <a:t>щодо</a:t>
            </a:r>
            <a:r>
              <a:rPr lang="ru-RU" sz="1400" dirty="0">
                <a:solidFill>
                  <a:srgbClr val="202F6A"/>
                </a:solidFill>
              </a:rPr>
              <a:t> </a:t>
            </a:r>
            <a:r>
              <a:rPr lang="ru-RU" sz="1400" dirty="0" err="1">
                <a:solidFill>
                  <a:srgbClr val="202F6A"/>
                </a:solidFill>
              </a:rPr>
              <a:t>процедури</a:t>
            </a:r>
            <a:r>
              <a:rPr lang="ru-RU" sz="1400" dirty="0">
                <a:solidFill>
                  <a:srgbClr val="202F6A"/>
                </a:solidFill>
              </a:rPr>
              <a:t> </a:t>
            </a:r>
            <a:r>
              <a:rPr lang="ru-RU" sz="1400" dirty="0" err="1">
                <a:solidFill>
                  <a:srgbClr val="202F6A"/>
                </a:solidFill>
              </a:rPr>
              <a:t>опитування</a:t>
            </a:r>
            <a:r>
              <a:rPr lang="ru-RU" sz="1400" dirty="0">
                <a:solidFill>
                  <a:srgbClr val="202F6A"/>
                </a:solidFill>
              </a:rPr>
              <a:t> </a:t>
            </a:r>
            <a:r>
              <a:rPr lang="ru-RU" sz="1400" dirty="0" err="1">
                <a:solidFill>
                  <a:srgbClr val="202F6A"/>
                </a:solidFill>
              </a:rPr>
              <a:t>тощо</a:t>
            </a:r>
            <a:r>
              <a:rPr lang="ru-RU" sz="1400" dirty="0">
                <a:solidFill>
                  <a:srgbClr val="202F6A"/>
                </a:solidFill>
              </a:rPr>
              <a:t>)</a:t>
            </a:r>
            <a:endParaRPr lang="uk-UA" sz="1400" dirty="0">
              <a:solidFill>
                <a:srgbClr val="202F6A"/>
              </a:solidFill>
            </a:endParaRPr>
          </a:p>
        </p:txBody>
      </p:sp>
      <p:graphicFrame>
        <p:nvGraphicFramePr>
          <p:cNvPr id="3" name="Таблица 2"/>
          <p:cNvGraphicFramePr>
            <a:graphicFrameLocks noGrp="1"/>
          </p:cNvGraphicFramePr>
          <p:nvPr>
            <p:extLst>
              <p:ext uri="{D42A27DB-BD31-4B8C-83A1-F6EECF244321}">
                <p14:modId xmlns:p14="http://schemas.microsoft.com/office/powerpoint/2010/main" val="1849800438"/>
              </p:ext>
            </p:extLst>
          </p:nvPr>
        </p:nvGraphicFramePr>
        <p:xfrm>
          <a:off x="971600" y="1052736"/>
          <a:ext cx="7632848" cy="5535882"/>
        </p:xfrm>
        <a:graphic>
          <a:graphicData uri="http://schemas.openxmlformats.org/drawingml/2006/table">
            <a:tbl>
              <a:tblPr firstRow="1" firstCol="1" bandRow="1">
                <a:tableStyleId>{5C22544A-7EE6-4342-B048-85BDC9FD1C3A}</a:tableStyleId>
              </a:tblPr>
              <a:tblGrid>
                <a:gridCol w="7632848">
                  <a:extLst>
                    <a:ext uri="{9D8B030D-6E8A-4147-A177-3AD203B41FA5}">
                      <a16:colId xmlns:a16="http://schemas.microsoft.com/office/drawing/2014/main" val="20000"/>
                    </a:ext>
                  </a:extLst>
                </a:gridCol>
              </a:tblGrid>
              <a:tr h="179022">
                <a:tc>
                  <a:txBody>
                    <a:bodyPr/>
                    <a:lstStyle/>
                    <a:p>
                      <a:pPr marL="0" algn="ctr" defTabSz="342900" rtl="0" eaLnBrk="1" latinLnBrk="0" hangingPunct="1">
                        <a:spcAft>
                          <a:spcPts val="0"/>
                        </a:spcAft>
                      </a:pPr>
                      <a:endParaRPr lang="uk-UA" sz="1100" b="1" kern="1200" noProof="0" dirty="0">
                        <a:solidFill>
                          <a:schemeClr val="lt1"/>
                        </a:solidFill>
                        <a:effectLst/>
                        <a:latin typeface="+mn-lt"/>
                        <a:ea typeface="Times New Roman"/>
                        <a:cs typeface="+mn-cs"/>
                      </a:endParaRPr>
                    </a:p>
                  </a:txBody>
                  <a:tcPr marL="68580" marR="68580" marT="0" marB="0"/>
                </a:tc>
                <a:extLst>
                  <a:ext uri="{0D108BD9-81ED-4DB2-BD59-A6C34878D82A}">
                    <a16:rowId xmlns:a16="http://schemas.microsoft.com/office/drawing/2014/main" val="10000"/>
                  </a:ext>
                </a:extLst>
              </a:tr>
              <a:tr h="1857359">
                <a:tc>
                  <a:txBody>
                    <a:bodyPr/>
                    <a:lstStyle/>
                    <a:p>
                      <a:pPr>
                        <a:spcAft>
                          <a:spcPts val="0"/>
                        </a:spcAft>
                      </a:pPr>
                      <a:r>
                        <a:rPr lang="uk-UA" sz="950" noProof="0" dirty="0">
                          <a:effectLst/>
                          <a:latin typeface="+mn-lt"/>
                          <a:ea typeface="Times New Roman"/>
                        </a:rPr>
                        <a:t>Питання стосувалися мого навчання, </a:t>
                      </a:r>
                      <a:r>
                        <a:rPr lang="uk-UA" sz="950" noProof="0" dirty="0" err="1">
                          <a:effectLst/>
                          <a:latin typeface="+mn-lt"/>
                          <a:ea typeface="Times New Roman"/>
                        </a:rPr>
                        <a:t>затрогують</a:t>
                      </a:r>
                      <a:r>
                        <a:rPr lang="uk-UA" sz="950" noProof="0" dirty="0">
                          <a:effectLst/>
                          <a:latin typeface="+mn-lt"/>
                          <a:ea typeface="Times New Roman"/>
                        </a:rPr>
                        <a:t> важливі теми, тощо. З побажань можу додати, що кількість запитань відчувається дуже великою, було б непогано зменшити їх кількість, поєднавши деякі з них під одну тему.</a:t>
                      </a:r>
                    </a:p>
                    <a:p>
                      <a:pPr>
                        <a:spcAft>
                          <a:spcPts val="0"/>
                        </a:spcAft>
                      </a:pPr>
                      <a:r>
                        <a:rPr lang="uk-UA" sz="950" noProof="0" dirty="0">
                          <a:effectLst/>
                          <a:latin typeface="+mn-lt"/>
                          <a:ea typeface="Times New Roman"/>
                        </a:rPr>
                        <a:t>Чудова анкета.</a:t>
                      </a:r>
                    </a:p>
                    <a:p>
                      <a:pPr>
                        <a:spcAft>
                          <a:spcPts val="0"/>
                        </a:spcAft>
                      </a:pPr>
                      <a:r>
                        <a:rPr lang="ru-RU" sz="950" noProof="0" dirty="0" err="1">
                          <a:effectLst/>
                          <a:latin typeface="+mn-lt"/>
                          <a:ea typeface="Times New Roman"/>
                        </a:rPr>
                        <a:t>Можу</a:t>
                      </a:r>
                      <a:r>
                        <a:rPr lang="ru-RU" sz="950" noProof="0" dirty="0">
                          <a:effectLst/>
                          <a:latin typeface="+mn-lt"/>
                          <a:ea typeface="Times New Roman"/>
                        </a:rPr>
                        <a:t> </a:t>
                      </a:r>
                      <a:r>
                        <a:rPr lang="ru-RU" sz="950" noProof="0" dirty="0" err="1">
                          <a:effectLst/>
                          <a:latin typeface="+mn-lt"/>
                          <a:ea typeface="Times New Roman"/>
                        </a:rPr>
                        <a:t>високо</a:t>
                      </a:r>
                      <a:r>
                        <a:rPr lang="ru-RU" sz="950" noProof="0" dirty="0">
                          <a:effectLst/>
                          <a:latin typeface="+mn-lt"/>
                          <a:ea typeface="Times New Roman"/>
                        </a:rPr>
                        <a:t> </a:t>
                      </a:r>
                      <a:r>
                        <a:rPr lang="ru-RU" sz="950" noProof="0" dirty="0" err="1">
                          <a:effectLst/>
                          <a:latin typeface="+mn-lt"/>
                          <a:ea typeface="Times New Roman"/>
                        </a:rPr>
                        <a:t>оцінити</a:t>
                      </a:r>
                      <a:r>
                        <a:rPr lang="ru-RU" sz="950" noProof="0" dirty="0">
                          <a:effectLst/>
                          <a:latin typeface="+mn-lt"/>
                          <a:ea typeface="Times New Roman"/>
                        </a:rPr>
                        <a:t> сам </a:t>
                      </a:r>
                      <a:r>
                        <a:rPr lang="ru-RU" sz="950" noProof="0" dirty="0" err="1">
                          <a:effectLst/>
                          <a:latin typeface="+mn-lt"/>
                          <a:ea typeface="Times New Roman"/>
                        </a:rPr>
                        <a:t>опитувальтник</a:t>
                      </a:r>
                      <a:r>
                        <a:rPr lang="ru-RU" sz="950" noProof="0" dirty="0">
                          <a:effectLst/>
                          <a:latin typeface="+mn-lt"/>
                          <a:ea typeface="Times New Roman"/>
                        </a:rPr>
                        <a:t>, </a:t>
                      </a:r>
                      <a:r>
                        <a:rPr lang="ru-RU" sz="950" noProof="0" dirty="0" err="1">
                          <a:effectLst/>
                          <a:latin typeface="+mn-lt"/>
                          <a:ea typeface="Times New Roman"/>
                        </a:rPr>
                        <a:t>адже</a:t>
                      </a:r>
                      <a:r>
                        <a:rPr lang="ru-RU" sz="950" noProof="0" dirty="0">
                          <a:effectLst/>
                          <a:latin typeface="+mn-lt"/>
                          <a:ea typeface="Times New Roman"/>
                        </a:rPr>
                        <a:t> тут є </a:t>
                      </a:r>
                      <a:r>
                        <a:rPr lang="ru-RU" sz="950" noProof="0" dirty="0" err="1">
                          <a:effectLst/>
                          <a:latin typeface="+mn-lt"/>
                          <a:ea typeface="Times New Roman"/>
                        </a:rPr>
                        <a:t>багато</a:t>
                      </a:r>
                      <a:r>
                        <a:rPr lang="ru-RU" sz="950" noProof="0" dirty="0">
                          <a:effectLst/>
                          <a:latin typeface="+mn-lt"/>
                          <a:ea typeface="Times New Roman"/>
                        </a:rPr>
                        <a:t> </a:t>
                      </a:r>
                      <a:r>
                        <a:rPr lang="ru-RU" sz="950" noProof="0" dirty="0" err="1">
                          <a:effectLst/>
                          <a:latin typeface="+mn-lt"/>
                          <a:ea typeface="Times New Roman"/>
                        </a:rPr>
                        <a:t>питань</a:t>
                      </a:r>
                      <a:r>
                        <a:rPr lang="ru-RU" sz="950" noProof="0" dirty="0">
                          <a:effectLst/>
                          <a:latin typeface="+mn-lt"/>
                          <a:ea typeface="Times New Roman"/>
                        </a:rPr>
                        <a:t>, </a:t>
                      </a:r>
                      <a:r>
                        <a:rPr lang="ru-RU" sz="950" noProof="0" dirty="0" err="1">
                          <a:effectLst/>
                          <a:latin typeface="+mn-lt"/>
                          <a:ea typeface="Times New Roman"/>
                        </a:rPr>
                        <a:t>які</a:t>
                      </a:r>
                      <a:r>
                        <a:rPr lang="ru-RU" sz="950" noProof="0" dirty="0">
                          <a:effectLst/>
                          <a:latin typeface="+mn-lt"/>
                          <a:ea typeface="Times New Roman"/>
                        </a:rPr>
                        <a:t> </a:t>
                      </a:r>
                      <a:r>
                        <a:rPr lang="ru-RU" sz="950" noProof="0" dirty="0" err="1">
                          <a:effectLst/>
                          <a:latin typeface="+mn-lt"/>
                          <a:ea typeface="Times New Roman"/>
                        </a:rPr>
                        <a:t>стосуються</a:t>
                      </a:r>
                      <a:r>
                        <a:rPr lang="ru-RU" sz="950" noProof="0" dirty="0">
                          <a:effectLst/>
                          <a:latin typeface="+mn-lt"/>
                          <a:ea typeface="Times New Roman"/>
                        </a:rPr>
                        <a:t> </a:t>
                      </a:r>
                      <a:r>
                        <a:rPr lang="ru-RU" sz="950" noProof="0" dirty="0" err="1">
                          <a:effectLst/>
                          <a:latin typeface="+mn-lt"/>
                          <a:ea typeface="Times New Roman"/>
                        </a:rPr>
                        <a:t>безпосередньо</a:t>
                      </a:r>
                      <a:r>
                        <a:rPr lang="ru-RU" sz="950" noProof="0" dirty="0">
                          <a:effectLst/>
                          <a:latin typeface="+mn-lt"/>
                          <a:ea typeface="Times New Roman"/>
                        </a:rPr>
                        <a:t> </a:t>
                      </a:r>
                      <a:r>
                        <a:rPr lang="ru-RU" sz="950" noProof="0" dirty="0" err="1">
                          <a:effectLst/>
                          <a:latin typeface="+mn-lt"/>
                          <a:ea typeface="Times New Roman"/>
                        </a:rPr>
                        <a:t>навчального</a:t>
                      </a:r>
                      <a:r>
                        <a:rPr lang="ru-RU" sz="950" noProof="0" dirty="0">
                          <a:effectLst/>
                          <a:latin typeface="+mn-lt"/>
                          <a:ea typeface="Times New Roman"/>
                        </a:rPr>
                        <a:t> </a:t>
                      </a:r>
                      <a:r>
                        <a:rPr lang="ru-RU" sz="950" noProof="0" dirty="0" err="1">
                          <a:effectLst/>
                          <a:latin typeface="+mn-lt"/>
                          <a:ea typeface="Times New Roman"/>
                        </a:rPr>
                        <a:t>процесу</a:t>
                      </a:r>
                      <a:r>
                        <a:rPr lang="ru-RU" sz="950" noProof="0" dirty="0">
                          <a:effectLst/>
                          <a:latin typeface="+mn-lt"/>
                          <a:ea typeface="Times New Roman"/>
                        </a:rPr>
                        <a:t>, а </a:t>
                      </a:r>
                      <a:r>
                        <a:rPr lang="ru-RU" sz="950" noProof="0" dirty="0" err="1">
                          <a:effectLst/>
                          <a:latin typeface="+mn-lt"/>
                          <a:ea typeface="Times New Roman"/>
                        </a:rPr>
                        <a:t>також</a:t>
                      </a:r>
                      <a:r>
                        <a:rPr lang="ru-RU" sz="950" noProof="0" dirty="0">
                          <a:effectLst/>
                          <a:latin typeface="+mn-lt"/>
                          <a:ea typeface="Times New Roman"/>
                        </a:rPr>
                        <a:t> </a:t>
                      </a:r>
                      <a:r>
                        <a:rPr lang="ru-RU" sz="950" noProof="0" dirty="0" err="1">
                          <a:effectLst/>
                          <a:latin typeface="+mn-lt"/>
                          <a:ea typeface="Times New Roman"/>
                        </a:rPr>
                        <a:t>можна</a:t>
                      </a:r>
                      <a:r>
                        <a:rPr lang="ru-RU" sz="950" noProof="0" dirty="0">
                          <a:effectLst/>
                          <a:latin typeface="+mn-lt"/>
                          <a:ea typeface="Times New Roman"/>
                        </a:rPr>
                        <a:t> </a:t>
                      </a:r>
                      <a:r>
                        <a:rPr lang="ru-RU" sz="950" noProof="0" dirty="0" err="1">
                          <a:effectLst/>
                          <a:latin typeface="+mn-lt"/>
                          <a:ea typeface="Times New Roman"/>
                        </a:rPr>
                        <a:t>висловити</a:t>
                      </a:r>
                      <a:r>
                        <a:rPr lang="ru-RU" sz="950" noProof="0" dirty="0">
                          <a:effectLst/>
                          <a:latin typeface="+mn-lt"/>
                          <a:ea typeface="Times New Roman"/>
                        </a:rPr>
                        <a:t> свою думку в </a:t>
                      </a:r>
                      <a:r>
                        <a:rPr lang="ru-RU" sz="950" noProof="0" dirty="0" err="1">
                          <a:effectLst/>
                          <a:latin typeface="+mn-lt"/>
                          <a:ea typeface="Times New Roman"/>
                        </a:rPr>
                        <a:t>розгорнутих</a:t>
                      </a:r>
                      <a:r>
                        <a:rPr lang="ru-RU" sz="950" noProof="0" dirty="0">
                          <a:effectLst/>
                          <a:latin typeface="+mn-lt"/>
                          <a:ea typeface="Times New Roman"/>
                        </a:rPr>
                        <a:t> </a:t>
                      </a:r>
                      <a:r>
                        <a:rPr lang="ru-RU" sz="950" noProof="0" dirty="0" err="1">
                          <a:effectLst/>
                          <a:latin typeface="+mn-lt"/>
                          <a:ea typeface="Times New Roman"/>
                        </a:rPr>
                        <a:t>питаннях</a:t>
                      </a:r>
                      <a:r>
                        <a:rPr lang="ru-RU" sz="950" noProof="0" dirty="0">
                          <a:effectLst/>
                          <a:latin typeface="+mn-lt"/>
                          <a:ea typeface="Times New Roman"/>
                        </a:rPr>
                        <a:t>.</a:t>
                      </a:r>
                    </a:p>
                    <a:p>
                      <a:pPr>
                        <a:spcAft>
                          <a:spcPts val="0"/>
                        </a:spcAft>
                      </a:pPr>
                      <a:r>
                        <a:rPr lang="uk-UA" sz="950" noProof="0" dirty="0">
                          <a:effectLst/>
                          <a:latin typeface="+mn-lt"/>
                          <a:ea typeface="Times New Roman"/>
                        </a:rPr>
                        <a:t>Дякую за можливість поділитися відгуком. Загалом анкета корисна, але потребує вдосконалення: деякі питання занадто загальні і не завжди стосуються конкретних аспектів навчання. Варто додати теми, які поки що відсутні — психологічний клімат, доступність навчальних матеріалів, зворотний зв’язок, підтримка з боку адміністрації. Також важливо врахувати технічні моменти: забезпечити простий інтерфейс, можливість збереження прогресу та анонімних коментарів. Формулювання мають бути нейтральними й чіткими.</a:t>
                      </a:r>
                    </a:p>
                    <a:p>
                      <a:pPr>
                        <a:spcAft>
                          <a:spcPts val="0"/>
                        </a:spcAft>
                      </a:pPr>
                      <a:r>
                        <a:rPr lang="ru-RU" sz="950" noProof="0" dirty="0" err="1">
                          <a:effectLst/>
                          <a:latin typeface="+mn-lt"/>
                          <a:ea typeface="Times New Roman"/>
                        </a:rPr>
                        <a:t>Опитувальник</a:t>
                      </a:r>
                      <a:r>
                        <a:rPr lang="ru-RU" sz="950" noProof="0" dirty="0">
                          <a:effectLst/>
                          <a:latin typeface="+mn-lt"/>
                          <a:ea typeface="Times New Roman"/>
                        </a:rPr>
                        <a:t> </a:t>
                      </a:r>
                      <a:r>
                        <a:rPr lang="ru-RU" sz="950" noProof="0" dirty="0" err="1">
                          <a:effectLst/>
                          <a:latin typeface="+mn-lt"/>
                          <a:ea typeface="Times New Roman"/>
                        </a:rPr>
                        <a:t>загалом</a:t>
                      </a:r>
                      <a:r>
                        <a:rPr lang="ru-RU" sz="950" noProof="0" dirty="0">
                          <a:effectLst/>
                          <a:latin typeface="+mn-lt"/>
                          <a:ea typeface="Times New Roman"/>
                        </a:rPr>
                        <a:t> </a:t>
                      </a:r>
                      <a:r>
                        <a:rPr lang="ru-RU" sz="950" noProof="0" dirty="0" err="1">
                          <a:effectLst/>
                          <a:latin typeface="+mn-lt"/>
                          <a:ea typeface="Times New Roman"/>
                        </a:rPr>
                        <a:t>справляє</a:t>
                      </a:r>
                      <a:r>
                        <a:rPr lang="ru-RU" sz="950" noProof="0" dirty="0">
                          <a:effectLst/>
                          <a:latin typeface="+mn-lt"/>
                          <a:ea typeface="Times New Roman"/>
                        </a:rPr>
                        <a:t> </a:t>
                      </a:r>
                      <a:r>
                        <a:rPr lang="ru-RU" sz="950" noProof="0" dirty="0" err="1">
                          <a:effectLst/>
                          <a:latin typeface="+mn-lt"/>
                          <a:ea typeface="Times New Roman"/>
                        </a:rPr>
                        <a:t>позитивне</a:t>
                      </a:r>
                      <a:r>
                        <a:rPr lang="ru-RU" sz="950" noProof="0" dirty="0">
                          <a:effectLst/>
                          <a:latin typeface="+mn-lt"/>
                          <a:ea typeface="Times New Roman"/>
                        </a:rPr>
                        <a:t> </a:t>
                      </a:r>
                      <a:r>
                        <a:rPr lang="ru-RU" sz="950" noProof="0" dirty="0" err="1">
                          <a:effectLst/>
                          <a:latin typeface="+mn-lt"/>
                          <a:ea typeface="Times New Roman"/>
                        </a:rPr>
                        <a:t>враження</a:t>
                      </a:r>
                      <a:r>
                        <a:rPr lang="ru-RU" sz="950" noProof="0" dirty="0">
                          <a:effectLst/>
                          <a:latin typeface="+mn-lt"/>
                          <a:ea typeface="Times New Roman"/>
                        </a:rPr>
                        <a:t>, </a:t>
                      </a:r>
                      <a:r>
                        <a:rPr lang="ru-RU" sz="950" noProof="0" dirty="0" err="1">
                          <a:effectLst/>
                          <a:latin typeface="+mn-lt"/>
                          <a:ea typeface="Times New Roman"/>
                        </a:rPr>
                        <a:t>проте</a:t>
                      </a:r>
                      <a:r>
                        <a:rPr lang="ru-RU" sz="950" noProof="0" dirty="0">
                          <a:effectLst/>
                          <a:latin typeface="+mn-lt"/>
                          <a:ea typeface="Times New Roman"/>
                        </a:rPr>
                        <a:t>, на мою думку, </a:t>
                      </a:r>
                      <a:r>
                        <a:rPr lang="ru-RU" sz="950" noProof="0" dirty="0" err="1">
                          <a:effectLst/>
                          <a:latin typeface="+mn-lt"/>
                          <a:ea typeface="Times New Roman"/>
                        </a:rPr>
                        <a:t>його</a:t>
                      </a:r>
                      <a:r>
                        <a:rPr lang="ru-RU" sz="950" noProof="0" dirty="0">
                          <a:effectLst/>
                          <a:latin typeface="+mn-lt"/>
                          <a:ea typeface="Times New Roman"/>
                        </a:rPr>
                        <a:t> </a:t>
                      </a:r>
                      <a:r>
                        <a:rPr lang="ru-RU" sz="950" noProof="0" dirty="0" err="1">
                          <a:effectLst/>
                          <a:latin typeface="+mn-lt"/>
                          <a:ea typeface="Times New Roman"/>
                        </a:rPr>
                        <a:t>можна</a:t>
                      </a:r>
                      <a:r>
                        <a:rPr lang="ru-RU" sz="950" noProof="0" dirty="0">
                          <a:effectLst/>
                          <a:latin typeface="+mn-lt"/>
                          <a:ea typeface="Times New Roman"/>
                        </a:rPr>
                        <a:t> </a:t>
                      </a:r>
                      <a:r>
                        <a:rPr lang="ru-RU" sz="950" noProof="0" dirty="0" err="1">
                          <a:effectLst/>
                          <a:latin typeface="+mn-lt"/>
                          <a:ea typeface="Times New Roman"/>
                        </a:rPr>
                        <a:t>зробити</a:t>
                      </a:r>
                      <a:r>
                        <a:rPr lang="ru-RU" sz="950" noProof="0" dirty="0">
                          <a:effectLst/>
                          <a:latin typeface="+mn-lt"/>
                          <a:ea typeface="Times New Roman"/>
                        </a:rPr>
                        <a:t> </a:t>
                      </a:r>
                      <a:r>
                        <a:rPr lang="ru-RU" sz="950" noProof="0" dirty="0" err="1">
                          <a:effectLst/>
                          <a:latin typeface="+mn-lt"/>
                          <a:ea typeface="Times New Roman"/>
                        </a:rPr>
                        <a:t>більш</a:t>
                      </a:r>
                      <a:r>
                        <a:rPr lang="ru-RU" sz="950" noProof="0" dirty="0">
                          <a:effectLst/>
                          <a:latin typeface="+mn-lt"/>
                          <a:ea typeface="Times New Roman"/>
                        </a:rPr>
                        <a:t> </a:t>
                      </a:r>
                      <a:r>
                        <a:rPr lang="ru-RU" sz="950" noProof="0" dirty="0" err="1">
                          <a:effectLst/>
                          <a:latin typeface="+mn-lt"/>
                          <a:ea typeface="Times New Roman"/>
                        </a:rPr>
                        <a:t>релевантним</a:t>
                      </a:r>
                      <a:r>
                        <a:rPr lang="ru-RU" sz="950" noProof="0" dirty="0">
                          <a:effectLst/>
                          <a:latin typeface="+mn-lt"/>
                          <a:ea typeface="Times New Roman"/>
                        </a:rPr>
                        <a:t> до реального </a:t>
                      </a:r>
                      <a:r>
                        <a:rPr lang="ru-RU" sz="950" noProof="0" dirty="0" err="1">
                          <a:effectLst/>
                          <a:latin typeface="+mn-lt"/>
                          <a:ea typeface="Times New Roman"/>
                        </a:rPr>
                        <a:t>досвіду</a:t>
                      </a:r>
                      <a:r>
                        <a:rPr lang="ru-RU" sz="950" noProof="0" dirty="0">
                          <a:effectLst/>
                          <a:latin typeface="+mn-lt"/>
                          <a:ea typeface="Times New Roman"/>
                        </a:rPr>
                        <a:t> </a:t>
                      </a:r>
                      <a:r>
                        <a:rPr lang="ru-RU" sz="950" noProof="0" dirty="0" err="1">
                          <a:effectLst/>
                          <a:latin typeface="+mn-lt"/>
                          <a:ea typeface="Times New Roman"/>
                        </a:rPr>
                        <a:t>студентів</a:t>
                      </a:r>
                      <a:r>
                        <a:rPr lang="ru-RU" sz="950" noProof="0" dirty="0">
                          <a:effectLst/>
                          <a:latin typeface="+mn-lt"/>
                          <a:ea typeface="Times New Roman"/>
                        </a:rPr>
                        <a:t>. </a:t>
                      </a:r>
                      <a:r>
                        <a:rPr lang="ru-RU" sz="950" noProof="0" dirty="0" err="1">
                          <a:effectLst/>
                          <a:latin typeface="+mn-lt"/>
                          <a:ea typeface="Times New Roman"/>
                        </a:rPr>
                        <a:t>Деякі</a:t>
                      </a:r>
                      <a:r>
                        <a:rPr lang="ru-RU" sz="950" noProof="0" dirty="0">
                          <a:effectLst/>
                          <a:latin typeface="+mn-lt"/>
                          <a:ea typeface="Times New Roman"/>
                        </a:rPr>
                        <a:t> </a:t>
                      </a:r>
                      <a:r>
                        <a:rPr lang="ru-RU" sz="950" noProof="0" dirty="0" err="1">
                          <a:effectLst/>
                          <a:latin typeface="+mn-lt"/>
                          <a:ea typeface="Times New Roman"/>
                        </a:rPr>
                        <a:t>запитання</a:t>
                      </a:r>
                      <a:r>
                        <a:rPr lang="ru-RU" sz="950" noProof="0" dirty="0">
                          <a:effectLst/>
                          <a:latin typeface="+mn-lt"/>
                          <a:ea typeface="Times New Roman"/>
                        </a:rPr>
                        <a:t> </a:t>
                      </a:r>
                      <a:r>
                        <a:rPr lang="ru-RU" sz="950" noProof="0" dirty="0" err="1">
                          <a:effectLst/>
                          <a:latin typeface="+mn-lt"/>
                          <a:ea typeface="Times New Roman"/>
                        </a:rPr>
                        <a:t>були</a:t>
                      </a:r>
                      <a:r>
                        <a:rPr lang="ru-RU" sz="950" noProof="0" dirty="0">
                          <a:effectLst/>
                          <a:latin typeface="+mn-lt"/>
                          <a:ea typeface="Times New Roman"/>
                        </a:rPr>
                        <a:t> </a:t>
                      </a:r>
                      <a:r>
                        <a:rPr lang="ru-RU" sz="950" noProof="0" dirty="0" err="1">
                          <a:effectLst/>
                          <a:latin typeface="+mn-lt"/>
                          <a:ea typeface="Times New Roman"/>
                        </a:rPr>
                        <a:t>надто</a:t>
                      </a:r>
                      <a:r>
                        <a:rPr lang="ru-RU" sz="950" noProof="0" dirty="0">
                          <a:effectLst/>
                          <a:latin typeface="+mn-lt"/>
                          <a:ea typeface="Times New Roman"/>
                        </a:rPr>
                        <a:t> </a:t>
                      </a:r>
                      <a:r>
                        <a:rPr lang="ru-RU" sz="950" noProof="0" dirty="0" err="1">
                          <a:effectLst/>
                          <a:latin typeface="+mn-lt"/>
                          <a:ea typeface="Times New Roman"/>
                        </a:rPr>
                        <a:t>загальними</a:t>
                      </a:r>
                      <a:r>
                        <a:rPr lang="ru-RU" sz="950" noProof="0" dirty="0">
                          <a:effectLst/>
                          <a:latin typeface="+mn-lt"/>
                          <a:ea typeface="Times New Roman"/>
                        </a:rPr>
                        <a:t> </a:t>
                      </a:r>
                      <a:r>
                        <a:rPr lang="ru-RU" sz="950" noProof="0" dirty="0" err="1">
                          <a:effectLst/>
                          <a:latin typeface="+mn-lt"/>
                          <a:ea typeface="Times New Roman"/>
                        </a:rPr>
                        <a:t>або</a:t>
                      </a:r>
                      <a:r>
                        <a:rPr lang="ru-RU" sz="950" noProof="0" dirty="0">
                          <a:effectLst/>
                          <a:latin typeface="+mn-lt"/>
                          <a:ea typeface="Times New Roman"/>
                        </a:rPr>
                        <a:t> не </a:t>
                      </a:r>
                      <a:r>
                        <a:rPr lang="ru-RU" sz="950" noProof="0" dirty="0" err="1">
                          <a:effectLst/>
                          <a:latin typeface="+mn-lt"/>
                          <a:ea typeface="Times New Roman"/>
                        </a:rPr>
                        <a:t>зовсім</a:t>
                      </a:r>
                      <a:r>
                        <a:rPr lang="ru-RU" sz="950" noProof="0" dirty="0">
                          <a:effectLst/>
                          <a:latin typeface="+mn-lt"/>
                          <a:ea typeface="Times New Roman"/>
                        </a:rPr>
                        <a:t> </a:t>
                      </a:r>
                      <a:r>
                        <a:rPr lang="ru-RU" sz="950" noProof="0" dirty="0" err="1">
                          <a:effectLst/>
                          <a:latin typeface="+mn-lt"/>
                          <a:ea typeface="Times New Roman"/>
                        </a:rPr>
                        <a:t>стосувалися</a:t>
                      </a:r>
                      <a:r>
                        <a:rPr lang="ru-RU" sz="950" noProof="0" dirty="0">
                          <a:effectLst/>
                          <a:latin typeface="+mn-lt"/>
                          <a:ea typeface="Times New Roman"/>
                        </a:rPr>
                        <a:t> </a:t>
                      </a:r>
                      <a:r>
                        <a:rPr lang="ru-RU" sz="950" noProof="0" dirty="0" err="1">
                          <a:effectLst/>
                          <a:latin typeface="+mn-lt"/>
                          <a:ea typeface="Times New Roman"/>
                        </a:rPr>
                        <a:t>мого</a:t>
                      </a:r>
                      <a:r>
                        <a:rPr lang="ru-RU" sz="950" noProof="0" dirty="0">
                          <a:effectLst/>
                          <a:latin typeface="+mn-lt"/>
                          <a:ea typeface="Times New Roman"/>
                        </a:rPr>
                        <a:t> </a:t>
                      </a:r>
                      <a:r>
                        <a:rPr lang="ru-RU" sz="950" noProof="0" dirty="0" err="1">
                          <a:effectLst/>
                          <a:latin typeface="+mn-lt"/>
                          <a:ea typeface="Times New Roman"/>
                        </a:rPr>
                        <a:t>навчального</a:t>
                      </a:r>
                      <a:r>
                        <a:rPr lang="ru-RU" sz="950" noProof="0" dirty="0">
                          <a:effectLst/>
                          <a:latin typeface="+mn-lt"/>
                          <a:ea typeface="Times New Roman"/>
                        </a:rPr>
                        <a:t> </a:t>
                      </a:r>
                      <a:r>
                        <a:rPr lang="ru-RU" sz="950" noProof="0" dirty="0" err="1">
                          <a:effectLst/>
                          <a:latin typeface="+mn-lt"/>
                          <a:ea typeface="Times New Roman"/>
                        </a:rPr>
                        <a:t>процесу</a:t>
                      </a:r>
                      <a:r>
                        <a:rPr lang="ru-RU" sz="950" noProof="0" dirty="0">
                          <a:effectLst/>
                          <a:latin typeface="+mn-lt"/>
                          <a:ea typeface="Times New Roman"/>
                        </a:rPr>
                        <a:t>. У </a:t>
                      </a:r>
                      <a:r>
                        <a:rPr lang="ru-RU" sz="950" noProof="0" dirty="0" err="1">
                          <a:effectLst/>
                          <a:latin typeface="+mn-lt"/>
                          <a:ea typeface="Times New Roman"/>
                        </a:rPr>
                        <a:t>анкеті</a:t>
                      </a:r>
                      <a:r>
                        <a:rPr lang="ru-RU" sz="950" noProof="0" dirty="0">
                          <a:effectLst/>
                          <a:latin typeface="+mn-lt"/>
                          <a:ea typeface="Times New Roman"/>
                        </a:rPr>
                        <a:t> </a:t>
                      </a:r>
                      <a:r>
                        <a:rPr lang="ru-RU" sz="950" noProof="0" dirty="0" err="1">
                          <a:effectLst/>
                          <a:latin typeface="+mn-lt"/>
                          <a:ea typeface="Times New Roman"/>
                        </a:rPr>
                        <a:t>відсутні</a:t>
                      </a:r>
                      <a:r>
                        <a:rPr lang="ru-RU" sz="950" noProof="0" dirty="0">
                          <a:effectLst/>
                          <a:latin typeface="+mn-lt"/>
                          <a:ea typeface="Times New Roman"/>
                        </a:rPr>
                        <a:t> </a:t>
                      </a:r>
                      <a:r>
                        <a:rPr lang="ru-RU" sz="950" noProof="0" dirty="0" err="1">
                          <a:effectLst/>
                          <a:latin typeface="+mn-lt"/>
                          <a:ea typeface="Times New Roman"/>
                        </a:rPr>
                        <a:t>важливі</a:t>
                      </a:r>
                      <a:r>
                        <a:rPr lang="ru-RU" sz="950" noProof="0" dirty="0">
                          <a:effectLst/>
                          <a:latin typeface="+mn-lt"/>
                          <a:ea typeface="Times New Roman"/>
                        </a:rPr>
                        <a:t> теми, </a:t>
                      </a:r>
                      <a:r>
                        <a:rPr lang="ru-RU" sz="950" noProof="0" dirty="0" err="1">
                          <a:effectLst/>
                          <a:latin typeface="+mn-lt"/>
                          <a:ea typeface="Times New Roman"/>
                        </a:rPr>
                        <a:t>наприклад</a:t>
                      </a:r>
                      <a:r>
                        <a:rPr lang="ru-RU" sz="950" noProof="0" dirty="0">
                          <a:effectLst/>
                          <a:latin typeface="+mn-lt"/>
                          <a:ea typeface="Times New Roman"/>
                        </a:rPr>
                        <a:t>, </a:t>
                      </a:r>
                      <a:r>
                        <a:rPr lang="ru-RU" sz="950" noProof="0" dirty="0" err="1">
                          <a:effectLst/>
                          <a:latin typeface="+mn-lt"/>
                          <a:ea typeface="Times New Roman"/>
                        </a:rPr>
                        <a:t>рівень</a:t>
                      </a:r>
                      <a:r>
                        <a:rPr lang="ru-RU" sz="950" noProof="0" dirty="0">
                          <a:effectLst/>
                          <a:latin typeface="+mn-lt"/>
                          <a:ea typeface="Times New Roman"/>
                        </a:rPr>
                        <a:t> </a:t>
                      </a:r>
                      <a:r>
                        <a:rPr lang="ru-RU" sz="950" noProof="0" dirty="0" err="1">
                          <a:effectLst/>
                          <a:latin typeface="+mn-lt"/>
                          <a:ea typeface="Times New Roman"/>
                        </a:rPr>
                        <a:t>психологічного</a:t>
                      </a:r>
                      <a:r>
                        <a:rPr lang="ru-RU" sz="950" noProof="0" dirty="0">
                          <a:effectLst/>
                          <a:latin typeface="+mn-lt"/>
                          <a:ea typeface="Times New Roman"/>
                        </a:rPr>
                        <a:t> комфорту </a:t>
                      </a:r>
                      <a:r>
                        <a:rPr lang="ru-RU" sz="950" noProof="0" dirty="0" err="1">
                          <a:effectLst/>
                          <a:latin typeface="+mn-lt"/>
                          <a:ea typeface="Times New Roman"/>
                        </a:rPr>
                        <a:t>під</a:t>
                      </a:r>
                      <a:r>
                        <a:rPr lang="ru-RU" sz="950" noProof="0" dirty="0">
                          <a:effectLst/>
                          <a:latin typeface="+mn-lt"/>
                          <a:ea typeface="Times New Roman"/>
                        </a:rPr>
                        <a:t> час занять, </a:t>
                      </a:r>
                      <a:r>
                        <a:rPr lang="ru-RU" sz="950" noProof="0" dirty="0" err="1">
                          <a:effectLst/>
                          <a:latin typeface="+mn-lt"/>
                          <a:ea typeface="Times New Roman"/>
                        </a:rPr>
                        <a:t>взаємодія</a:t>
                      </a:r>
                      <a:r>
                        <a:rPr lang="ru-RU" sz="950" noProof="0" dirty="0">
                          <a:effectLst/>
                          <a:latin typeface="+mn-lt"/>
                          <a:ea typeface="Times New Roman"/>
                        </a:rPr>
                        <a:t> з </a:t>
                      </a:r>
                      <a:r>
                        <a:rPr lang="ru-RU" sz="950" noProof="0" dirty="0" err="1">
                          <a:effectLst/>
                          <a:latin typeface="+mn-lt"/>
                          <a:ea typeface="Times New Roman"/>
                        </a:rPr>
                        <a:t>адміністрацією</a:t>
                      </a:r>
                      <a:r>
                        <a:rPr lang="ru-RU" sz="950" noProof="0" dirty="0">
                          <a:effectLst/>
                          <a:latin typeface="+mn-lt"/>
                          <a:ea typeface="Times New Roman"/>
                        </a:rPr>
                        <a:t>, а </a:t>
                      </a:r>
                      <a:r>
                        <a:rPr lang="ru-RU" sz="950" noProof="0" dirty="0" err="1">
                          <a:effectLst/>
                          <a:latin typeface="+mn-lt"/>
                          <a:ea typeface="Times New Roman"/>
                        </a:rPr>
                        <a:t>також</a:t>
                      </a:r>
                      <a:r>
                        <a:rPr lang="ru-RU" sz="950" noProof="0" dirty="0">
                          <a:effectLst/>
                          <a:latin typeface="+mn-lt"/>
                          <a:ea typeface="Times New Roman"/>
                        </a:rPr>
                        <a:t> </a:t>
                      </a:r>
                      <a:r>
                        <a:rPr lang="ru-RU" sz="950" noProof="0" dirty="0" err="1">
                          <a:effectLst/>
                          <a:latin typeface="+mn-lt"/>
                          <a:ea typeface="Times New Roman"/>
                        </a:rPr>
                        <a:t>питання</a:t>
                      </a:r>
                      <a:r>
                        <a:rPr lang="ru-RU" sz="950" noProof="0" dirty="0">
                          <a:effectLst/>
                          <a:latin typeface="+mn-lt"/>
                          <a:ea typeface="Times New Roman"/>
                        </a:rPr>
                        <a:t> </a:t>
                      </a:r>
                      <a:r>
                        <a:rPr lang="ru-RU" sz="950" noProof="0" dirty="0" err="1">
                          <a:effectLst/>
                          <a:latin typeface="+mn-lt"/>
                          <a:ea typeface="Times New Roman"/>
                        </a:rPr>
                        <a:t>щодо</a:t>
                      </a:r>
                      <a:r>
                        <a:rPr lang="ru-RU" sz="950" noProof="0" dirty="0">
                          <a:effectLst/>
                          <a:latin typeface="+mn-lt"/>
                          <a:ea typeface="Times New Roman"/>
                        </a:rPr>
                        <a:t> </a:t>
                      </a:r>
                      <a:r>
                        <a:rPr lang="ru-RU" sz="950" noProof="0" dirty="0" err="1">
                          <a:effectLst/>
                          <a:latin typeface="+mn-lt"/>
                          <a:ea typeface="Times New Roman"/>
                        </a:rPr>
                        <a:t>участі</a:t>
                      </a:r>
                      <a:r>
                        <a:rPr lang="ru-RU" sz="950" noProof="0" dirty="0">
                          <a:effectLst/>
                          <a:latin typeface="+mn-lt"/>
                          <a:ea typeface="Times New Roman"/>
                        </a:rPr>
                        <a:t> </a:t>
                      </a:r>
                      <a:r>
                        <a:rPr lang="ru-RU" sz="950" noProof="0" dirty="0" err="1">
                          <a:effectLst/>
                          <a:latin typeface="+mn-lt"/>
                          <a:ea typeface="Times New Roman"/>
                        </a:rPr>
                        <a:t>студентів</a:t>
                      </a:r>
                      <a:r>
                        <a:rPr lang="ru-RU" sz="950" noProof="0" dirty="0">
                          <a:effectLst/>
                          <a:latin typeface="+mn-lt"/>
                          <a:ea typeface="Times New Roman"/>
                        </a:rPr>
                        <a:t> у </a:t>
                      </a:r>
                      <a:r>
                        <a:rPr lang="ru-RU" sz="950" noProof="0" dirty="0" err="1">
                          <a:effectLst/>
                          <a:latin typeface="+mn-lt"/>
                          <a:ea typeface="Times New Roman"/>
                        </a:rPr>
                        <a:t>формуванні</a:t>
                      </a:r>
                      <a:r>
                        <a:rPr lang="ru-RU" sz="950" noProof="0" dirty="0">
                          <a:effectLst/>
                          <a:latin typeface="+mn-lt"/>
                          <a:ea typeface="Times New Roman"/>
                        </a:rPr>
                        <a:t> </a:t>
                      </a:r>
                      <a:r>
                        <a:rPr lang="ru-RU" sz="950" noProof="0" dirty="0" err="1">
                          <a:effectLst/>
                          <a:latin typeface="+mn-lt"/>
                          <a:ea typeface="Times New Roman"/>
                        </a:rPr>
                        <a:t>навчального</a:t>
                      </a:r>
                      <a:r>
                        <a:rPr lang="ru-RU" sz="950" noProof="0" dirty="0">
                          <a:effectLst/>
                          <a:latin typeface="+mn-lt"/>
                          <a:ea typeface="Times New Roman"/>
                        </a:rPr>
                        <a:t> </a:t>
                      </a:r>
                      <a:r>
                        <a:rPr lang="ru-RU" sz="950" noProof="0" dirty="0" err="1">
                          <a:effectLst/>
                          <a:latin typeface="+mn-lt"/>
                          <a:ea typeface="Times New Roman"/>
                        </a:rPr>
                        <a:t>процесу</a:t>
                      </a:r>
                      <a:r>
                        <a:rPr lang="ru-RU" sz="950" noProof="0" dirty="0">
                          <a:effectLst/>
                          <a:latin typeface="+mn-lt"/>
                          <a:ea typeface="Times New Roman"/>
                        </a:rPr>
                        <a:t>.</a:t>
                      </a:r>
                    </a:p>
                    <a:p>
                      <a:pPr>
                        <a:spcAft>
                          <a:spcPts val="0"/>
                        </a:spcAft>
                      </a:pPr>
                      <a:r>
                        <a:rPr lang="ru-RU" sz="950" noProof="0" dirty="0" err="1">
                          <a:effectLst/>
                          <a:latin typeface="+mn-lt"/>
                          <a:ea typeface="Times New Roman"/>
                        </a:rPr>
                        <a:t>Викладачам</a:t>
                      </a:r>
                      <a:r>
                        <a:rPr lang="ru-RU" sz="950" noProof="0" dirty="0">
                          <a:effectLst/>
                          <a:latin typeface="+mn-lt"/>
                          <a:ea typeface="Times New Roman"/>
                        </a:rPr>
                        <a:t> </a:t>
                      </a:r>
                      <a:r>
                        <a:rPr lang="ru-RU" sz="950" noProof="0" dirty="0" err="1">
                          <a:effectLst/>
                          <a:latin typeface="+mn-lt"/>
                          <a:ea typeface="Times New Roman"/>
                        </a:rPr>
                        <a:t>більше</a:t>
                      </a:r>
                      <a:r>
                        <a:rPr lang="ru-RU" sz="950" noProof="0" dirty="0">
                          <a:effectLst/>
                          <a:latin typeface="+mn-lt"/>
                          <a:ea typeface="Times New Roman"/>
                        </a:rPr>
                        <a:t> </a:t>
                      </a:r>
                      <a:r>
                        <a:rPr lang="ru-RU" sz="950" noProof="0" dirty="0" err="1">
                          <a:effectLst/>
                          <a:latin typeface="+mn-lt"/>
                          <a:ea typeface="Times New Roman"/>
                        </a:rPr>
                        <a:t>чути</a:t>
                      </a:r>
                      <a:r>
                        <a:rPr lang="ru-RU" sz="950" noProof="0" dirty="0">
                          <a:effectLst/>
                          <a:latin typeface="+mn-lt"/>
                          <a:ea typeface="Times New Roman"/>
                        </a:rPr>
                        <a:t> потреби </a:t>
                      </a:r>
                      <a:r>
                        <a:rPr lang="ru-RU" sz="950" noProof="0" dirty="0" err="1">
                          <a:effectLst/>
                          <a:latin typeface="+mn-lt"/>
                          <a:ea typeface="Times New Roman"/>
                        </a:rPr>
                        <a:t>студентів</a:t>
                      </a:r>
                      <a:r>
                        <a:rPr lang="ru-RU" sz="950" noProof="0" dirty="0">
                          <a:effectLst/>
                          <a:latin typeface="+mn-lt"/>
                          <a:ea typeface="Times New Roman"/>
                        </a:rPr>
                        <a:t>.</a:t>
                      </a:r>
                    </a:p>
                    <a:p>
                      <a:pPr>
                        <a:spcAft>
                          <a:spcPts val="0"/>
                        </a:spcAft>
                      </a:pPr>
                      <a:r>
                        <a:rPr lang="ru-RU" sz="950" noProof="0" dirty="0">
                          <a:effectLst/>
                          <a:latin typeface="+mn-lt"/>
                          <a:ea typeface="Times New Roman"/>
                        </a:rPr>
                        <a:t>Анкета </a:t>
                      </a:r>
                      <a:r>
                        <a:rPr lang="ru-RU" sz="950" noProof="0" dirty="0" err="1">
                          <a:effectLst/>
                          <a:latin typeface="+mn-lt"/>
                          <a:ea typeface="Times New Roman"/>
                        </a:rPr>
                        <a:t>охоплює</a:t>
                      </a:r>
                      <a:r>
                        <a:rPr lang="ru-RU" sz="950" noProof="0" dirty="0">
                          <a:effectLst/>
                          <a:latin typeface="+mn-lt"/>
                          <a:ea typeface="Times New Roman"/>
                        </a:rPr>
                        <a:t> </a:t>
                      </a:r>
                      <a:r>
                        <a:rPr lang="ru-RU" sz="950" noProof="0" dirty="0" err="1">
                          <a:effectLst/>
                          <a:latin typeface="+mn-lt"/>
                          <a:ea typeface="Times New Roman"/>
                        </a:rPr>
                        <a:t>всі</a:t>
                      </a:r>
                      <a:r>
                        <a:rPr lang="ru-RU" sz="950" noProof="0" dirty="0">
                          <a:effectLst/>
                          <a:latin typeface="+mn-lt"/>
                          <a:ea typeface="Times New Roman"/>
                        </a:rPr>
                        <a:t> </a:t>
                      </a:r>
                      <a:r>
                        <a:rPr lang="ru-RU" sz="950" noProof="0" dirty="0" err="1">
                          <a:effectLst/>
                          <a:latin typeface="+mn-lt"/>
                          <a:ea typeface="Times New Roman"/>
                        </a:rPr>
                        <a:t>актуальні</a:t>
                      </a:r>
                      <a:r>
                        <a:rPr lang="ru-RU" sz="950" noProof="0" dirty="0">
                          <a:effectLst/>
                          <a:latin typeface="+mn-lt"/>
                          <a:ea typeface="Times New Roman"/>
                        </a:rPr>
                        <a:t> теми, </a:t>
                      </a:r>
                      <a:r>
                        <a:rPr lang="ru-RU" sz="950" noProof="0" dirty="0" err="1">
                          <a:effectLst/>
                          <a:latin typeface="+mn-lt"/>
                          <a:ea typeface="Times New Roman"/>
                        </a:rPr>
                        <a:t>які</a:t>
                      </a:r>
                      <a:r>
                        <a:rPr lang="ru-RU" sz="950" noProof="0" dirty="0">
                          <a:effectLst/>
                          <a:latin typeface="+mn-lt"/>
                          <a:ea typeface="Times New Roman"/>
                        </a:rPr>
                        <a:t> </a:t>
                      </a:r>
                      <a:r>
                        <a:rPr lang="ru-RU" sz="950" noProof="0" dirty="0" err="1">
                          <a:effectLst/>
                          <a:latin typeface="+mn-lt"/>
                          <a:ea typeface="Times New Roman"/>
                        </a:rPr>
                        <a:t>стосуються</a:t>
                      </a:r>
                      <a:r>
                        <a:rPr lang="ru-RU" sz="950" noProof="0" dirty="0">
                          <a:effectLst/>
                          <a:latin typeface="+mn-lt"/>
                          <a:ea typeface="Times New Roman"/>
                        </a:rPr>
                        <a:t> </a:t>
                      </a:r>
                      <a:r>
                        <a:rPr lang="ru-RU" sz="950" noProof="0" dirty="0" err="1">
                          <a:effectLst/>
                          <a:latin typeface="+mn-lt"/>
                          <a:ea typeface="Times New Roman"/>
                        </a:rPr>
                        <a:t>освітнього</a:t>
                      </a:r>
                      <a:r>
                        <a:rPr lang="ru-RU" sz="950" noProof="0" dirty="0">
                          <a:effectLst/>
                          <a:latin typeface="+mn-lt"/>
                          <a:ea typeface="Times New Roman"/>
                        </a:rPr>
                        <a:t> </a:t>
                      </a:r>
                      <a:r>
                        <a:rPr lang="ru-RU" sz="950" noProof="0" dirty="0" err="1">
                          <a:effectLst/>
                          <a:latin typeface="+mn-lt"/>
                          <a:ea typeface="Times New Roman"/>
                        </a:rPr>
                        <a:t>процесу</a:t>
                      </a:r>
                      <a:r>
                        <a:rPr lang="ru-RU" sz="950" noProof="0" dirty="0">
                          <a:effectLst/>
                          <a:latin typeface="+mn-lt"/>
                          <a:ea typeface="Times New Roman"/>
                        </a:rPr>
                        <a:t>.</a:t>
                      </a:r>
                    </a:p>
                    <a:p>
                      <a:pPr>
                        <a:spcAft>
                          <a:spcPts val="0"/>
                        </a:spcAft>
                      </a:pPr>
                      <a:r>
                        <a:rPr lang="ru-RU" sz="950" noProof="0" dirty="0" err="1">
                          <a:effectLst/>
                          <a:latin typeface="+mn-lt"/>
                          <a:ea typeface="Times New Roman"/>
                        </a:rPr>
                        <a:t>Гарне</a:t>
                      </a:r>
                      <a:r>
                        <a:rPr lang="ru-RU" sz="950" noProof="0" dirty="0">
                          <a:effectLst/>
                          <a:latin typeface="+mn-lt"/>
                          <a:ea typeface="Times New Roman"/>
                        </a:rPr>
                        <a:t> та </a:t>
                      </a:r>
                      <a:r>
                        <a:rPr lang="ru-RU" sz="950" noProof="0" dirty="0" err="1">
                          <a:effectLst/>
                          <a:latin typeface="+mn-lt"/>
                          <a:ea typeface="Times New Roman"/>
                        </a:rPr>
                        <a:t>професійне</a:t>
                      </a:r>
                      <a:r>
                        <a:rPr lang="ru-RU" sz="950" noProof="0" dirty="0">
                          <a:effectLst/>
                          <a:latin typeface="+mn-lt"/>
                          <a:ea typeface="Times New Roman"/>
                        </a:rPr>
                        <a:t> </a:t>
                      </a:r>
                      <a:r>
                        <a:rPr lang="ru-RU" sz="950" noProof="0" dirty="0" err="1">
                          <a:effectLst/>
                          <a:latin typeface="+mn-lt"/>
                          <a:ea typeface="Times New Roman"/>
                        </a:rPr>
                        <a:t>опитування</a:t>
                      </a:r>
                      <a:r>
                        <a:rPr lang="ru-RU" sz="950" noProof="0" dirty="0">
                          <a:effectLst/>
                          <a:latin typeface="+mn-lt"/>
                          <a:ea typeface="Times New Roman"/>
                        </a:rPr>
                        <a:t>.</a:t>
                      </a:r>
                    </a:p>
                    <a:p>
                      <a:pPr>
                        <a:spcAft>
                          <a:spcPts val="0"/>
                        </a:spcAft>
                      </a:pPr>
                      <a:r>
                        <a:rPr lang="ru-RU" sz="950" noProof="0" dirty="0" err="1">
                          <a:effectLst/>
                          <a:latin typeface="+mn-lt"/>
                          <a:ea typeface="Times New Roman"/>
                        </a:rPr>
                        <a:t>Немає</a:t>
                      </a:r>
                      <a:r>
                        <a:rPr lang="ru-RU" sz="950" noProof="0" dirty="0">
                          <a:effectLst/>
                          <a:latin typeface="+mn-lt"/>
                          <a:ea typeface="Times New Roman"/>
                        </a:rPr>
                        <a:t> </a:t>
                      </a:r>
                      <a:r>
                        <a:rPr lang="ru-RU" sz="950" noProof="0" dirty="0" err="1">
                          <a:effectLst/>
                          <a:latin typeface="+mn-lt"/>
                          <a:ea typeface="Times New Roman"/>
                        </a:rPr>
                        <a:t>коментарів</a:t>
                      </a:r>
                      <a:r>
                        <a:rPr lang="ru-RU" sz="950" noProof="0" dirty="0">
                          <a:effectLst/>
                          <a:latin typeface="+mn-lt"/>
                          <a:ea typeface="Times New Roman"/>
                        </a:rPr>
                        <a:t>.</a:t>
                      </a:r>
                    </a:p>
                    <a:p>
                      <a:pPr>
                        <a:spcAft>
                          <a:spcPts val="0"/>
                        </a:spcAft>
                      </a:pPr>
                      <a:r>
                        <a:rPr lang="uk-UA" sz="950" noProof="0" dirty="0">
                          <a:effectLst/>
                          <a:latin typeface="+mn-lt"/>
                          <a:ea typeface="Times New Roman"/>
                        </a:rPr>
                        <a:t>Пропозиції відсутні.</a:t>
                      </a:r>
                    </a:p>
                    <a:p>
                      <a:pPr>
                        <a:spcAft>
                          <a:spcPts val="0"/>
                        </a:spcAft>
                      </a:pPr>
                      <a:r>
                        <a:rPr lang="uk-UA" sz="950" noProof="0" dirty="0">
                          <a:effectLst/>
                          <a:latin typeface="+mn-lt"/>
                          <a:ea typeface="Times New Roman"/>
                        </a:rPr>
                        <a:t>Поки що, все працює вдало. Залишайте поки так.</a:t>
                      </a:r>
                    </a:p>
                    <a:p>
                      <a:pPr>
                        <a:spcAft>
                          <a:spcPts val="0"/>
                        </a:spcAft>
                      </a:pPr>
                      <a:r>
                        <a:rPr lang="uk-UA" sz="950" noProof="0" dirty="0">
                          <a:effectLst/>
                          <a:latin typeface="+mn-lt"/>
                          <a:ea typeface="Times New Roman"/>
                        </a:rPr>
                        <a:t>Опитування досить широко охоплює гострі теми, пропозицій щодо поліпшення не маю.</a:t>
                      </a:r>
                    </a:p>
                    <a:p>
                      <a:pPr>
                        <a:spcAft>
                          <a:spcPts val="0"/>
                        </a:spcAft>
                      </a:pPr>
                      <a:r>
                        <a:rPr lang="uk-UA" sz="950" noProof="0" dirty="0">
                          <a:effectLst/>
                          <a:latin typeface="+mn-lt"/>
                          <a:ea typeface="Times New Roman"/>
                        </a:rPr>
                        <a:t>Питання щодо навчання та його організації.</a:t>
                      </a:r>
                    </a:p>
                    <a:p>
                      <a:pPr>
                        <a:spcAft>
                          <a:spcPts val="0"/>
                        </a:spcAft>
                      </a:pPr>
                      <a:r>
                        <a:rPr lang="uk-UA" sz="950" noProof="0" dirty="0">
                          <a:effectLst/>
                          <a:latin typeface="+mn-lt"/>
                          <a:ea typeface="Times New Roman"/>
                        </a:rPr>
                        <a:t>Такі опитування потрібні щоб визначати, які саме </a:t>
                      </a:r>
                      <a:r>
                        <a:rPr lang="uk-UA" sz="950" noProof="0" dirty="0" err="1">
                          <a:effectLst/>
                          <a:latin typeface="+mn-lt"/>
                          <a:ea typeface="Times New Roman"/>
                        </a:rPr>
                        <a:t>недоопрацювання</a:t>
                      </a:r>
                      <a:r>
                        <a:rPr lang="uk-UA" sz="950" noProof="0" dirty="0">
                          <a:effectLst/>
                          <a:latin typeface="+mn-lt"/>
                          <a:ea typeface="Times New Roman"/>
                        </a:rPr>
                        <a:t> є в університеті.</a:t>
                      </a:r>
                    </a:p>
                    <a:p>
                      <a:pPr>
                        <a:spcAft>
                          <a:spcPts val="0"/>
                        </a:spcAft>
                      </a:pPr>
                      <a:r>
                        <a:rPr lang="uk-UA" sz="950" noProof="0" dirty="0">
                          <a:effectLst/>
                          <a:latin typeface="+mn-lt"/>
                          <a:ea typeface="Times New Roman"/>
                        </a:rPr>
                        <a:t>Питання якості врегулювання конфліктних ситуацій завідувачем кафедри. 10/10.</a:t>
                      </a:r>
                    </a:p>
                    <a:p>
                      <a:pPr>
                        <a:spcAft>
                          <a:spcPts val="0"/>
                        </a:spcAft>
                      </a:pPr>
                      <a:r>
                        <a:rPr lang="ru-RU" sz="950" noProof="0" dirty="0" err="1">
                          <a:effectLst/>
                          <a:latin typeface="+mn-lt"/>
                          <a:ea typeface="Times New Roman"/>
                        </a:rPr>
                        <a:t>Опитування</a:t>
                      </a:r>
                      <a:r>
                        <a:rPr lang="ru-RU" sz="950" noProof="0" dirty="0">
                          <a:effectLst/>
                          <a:latin typeface="+mn-lt"/>
                          <a:ea typeface="Times New Roman"/>
                        </a:rPr>
                        <a:t> </a:t>
                      </a:r>
                      <a:r>
                        <a:rPr lang="ru-RU" sz="950" noProof="0" dirty="0" err="1">
                          <a:effectLst/>
                          <a:latin typeface="+mn-lt"/>
                          <a:ea typeface="Times New Roman"/>
                        </a:rPr>
                        <a:t>було</a:t>
                      </a:r>
                      <a:r>
                        <a:rPr lang="ru-RU" sz="950" noProof="0" dirty="0">
                          <a:effectLst/>
                          <a:latin typeface="+mn-lt"/>
                          <a:ea typeface="Times New Roman"/>
                        </a:rPr>
                        <a:t> хорошим. </a:t>
                      </a:r>
                      <a:r>
                        <a:rPr lang="ru-RU" sz="950" noProof="0" dirty="0" err="1">
                          <a:effectLst/>
                          <a:latin typeface="+mn-lt"/>
                          <a:ea typeface="Times New Roman"/>
                        </a:rPr>
                        <a:t>Якби</a:t>
                      </a:r>
                      <a:r>
                        <a:rPr lang="ru-RU" sz="950" noProof="0" dirty="0">
                          <a:effectLst/>
                          <a:latin typeface="+mn-lt"/>
                          <a:ea typeface="Times New Roman"/>
                        </a:rPr>
                        <a:t> ж </a:t>
                      </a:r>
                      <a:r>
                        <a:rPr lang="ru-RU" sz="950" noProof="0" dirty="0" err="1">
                          <a:effectLst/>
                          <a:latin typeface="+mn-lt"/>
                          <a:ea typeface="Times New Roman"/>
                        </a:rPr>
                        <a:t>воно</a:t>
                      </a:r>
                      <a:r>
                        <a:rPr lang="ru-RU" sz="950" noProof="0" dirty="0">
                          <a:effectLst/>
                          <a:latin typeface="+mn-lt"/>
                          <a:ea typeface="Times New Roman"/>
                        </a:rPr>
                        <a:t> приносило </a:t>
                      </a:r>
                      <a:r>
                        <a:rPr lang="ru-RU" sz="950" noProof="0" dirty="0" err="1">
                          <a:effectLst/>
                          <a:latin typeface="+mn-lt"/>
                          <a:ea typeface="Times New Roman"/>
                        </a:rPr>
                        <a:t>плідні</a:t>
                      </a:r>
                      <a:r>
                        <a:rPr lang="ru-RU" sz="950" noProof="0" dirty="0">
                          <a:effectLst/>
                          <a:latin typeface="+mn-lt"/>
                          <a:ea typeface="Times New Roman"/>
                        </a:rPr>
                        <a:t> </a:t>
                      </a:r>
                      <a:r>
                        <a:rPr lang="ru-RU" sz="950" noProof="0" dirty="0" err="1">
                          <a:effectLst/>
                          <a:latin typeface="+mn-lt"/>
                          <a:ea typeface="Times New Roman"/>
                        </a:rPr>
                        <a:t>результати</a:t>
                      </a:r>
                      <a:endParaRPr lang="ru-RU" sz="950" noProof="0" dirty="0">
                        <a:effectLst/>
                        <a:latin typeface="+mn-lt"/>
                        <a:ea typeface="Times New Roman"/>
                      </a:endParaRPr>
                    </a:p>
                    <a:p>
                      <a:pPr>
                        <a:spcAft>
                          <a:spcPts val="0"/>
                        </a:spcAft>
                      </a:pPr>
                      <a:r>
                        <a:rPr lang="ru-RU" sz="950" noProof="0" dirty="0">
                          <a:effectLst/>
                          <a:latin typeface="+mn-lt"/>
                          <a:ea typeface="Times New Roman"/>
                        </a:rPr>
                        <a:t>Мене все </a:t>
                      </a:r>
                      <a:r>
                        <a:rPr lang="ru-RU" sz="950" noProof="0" dirty="0" err="1">
                          <a:effectLst/>
                          <a:latin typeface="+mn-lt"/>
                          <a:ea typeface="Times New Roman"/>
                        </a:rPr>
                        <a:t>влаштовує</a:t>
                      </a:r>
                      <a:r>
                        <a:rPr lang="ru-RU" sz="950" noProof="0" dirty="0">
                          <a:effectLst/>
                          <a:latin typeface="+mn-lt"/>
                          <a:ea typeface="Times New Roman"/>
                        </a:rPr>
                        <a:t>, </a:t>
                      </a:r>
                      <a:r>
                        <a:rPr lang="ru-RU" sz="950" noProof="0" dirty="0" err="1">
                          <a:effectLst/>
                          <a:latin typeface="+mn-lt"/>
                          <a:ea typeface="Times New Roman"/>
                        </a:rPr>
                        <a:t>питання</a:t>
                      </a:r>
                      <a:r>
                        <a:rPr lang="ru-RU" sz="950" noProof="0" dirty="0">
                          <a:effectLst/>
                          <a:latin typeface="+mn-lt"/>
                          <a:ea typeface="Times New Roman"/>
                        </a:rPr>
                        <a:t> </a:t>
                      </a:r>
                      <a:r>
                        <a:rPr lang="ru-RU" sz="950" noProof="0" dirty="0" err="1">
                          <a:effectLst/>
                          <a:latin typeface="+mn-lt"/>
                          <a:ea typeface="Times New Roman"/>
                        </a:rPr>
                        <a:t>стосуються</a:t>
                      </a:r>
                      <a:r>
                        <a:rPr lang="ru-RU" sz="950" noProof="0" dirty="0">
                          <a:effectLst/>
                          <a:latin typeface="+mn-lt"/>
                          <a:ea typeface="Times New Roman"/>
                        </a:rPr>
                        <a:t> </a:t>
                      </a:r>
                      <a:r>
                        <a:rPr lang="ru-RU" sz="950" noProof="0" dirty="0" err="1">
                          <a:effectLst/>
                          <a:latin typeface="+mn-lt"/>
                          <a:ea typeface="Times New Roman"/>
                        </a:rPr>
                        <a:t>різних</a:t>
                      </a:r>
                      <a:r>
                        <a:rPr lang="ru-RU" sz="950" noProof="0" dirty="0">
                          <a:effectLst/>
                          <a:latin typeface="+mn-lt"/>
                          <a:ea typeface="Times New Roman"/>
                        </a:rPr>
                        <a:t> </a:t>
                      </a:r>
                      <a:r>
                        <a:rPr lang="ru-RU" sz="950" noProof="0" dirty="0" err="1">
                          <a:effectLst/>
                          <a:latin typeface="+mn-lt"/>
                          <a:ea typeface="Times New Roman"/>
                        </a:rPr>
                        <a:t>аспектів</a:t>
                      </a:r>
                      <a:r>
                        <a:rPr lang="ru-RU" sz="950" noProof="0" dirty="0">
                          <a:effectLst/>
                          <a:latin typeface="+mn-lt"/>
                          <a:ea typeface="Times New Roman"/>
                        </a:rPr>
                        <a:t> і </a:t>
                      </a:r>
                      <a:r>
                        <a:rPr lang="ru-RU" sz="950" noProof="0" dirty="0" err="1">
                          <a:effectLst/>
                          <a:latin typeface="+mn-lt"/>
                          <a:ea typeface="Times New Roman"/>
                        </a:rPr>
                        <a:t>це</a:t>
                      </a:r>
                      <a:r>
                        <a:rPr lang="ru-RU" sz="950" noProof="0" dirty="0">
                          <a:effectLst/>
                          <a:latin typeface="+mn-lt"/>
                          <a:ea typeface="Times New Roman"/>
                        </a:rPr>
                        <a:t> добре.</a:t>
                      </a:r>
                    </a:p>
                    <a:p>
                      <a:pPr>
                        <a:spcAft>
                          <a:spcPts val="0"/>
                        </a:spcAft>
                      </a:pPr>
                      <a:r>
                        <a:rPr lang="ru-RU" sz="950" noProof="0" dirty="0" err="1">
                          <a:effectLst/>
                          <a:latin typeface="+mn-lt"/>
                          <a:ea typeface="Times New Roman"/>
                        </a:rPr>
                        <a:t>хочеться</a:t>
                      </a:r>
                      <a:r>
                        <a:rPr lang="ru-RU" sz="950" noProof="0" dirty="0">
                          <a:effectLst/>
                          <a:latin typeface="+mn-lt"/>
                          <a:ea typeface="Times New Roman"/>
                        </a:rPr>
                        <a:t> </a:t>
                      </a:r>
                      <a:r>
                        <a:rPr lang="ru-RU" sz="950" noProof="0" dirty="0" err="1">
                          <a:effectLst/>
                          <a:latin typeface="+mn-lt"/>
                          <a:ea typeface="Times New Roman"/>
                        </a:rPr>
                        <a:t>прямих</a:t>
                      </a:r>
                      <a:r>
                        <a:rPr lang="ru-RU" sz="950" noProof="0" dirty="0">
                          <a:effectLst/>
                          <a:latin typeface="+mn-lt"/>
                          <a:ea typeface="Times New Roman"/>
                        </a:rPr>
                        <a:t> </a:t>
                      </a:r>
                      <a:r>
                        <a:rPr lang="ru-RU" sz="950" noProof="0" dirty="0" err="1">
                          <a:effectLst/>
                          <a:latin typeface="+mn-lt"/>
                          <a:ea typeface="Times New Roman"/>
                        </a:rPr>
                        <a:t>підтверджень</a:t>
                      </a:r>
                      <a:r>
                        <a:rPr lang="ru-RU" sz="950" noProof="0" dirty="0">
                          <a:effectLst/>
                          <a:latin typeface="+mn-lt"/>
                          <a:ea typeface="Times New Roman"/>
                        </a:rPr>
                        <a:t> </a:t>
                      </a:r>
                      <a:r>
                        <a:rPr lang="ru-RU" sz="950" noProof="0" dirty="0" err="1">
                          <a:effectLst/>
                          <a:latin typeface="+mn-lt"/>
                          <a:ea typeface="Times New Roman"/>
                        </a:rPr>
                        <a:t>опрацювання</a:t>
                      </a:r>
                      <a:r>
                        <a:rPr lang="ru-RU" sz="950" noProof="0" dirty="0">
                          <a:effectLst/>
                          <a:latin typeface="+mn-lt"/>
                          <a:ea typeface="Times New Roman"/>
                        </a:rPr>
                        <a:t> </a:t>
                      </a:r>
                      <a:r>
                        <a:rPr lang="ru-RU" sz="950" noProof="0" dirty="0" err="1">
                          <a:effectLst/>
                          <a:latin typeface="+mn-lt"/>
                          <a:ea typeface="Times New Roman"/>
                        </a:rPr>
                        <a:t>цих</a:t>
                      </a:r>
                      <a:r>
                        <a:rPr lang="ru-RU" sz="950" noProof="0" dirty="0">
                          <a:effectLst/>
                          <a:latin typeface="+mn-lt"/>
                          <a:ea typeface="Times New Roman"/>
                        </a:rPr>
                        <a:t> анкет, </a:t>
                      </a:r>
                      <a:r>
                        <a:rPr lang="ru-RU" sz="950" noProof="0" dirty="0" err="1">
                          <a:effectLst/>
                          <a:latin typeface="+mn-lt"/>
                          <a:ea typeface="Times New Roman"/>
                        </a:rPr>
                        <a:t>можливо</a:t>
                      </a:r>
                      <a:r>
                        <a:rPr lang="ru-RU" sz="950" noProof="0" dirty="0">
                          <a:effectLst/>
                          <a:latin typeface="+mn-lt"/>
                          <a:ea typeface="Times New Roman"/>
                        </a:rPr>
                        <a:t> </a:t>
                      </a:r>
                      <a:r>
                        <a:rPr lang="ru-RU" sz="950" noProof="0" dirty="0" err="1">
                          <a:effectLst/>
                          <a:latin typeface="+mn-lt"/>
                          <a:ea typeface="Times New Roman"/>
                        </a:rPr>
                        <a:t>зведення</a:t>
                      </a:r>
                      <a:r>
                        <a:rPr lang="ru-RU" sz="950" noProof="0" dirty="0">
                          <a:effectLst/>
                          <a:latin typeface="+mn-lt"/>
                          <a:ea typeface="Times New Roman"/>
                        </a:rPr>
                        <a:t> і </a:t>
                      </a:r>
                      <a:r>
                        <a:rPr lang="ru-RU" sz="950" noProof="0" dirty="0" err="1">
                          <a:effectLst/>
                          <a:latin typeface="+mn-lt"/>
                          <a:ea typeface="Times New Roman"/>
                        </a:rPr>
                        <a:t>аналіз</a:t>
                      </a:r>
                      <a:r>
                        <a:rPr lang="ru-RU" sz="950" noProof="0" dirty="0">
                          <a:effectLst/>
                          <a:latin typeface="+mn-lt"/>
                          <a:ea typeface="Times New Roman"/>
                        </a:rPr>
                        <a:t> </a:t>
                      </a:r>
                      <a:r>
                        <a:rPr lang="ru-RU" sz="950" noProof="0" dirty="0" err="1">
                          <a:effectLst/>
                          <a:latin typeface="+mn-lt"/>
                          <a:ea typeface="Times New Roman"/>
                        </a:rPr>
                        <a:t>результатів</a:t>
                      </a:r>
                      <a:r>
                        <a:rPr lang="ru-RU" sz="950" noProof="0" dirty="0">
                          <a:effectLst/>
                          <a:latin typeface="+mn-lt"/>
                          <a:ea typeface="Times New Roman"/>
                        </a:rPr>
                        <a:t>, </a:t>
                      </a:r>
                      <a:r>
                        <a:rPr lang="ru-RU" sz="950" noProof="0" dirty="0" err="1">
                          <a:effectLst/>
                          <a:latin typeface="+mn-lt"/>
                          <a:ea typeface="Times New Roman"/>
                        </a:rPr>
                        <a:t>висновки</a:t>
                      </a:r>
                      <a:r>
                        <a:rPr lang="ru-RU" sz="950" noProof="0" dirty="0">
                          <a:effectLst/>
                          <a:latin typeface="+mn-lt"/>
                          <a:ea typeface="Times New Roman"/>
                        </a:rPr>
                        <a:t> </a:t>
                      </a:r>
                      <a:r>
                        <a:rPr lang="ru-RU" sz="950" noProof="0" dirty="0" err="1">
                          <a:effectLst/>
                          <a:latin typeface="+mn-lt"/>
                          <a:ea typeface="Times New Roman"/>
                        </a:rPr>
                        <a:t>публічні</a:t>
                      </a:r>
                      <a:r>
                        <a:rPr lang="ru-RU" sz="950" noProof="0" dirty="0">
                          <a:effectLst/>
                          <a:latin typeface="+mn-lt"/>
                          <a:ea typeface="Times New Roman"/>
                        </a:rPr>
                        <a:t> </a:t>
                      </a:r>
                      <a:r>
                        <a:rPr lang="ru-RU" sz="950" noProof="0" dirty="0" err="1">
                          <a:effectLst/>
                          <a:latin typeface="+mn-lt"/>
                          <a:ea typeface="Times New Roman"/>
                        </a:rPr>
                        <a:t>стосовно</a:t>
                      </a:r>
                      <a:r>
                        <a:rPr lang="ru-RU" sz="950" noProof="0" dirty="0">
                          <a:effectLst/>
                          <a:latin typeface="+mn-lt"/>
                          <a:ea typeface="Times New Roman"/>
                        </a:rPr>
                        <a:t> </a:t>
                      </a:r>
                      <a:r>
                        <a:rPr lang="ru-RU" sz="950" noProof="0" dirty="0" err="1">
                          <a:effectLst/>
                          <a:latin typeface="+mn-lt"/>
                          <a:ea typeface="Times New Roman"/>
                        </a:rPr>
                        <a:t>викладачів</a:t>
                      </a:r>
                      <a:r>
                        <a:rPr lang="ru-RU" sz="950" noProof="0" dirty="0">
                          <a:effectLst/>
                          <a:latin typeface="+mn-lt"/>
                          <a:ea typeface="Times New Roman"/>
                        </a:rPr>
                        <a:t> на </a:t>
                      </a:r>
                      <a:r>
                        <a:rPr lang="ru-RU" sz="950" noProof="0" dirty="0" err="1">
                          <a:effectLst/>
                          <a:latin typeface="+mn-lt"/>
                          <a:ea typeface="Times New Roman"/>
                        </a:rPr>
                        <a:t>яких</a:t>
                      </a:r>
                      <a:r>
                        <a:rPr lang="ru-RU" sz="950" noProof="0" dirty="0">
                          <a:effectLst/>
                          <a:latin typeface="+mn-lt"/>
                          <a:ea typeface="Times New Roman"/>
                        </a:rPr>
                        <a:t> </a:t>
                      </a:r>
                      <a:r>
                        <a:rPr lang="ru-RU" sz="950" noProof="0" dirty="0" err="1">
                          <a:effectLst/>
                          <a:latin typeface="+mn-lt"/>
                          <a:ea typeface="Times New Roman"/>
                        </a:rPr>
                        <a:t>скаржаться</a:t>
                      </a:r>
                      <a:r>
                        <a:rPr lang="ru-RU" sz="950" noProof="0" dirty="0">
                          <a:effectLst/>
                          <a:latin typeface="+mn-lt"/>
                          <a:ea typeface="Times New Roman"/>
                        </a:rPr>
                        <a:t> і </a:t>
                      </a:r>
                      <a:r>
                        <a:rPr lang="ru-RU" sz="950" noProof="0" dirty="0" err="1">
                          <a:effectLst/>
                          <a:latin typeface="+mn-lt"/>
                          <a:ea typeface="Times New Roman"/>
                        </a:rPr>
                        <a:t>яких</a:t>
                      </a:r>
                      <a:r>
                        <a:rPr lang="ru-RU" sz="950" noProof="0" dirty="0">
                          <a:effectLst/>
                          <a:latin typeface="+mn-lt"/>
                          <a:ea typeface="Times New Roman"/>
                        </a:rPr>
                        <a:t> </a:t>
                      </a:r>
                      <a:r>
                        <a:rPr lang="ru-RU" sz="950" noProof="0" dirty="0" err="1">
                          <a:effectLst/>
                          <a:latin typeface="+mn-lt"/>
                          <a:ea typeface="Times New Roman"/>
                        </a:rPr>
                        <a:t>хвалять</a:t>
                      </a:r>
                      <a:r>
                        <a:rPr lang="ru-RU" sz="950" noProof="0" dirty="0">
                          <a:effectLst/>
                          <a:latin typeface="+mn-lt"/>
                          <a:ea typeface="Times New Roman"/>
                        </a:rPr>
                        <a:t> </a:t>
                      </a:r>
                      <a:r>
                        <a:rPr lang="ru-RU" sz="950" noProof="0" dirty="0" err="1">
                          <a:effectLst/>
                          <a:latin typeface="+mn-lt"/>
                          <a:ea typeface="Times New Roman"/>
                        </a:rPr>
                        <a:t>студенти</a:t>
                      </a:r>
                      <a:r>
                        <a:rPr lang="ru-RU" sz="950" noProof="0" dirty="0">
                          <a:effectLst/>
                          <a:latin typeface="+mn-lt"/>
                          <a:ea typeface="Times New Roman"/>
                        </a:rPr>
                        <a:t>.</a:t>
                      </a:r>
                    </a:p>
                    <a:p>
                      <a:pPr>
                        <a:spcAft>
                          <a:spcPts val="0"/>
                        </a:spcAft>
                      </a:pPr>
                      <a:r>
                        <a:rPr lang="ru-RU" sz="950" noProof="0" dirty="0">
                          <a:effectLst/>
                          <a:latin typeface="+mn-lt"/>
                          <a:ea typeface="Times New Roman"/>
                        </a:rPr>
                        <a:t>В </a:t>
                      </a:r>
                      <a:r>
                        <a:rPr lang="ru-RU" sz="950" noProof="0" dirty="0" err="1">
                          <a:effectLst/>
                          <a:latin typeface="+mn-lt"/>
                          <a:ea typeface="Times New Roman"/>
                        </a:rPr>
                        <a:t>цілому</a:t>
                      </a:r>
                      <a:r>
                        <a:rPr lang="ru-RU" sz="950" noProof="0" dirty="0">
                          <a:effectLst/>
                          <a:latin typeface="+mn-lt"/>
                          <a:ea typeface="Times New Roman"/>
                        </a:rPr>
                        <a:t> все добре.</a:t>
                      </a:r>
                    </a:p>
                    <a:p>
                      <a:pPr>
                        <a:spcAft>
                          <a:spcPts val="0"/>
                        </a:spcAft>
                      </a:pPr>
                      <a:r>
                        <a:rPr lang="ru-RU" sz="950" noProof="0" dirty="0" err="1">
                          <a:effectLst/>
                          <a:latin typeface="+mn-lt"/>
                          <a:ea typeface="Times New Roman"/>
                        </a:rPr>
                        <a:t>достатньо</a:t>
                      </a:r>
                      <a:r>
                        <a:rPr lang="ru-RU" sz="950" noProof="0" dirty="0">
                          <a:effectLst/>
                          <a:latin typeface="+mn-lt"/>
                          <a:ea typeface="Times New Roman"/>
                        </a:rPr>
                        <a:t> </a:t>
                      </a:r>
                      <a:r>
                        <a:rPr lang="ru-RU" sz="950" noProof="0" dirty="0" err="1">
                          <a:effectLst/>
                          <a:latin typeface="+mn-lt"/>
                          <a:ea typeface="Times New Roman"/>
                        </a:rPr>
                        <a:t>об'ємна</a:t>
                      </a:r>
                      <a:r>
                        <a:rPr lang="ru-RU" sz="950" noProof="0" dirty="0">
                          <a:effectLst/>
                          <a:latin typeface="+mn-lt"/>
                          <a:ea typeface="Times New Roman"/>
                        </a:rPr>
                        <a:t> і </a:t>
                      </a:r>
                      <a:r>
                        <a:rPr lang="ru-RU" sz="950" noProof="0" dirty="0" err="1">
                          <a:effectLst/>
                          <a:latin typeface="+mn-lt"/>
                          <a:ea typeface="Times New Roman"/>
                        </a:rPr>
                        <a:t>насичена</a:t>
                      </a:r>
                      <a:r>
                        <a:rPr lang="ru-RU" sz="950" noProof="0" dirty="0">
                          <a:effectLst/>
                          <a:latin typeface="+mn-lt"/>
                          <a:ea typeface="Times New Roman"/>
                        </a:rPr>
                        <a:t> </a:t>
                      </a:r>
                      <a:r>
                        <a:rPr lang="ru-RU" sz="950" noProof="0" dirty="0" err="1">
                          <a:effectLst/>
                          <a:latin typeface="+mn-lt"/>
                          <a:ea typeface="Times New Roman"/>
                        </a:rPr>
                        <a:t>питаннями</a:t>
                      </a:r>
                      <a:r>
                        <a:rPr lang="ru-RU" sz="950" noProof="0" dirty="0">
                          <a:effectLst/>
                          <a:latin typeface="+mn-lt"/>
                          <a:ea typeface="Times New Roman"/>
                        </a:rPr>
                        <a:t> анкета. </a:t>
                      </a:r>
                      <a:r>
                        <a:rPr lang="ru-RU" sz="950" noProof="0" dirty="0" err="1">
                          <a:effectLst/>
                          <a:latin typeface="+mn-lt"/>
                          <a:ea typeface="Times New Roman"/>
                        </a:rPr>
                        <a:t>Можна</a:t>
                      </a:r>
                      <a:r>
                        <a:rPr lang="ru-RU" sz="950" noProof="0" dirty="0">
                          <a:effectLst/>
                          <a:latin typeface="+mn-lt"/>
                          <a:ea typeface="Times New Roman"/>
                        </a:rPr>
                        <a:t> </a:t>
                      </a:r>
                      <a:r>
                        <a:rPr lang="ru-RU" sz="950" noProof="0" dirty="0" err="1">
                          <a:effectLst/>
                          <a:latin typeface="+mn-lt"/>
                          <a:ea typeface="Times New Roman"/>
                        </a:rPr>
                        <a:t>ще</a:t>
                      </a:r>
                      <a:r>
                        <a:rPr lang="ru-RU" sz="950" noProof="0" dirty="0">
                          <a:effectLst/>
                          <a:latin typeface="+mn-lt"/>
                          <a:ea typeface="Times New Roman"/>
                        </a:rPr>
                        <a:t> </a:t>
                      </a:r>
                      <a:r>
                        <a:rPr lang="ru-RU" sz="950" noProof="0" dirty="0" err="1">
                          <a:effectLst/>
                          <a:latin typeface="+mn-lt"/>
                          <a:ea typeface="Times New Roman"/>
                        </a:rPr>
                        <a:t>додати</a:t>
                      </a:r>
                      <a:r>
                        <a:rPr lang="ru-RU" sz="950" noProof="0" dirty="0">
                          <a:effectLst/>
                          <a:latin typeface="+mn-lt"/>
                          <a:ea typeface="Times New Roman"/>
                        </a:rPr>
                        <a:t> </a:t>
                      </a:r>
                      <a:r>
                        <a:rPr lang="ru-RU" sz="950" noProof="0" dirty="0" err="1">
                          <a:effectLst/>
                          <a:latin typeface="+mn-lt"/>
                          <a:ea typeface="Times New Roman"/>
                        </a:rPr>
                        <a:t>питання</a:t>
                      </a:r>
                      <a:r>
                        <a:rPr lang="ru-RU" sz="950" noProof="0" dirty="0">
                          <a:effectLst/>
                          <a:latin typeface="+mn-lt"/>
                          <a:ea typeface="Times New Roman"/>
                        </a:rPr>
                        <a:t>: </a:t>
                      </a:r>
                      <a:r>
                        <a:rPr lang="ru-RU" sz="950" noProof="0" dirty="0" err="1">
                          <a:effectLst/>
                          <a:latin typeface="+mn-lt"/>
                          <a:ea typeface="Times New Roman"/>
                        </a:rPr>
                        <a:t>Чи</a:t>
                      </a:r>
                      <a:r>
                        <a:rPr lang="ru-RU" sz="950" noProof="0" dirty="0">
                          <a:effectLst/>
                          <a:latin typeface="+mn-lt"/>
                          <a:ea typeface="Times New Roman"/>
                        </a:rPr>
                        <a:t> могли б Ви </a:t>
                      </a:r>
                      <a:r>
                        <a:rPr lang="ru-RU" sz="950" noProof="0" dirty="0" err="1">
                          <a:effectLst/>
                          <a:latin typeface="+mn-lt"/>
                          <a:ea typeface="Times New Roman"/>
                        </a:rPr>
                        <a:t>рекомендувати</a:t>
                      </a:r>
                      <a:r>
                        <a:rPr lang="ru-RU" sz="950" noProof="0" dirty="0">
                          <a:effectLst/>
                          <a:latin typeface="+mn-lt"/>
                          <a:ea typeface="Times New Roman"/>
                        </a:rPr>
                        <a:t> КАІ для </a:t>
                      </a:r>
                      <a:r>
                        <a:rPr lang="ru-RU" sz="950" noProof="0" dirty="0" err="1">
                          <a:effectLst/>
                          <a:latin typeface="+mn-lt"/>
                          <a:ea typeface="Times New Roman"/>
                        </a:rPr>
                        <a:t>вступу</a:t>
                      </a:r>
                      <a:r>
                        <a:rPr lang="ru-RU" sz="950" noProof="0" dirty="0">
                          <a:effectLst/>
                          <a:latin typeface="+mn-lt"/>
                          <a:ea typeface="Times New Roman"/>
                        </a:rPr>
                        <a:t> </a:t>
                      </a:r>
                      <a:r>
                        <a:rPr lang="ru-RU" sz="950" noProof="0" dirty="0" err="1">
                          <a:effectLst/>
                          <a:latin typeface="+mn-lt"/>
                          <a:ea typeface="Times New Roman"/>
                        </a:rPr>
                        <a:t>своїм</a:t>
                      </a:r>
                      <a:r>
                        <a:rPr lang="ru-RU" sz="950" noProof="0" dirty="0">
                          <a:effectLst/>
                          <a:latin typeface="+mn-lt"/>
                          <a:ea typeface="Times New Roman"/>
                        </a:rPr>
                        <a:t> </a:t>
                      </a:r>
                      <a:r>
                        <a:rPr lang="ru-RU" sz="950" noProof="0" dirty="0" err="1">
                          <a:effectLst/>
                          <a:latin typeface="+mn-lt"/>
                          <a:ea typeface="Times New Roman"/>
                        </a:rPr>
                        <a:t>друзям</a:t>
                      </a:r>
                      <a:r>
                        <a:rPr lang="ru-RU" sz="950" noProof="0" dirty="0">
                          <a:effectLst/>
                          <a:latin typeface="+mn-lt"/>
                          <a:ea typeface="Times New Roman"/>
                        </a:rPr>
                        <a:t>, родичам, </a:t>
                      </a:r>
                      <a:r>
                        <a:rPr lang="ru-RU" sz="950" noProof="0" dirty="0" err="1">
                          <a:effectLst/>
                          <a:latin typeface="+mn-lt"/>
                          <a:ea typeface="Times New Roman"/>
                        </a:rPr>
                        <a:t>знайомим</a:t>
                      </a:r>
                      <a:r>
                        <a:rPr lang="ru-RU" sz="950" noProof="0" dirty="0">
                          <a:effectLst/>
                          <a:latin typeface="+mn-lt"/>
                          <a:ea typeface="Times New Roman"/>
                        </a:rPr>
                        <a:t>?</a:t>
                      </a:r>
                    </a:p>
                    <a:p>
                      <a:pPr>
                        <a:spcAft>
                          <a:spcPts val="0"/>
                        </a:spcAft>
                      </a:pPr>
                      <a:r>
                        <a:rPr lang="uk-UA" sz="950" noProof="0" dirty="0">
                          <a:effectLst/>
                          <a:latin typeface="+mn-lt"/>
                          <a:ea typeface="Times New Roman"/>
                        </a:rPr>
                        <a:t>Адаптувати анкету з точки зору дистанційного навчання. Деякі питання мали єдину можливу відповідь "Утримуюсь від відповіді", оскільки не мала можливості оцінити певні аспекти через повністю дистанційне навчання.</a:t>
                      </a:r>
                    </a:p>
                    <a:p>
                      <a:pPr>
                        <a:spcAft>
                          <a:spcPts val="0"/>
                        </a:spcAft>
                      </a:pPr>
                      <a:r>
                        <a:rPr lang="ru-RU" sz="950" noProof="0" dirty="0" err="1">
                          <a:effectLst/>
                          <a:latin typeface="+mn-lt"/>
                          <a:ea typeface="Times New Roman"/>
                        </a:rPr>
                        <a:t>Обов'язково</a:t>
                      </a:r>
                      <a:r>
                        <a:rPr lang="ru-RU" sz="950" noProof="0" dirty="0">
                          <a:effectLst/>
                          <a:latin typeface="+mn-lt"/>
                          <a:ea typeface="Times New Roman"/>
                        </a:rPr>
                        <a:t> внести </a:t>
                      </a:r>
                      <a:r>
                        <a:rPr lang="ru-RU" sz="950" noProof="0" dirty="0" err="1">
                          <a:effectLst/>
                          <a:latin typeface="+mn-lt"/>
                          <a:ea typeface="Times New Roman"/>
                        </a:rPr>
                        <a:t>питання</a:t>
                      </a:r>
                      <a:r>
                        <a:rPr lang="ru-RU" sz="950" noProof="0" dirty="0">
                          <a:effectLst/>
                          <a:latin typeface="+mn-lt"/>
                          <a:ea typeface="Times New Roman"/>
                        </a:rPr>
                        <a:t> </a:t>
                      </a:r>
                      <a:r>
                        <a:rPr lang="ru-RU" sz="950" noProof="0" dirty="0" err="1">
                          <a:effectLst/>
                          <a:latin typeface="+mn-lt"/>
                          <a:ea typeface="Times New Roman"/>
                        </a:rPr>
                        <a:t>харчування</a:t>
                      </a:r>
                      <a:r>
                        <a:rPr lang="ru-RU" sz="950" noProof="0" dirty="0">
                          <a:effectLst/>
                          <a:latin typeface="+mn-lt"/>
                          <a:ea typeface="Times New Roman"/>
                        </a:rPr>
                        <a:t>  </a:t>
                      </a:r>
                      <a:r>
                        <a:rPr lang="ru-RU" sz="950" noProof="0" dirty="0" err="1">
                          <a:effectLst/>
                          <a:latin typeface="+mn-lt"/>
                          <a:ea typeface="Times New Roman"/>
                        </a:rPr>
                        <a:t>їсточки</a:t>
                      </a:r>
                      <a:r>
                        <a:rPr lang="ru-RU" sz="950" noProof="0" dirty="0">
                          <a:effectLst/>
                          <a:latin typeface="+mn-lt"/>
                          <a:ea typeface="Times New Roman"/>
                        </a:rPr>
                        <a:t> </a:t>
                      </a:r>
                      <a:r>
                        <a:rPr lang="ru-RU" sz="950" noProof="0" dirty="0" err="1">
                          <a:effectLst/>
                          <a:latin typeface="+mn-lt"/>
                          <a:ea typeface="Times New Roman"/>
                        </a:rPr>
                        <a:t>хочеться</a:t>
                      </a:r>
                      <a:r>
                        <a:rPr lang="ru-RU" sz="950" noProof="0" dirty="0">
                          <a:effectLst/>
                          <a:latin typeface="+mn-lt"/>
                          <a:ea typeface="Times New Roman"/>
                        </a:rPr>
                        <a:t> </a:t>
                      </a:r>
                      <a:r>
                        <a:rPr lang="ru-RU" sz="950" noProof="0" dirty="0" err="1">
                          <a:effectLst/>
                          <a:latin typeface="+mn-lt"/>
                          <a:ea typeface="Times New Roman"/>
                        </a:rPr>
                        <a:t>вже</a:t>
                      </a:r>
                      <a:r>
                        <a:rPr lang="ru-RU" sz="950" noProof="0" dirty="0">
                          <a:effectLst/>
                          <a:latin typeface="+mn-lt"/>
                          <a:ea typeface="Times New Roman"/>
                        </a:rPr>
                        <a:t> і на 2 </a:t>
                      </a:r>
                      <a:r>
                        <a:rPr lang="ru-RU" sz="950" noProof="0" dirty="0" err="1">
                          <a:effectLst/>
                          <a:latin typeface="+mn-lt"/>
                          <a:ea typeface="Times New Roman"/>
                        </a:rPr>
                        <a:t>парі</a:t>
                      </a:r>
                      <a:r>
                        <a:rPr lang="ru-RU" sz="950" noProof="0" dirty="0">
                          <a:effectLst/>
                          <a:latin typeface="+mn-lt"/>
                          <a:ea typeface="Times New Roman"/>
                        </a:rPr>
                        <a:t>, а </a:t>
                      </a:r>
                      <a:r>
                        <a:rPr lang="ru-RU" sz="950" noProof="0" dirty="0" err="1">
                          <a:effectLst/>
                          <a:latin typeface="+mn-lt"/>
                          <a:ea typeface="Times New Roman"/>
                        </a:rPr>
                        <a:t>піти</a:t>
                      </a:r>
                      <a:r>
                        <a:rPr lang="ru-RU" sz="950" noProof="0" dirty="0">
                          <a:effectLst/>
                          <a:latin typeface="+mn-lt"/>
                          <a:ea typeface="Times New Roman"/>
                        </a:rPr>
                        <a:t> </a:t>
                      </a:r>
                      <a:r>
                        <a:rPr lang="ru-RU" sz="950" noProof="0" dirty="0" err="1">
                          <a:effectLst/>
                          <a:latin typeface="+mn-lt"/>
                          <a:ea typeface="Times New Roman"/>
                        </a:rPr>
                        <a:t>кудись</a:t>
                      </a:r>
                      <a:r>
                        <a:rPr lang="ru-RU" sz="950" noProof="0" dirty="0">
                          <a:effectLst/>
                          <a:latin typeface="+mn-lt"/>
                          <a:ea typeface="Times New Roman"/>
                        </a:rPr>
                        <a:t> </a:t>
                      </a:r>
                      <a:r>
                        <a:rPr lang="ru-RU" sz="950" noProof="0" dirty="0" err="1">
                          <a:effectLst/>
                          <a:latin typeface="+mn-lt"/>
                          <a:ea typeface="Times New Roman"/>
                        </a:rPr>
                        <a:t>немає</a:t>
                      </a:r>
                      <a:r>
                        <a:rPr lang="ru-RU" sz="950" noProof="0" dirty="0">
                          <a:effectLst/>
                          <a:latin typeface="+mn-lt"/>
                          <a:ea typeface="Times New Roman"/>
                        </a:rPr>
                        <a:t> </a:t>
                      </a:r>
                      <a:r>
                        <a:rPr lang="ru-RU" sz="950" noProof="0" dirty="0" err="1">
                          <a:effectLst/>
                          <a:latin typeface="+mn-lt"/>
                          <a:ea typeface="Times New Roman"/>
                        </a:rPr>
                        <a:t>куди</a:t>
                      </a:r>
                      <a:r>
                        <a:rPr lang="ru-RU" sz="950" noProof="0" dirty="0">
                          <a:effectLst/>
                          <a:latin typeface="+mn-lt"/>
                          <a:ea typeface="Times New Roman"/>
                        </a:rPr>
                        <a:t>. Є </a:t>
                      </a:r>
                      <a:r>
                        <a:rPr lang="ru-RU" sz="950" noProof="0" dirty="0" err="1">
                          <a:effectLst/>
                          <a:latin typeface="+mn-lt"/>
                          <a:ea typeface="Times New Roman"/>
                        </a:rPr>
                        <a:t>кулиничі</a:t>
                      </a:r>
                      <a:r>
                        <a:rPr lang="ru-RU" sz="950" noProof="0" dirty="0">
                          <a:effectLst/>
                          <a:latin typeface="+mn-lt"/>
                          <a:ea typeface="Times New Roman"/>
                        </a:rPr>
                        <a:t>, але маленький </a:t>
                      </a:r>
                      <a:r>
                        <a:rPr lang="ru-RU" sz="950" noProof="0" dirty="0" err="1">
                          <a:effectLst/>
                          <a:latin typeface="+mn-lt"/>
                          <a:ea typeface="Times New Roman"/>
                        </a:rPr>
                        <a:t>він</a:t>
                      </a:r>
                      <a:r>
                        <a:rPr lang="ru-RU" sz="950" noProof="0" dirty="0">
                          <a:effectLst/>
                          <a:latin typeface="+mn-lt"/>
                          <a:ea typeface="Times New Roman"/>
                        </a:rPr>
                        <a:t> і </a:t>
                      </a:r>
                      <a:r>
                        <a:rPr lang="ru-RU" sz="950" noProof="0" dirty="0" err="1">
                          <a:effectLst/>
                          <a:latin typeface="+mn-lt"/>
                          <a:ea typeface="Times New Roman"/>
                        </a:rPr>
                        <a:t>дуууже</a:t>
                      </a:r>
                      <a:r>
                        <a:rPr lang="ru-RU" sz="950" noProof="0" dirty="0">
                          <a:effectLst/>
                          <a:latin typeface="+mn-lt"/>
                          <a:ea typeface="Times New Roman"/>
                        </a:rPr>
                        <a:t> </a:t>
                      </a:r>
                      <a:r>
                        <a:rPr lang="ru-RU" sz="950" noProof="0" dirty="0" err="1">
                          <a:effectLst/>
                          <a:latin typeface="+mn-lt"/>
                          <a:ea typeface="Times New Roman"/>
                        </a:rPr>
                        <a:t>великі</a:t>
                      </a:r>
                      <a:r>
                        <a:rPr lang="ru-RU" sz="950" noProof="0" dirty="0">
                          <a:effectLst/>
                          <a:latin typeface="+mn-lt"/>
                          <a:ea typeface="Times New Roman"/>
                        </a:rPr>
                        <a:t> </a:t>
                      </a:r>
                      <a:r>
                        <a:rPr lang="ru-RU" sz="950" noProof="0" dirty="0" err="1">
                          <a:effectLst/>
                          <a:latin typeface="+mn-lt"/>
                          <a:ea typeface="Times New Roman"/>
                        </a:rPr>
                        <a:t>черги</a:t>
                      </a:r>
                      <a:r>
                        <a:rPr lang="ru-RU" sz="950" noProof="0" dirty="0">
                          <a:effectLst/>
                          <a:latin typeface="+mn-lt"/>
                          <a:ea typeface="Times New Roman"/>
                        </a:rPr>
                        <a:t>, а </a:t>
                      </a:r>
                      <a:r>
                        <a:rPr lang="ru-RU" sz="950" noProof="0" dirty="0" err="1">
                          <a:effectLst/>
                          <a:latin typeface="+mn-lt"/>
                          <a:ea typeface="Times New Roman"/>
                        </a:rPr>
                        <a:t>це</a:t>
                      </a:r>
                      <a:r>
                        <a:rPr lang="ru-RU" sz="950" noProof="0" dirty="0">
                          <a:effectLst/>
                          <a:latin typeface="+mn-lt"/>
                          <a:ea typeface="Times New Roman"/>
                        </a:rPr>
                        <a:t> </a:t>
                      </a:r>
                      <a:r>
                        <a:rPr lang="ru-RU" sz="950" noProof="0" dirty="0" err="1">
                          <a:effectLst/>
                          <a:latin typeface="+mn-lt"/>
                          <a:ea typeface="Times New Roman"/>
                        </a:rPr>
                        <a:t>ще</a:t>
                      </a:r>
                      <a:r>
                        <a:rPr lang="ru-RU" sz="950" noProof="0" dirty="0">
                          <a:effectLst/>
                          <a:latin typeface="+mn-lt"/>
                          <a:ea typeface="Times New Roman"/>
                        </a:rPr>
                        <a:t> не </a:t>
                      </a:r>
                      <a:r>
                        <a:rPr lang="ru-RU" sz="950" noProof="0" dirty="0" err="1">
                          <a:effectLst/>
                          <a:latin typeface="+mn-lt"/>
                          <a:ea typeface="Times New Roman"/>
                        </a:rPr>
                        <a:t>всі</a:t>
                      </a:r>
                      <a:r>
                        <a:rPr lang="ru-RU" sz="950" noProof="0" dirty="0">
                          <a:effectLst/>
                          <a:latin typeface="+mn-lt"/>
                          <a:ea typeface="Times New Roman"/>
                        </a:rPr>
                        <a:t> </a:t>
                      </a:r>
                      <a:r>
                        <a:rPr lang="ru-RU" sz="950" noProof="0" dirty="0" err="1">
                          <a:effectLst/>
                          <a:latin typeface="+mn-lt"/>
                          <a:ea typeface="Times New Roman"/>
                        </a:rPr>
                        <a:t>студенти</a:t>
                      </a:r>
                      <a:r>
                        <a:rPr lang="ru-RU" sz="950" noProof="0" dirty="0">
                          <a:effectLst/>
                          <a:latin typeface="+mn-lt"/>
                          <a:ea typeface="Times New Roman"/>
                        </a:rPr>
                        <a:t> на очному </a:t>
                      </a:r>
                      <a:r>
                        <a:rPr lang="ru-RU" sz="950" noProof="0" dirty="0" err="1">
                          <a:effectLst/>
                          <a:latin typeface="+mn-lt"/>
                          <a:ea typeface="Times New Roman"/>
                        </a:rPr>
                        <a:t>навчанні</a:t>
                      </a:r>
                      <a:endParaRPr lang="ru-RU" sz="950" noProof="0" dirty="0">
                        <a:effectLst/>
                        <a:latin typeface="+mn-lt"/>
                        <a:ea typeface="Times New Roman"/>
                      </a:endParaRPr>
                    </a:p>
                    <a:p>
                      <a:pPr>
                        <a:spcAft>
                          <a:spcPts val="0"/>
                        </a:spcAft>
                      </a:pPr>
                      <a:r>
                        <a:rPr lang="ru-RU" sz="950" noProof="0" dirty="0" err="1">
                          <a:effectLst/>
                          <a:latin typeface="+mn-lt"/>
                          <a:ea typeface="Times New Roman"/>
                        </a:rPr>
                        <a:t>Оптимізувати</a:t>
                      </a:r>
                      <a:r>
                        <a:rPr lang="ru-RU" sz="950" noProof="0" dirty="0">
                          <a:effectLst/>
                          <a:latin typeface="+mn-lt"/>
                          <a:ea typeface="Times New Roman"/>
                        </a:rPr>
                        <a:t> час </a:t>
                      </a:r>
                      <a:r>
                        <a:rPr lang="ru-RU" sz="950" noProof="0" dirty="0" err="1">
                          <a:effectLst/>
                          <a:latin typeface="+mn-lt"/>
                          <a:ea typeface="Times New Roman"/>
                        </a:rPr>
                        <a:t>проведення</a:t>
                      </a:r>
                      <a:r>
                        <a:rPr lang="ru-RU" sz="950" noProof="0" dirty="0">
                          <a:effectLst/>
                          <a:latin typeface="+mn-lt"/>
                          <a:ea typeface="Times New Roman"/>
                        </a:rPr>
                        <a:t>, не в </a:t>
                      </a:r>
                      <a:r>
                        <a:rPr lang="ru-RU" sz="950" noProof="0" dirty="0" err="1">
                          <a:effectLst/>
                          <a:latin typeface="+mn-lt"/>
                          <a:ea typeface="Times New Roman"/>
                        </a:rPr>
                        <a:t>період</a:t>
                      </a:r>
                      <a:r>
                        <a:rPr lang="ru-RU" sz="950" noProof="0" dirty="0">
                          <a:effectLst/>
                          <a:latin typeface="+mn-lt"/>
                          <a:ea typeface="Times New Roman"/>
                        </a:rPr>
                        <a:t> </a:t>
                      </a:r>
                      <a:r>
                        <a:rPr lang="ru-RU" sz="950" noProof="0" dirty="0" err="1">
                          <a:effectLst/>
                          <a:latin typeface="+mn-lt"/>
                          <a:ea typeface="Times New Roman"/>
                        </a:rPr>
                        <a:t>сесії</a:t>
                      </a:r>
                      <a:r>
                        <a:rPr lang="ru-RU" sz="950" noProof="0" dirty="0">
                          <a:effectLst/>
                          <a:latin typeface="+mn-lt"/>
                          <a:ea typeface="Times New Roman"/>
                        </a:rPr>
                        <a:t>, коли </a:t>
                      </a:r>
                      <a:r>
                        <a:rPr lang="ru-RU" sz="950" noProof="0" dirty="0" err="1">
                          <a:effectLst/>
                          <a:latin typeface="+mn-lt"/>
                          <a:ea typeface="Times New Roman"/>
                        </a:rPr>
                        <a:t>студенти</a:t>
                      </a:r>
                      <a:r>
                        <a:rPr lang="ru-RU" sz="950" noProof="0" dirty="0">
                          <a:effectLst/>
                          <a:latin typeface="+mn-lt"/>
                          <a:ea typeface="Times New Roman"/>
                        </a:rPr>
                        <a:t> </a:t>
                      </a:r>
                      <a:r>
                        <a:rPr lang="ru-RU" sz="950" noProof="0" dirty="0" err="1">
                          <a:effectLst/>
                          <a:latin typeface="+mn-lt"/>
                          <a:ea typeface="Times New Roman"/>
                        </a:rPr>
                        <a:t>перевантажені</a:t>
                      </a:r>
                      <a:r>
                        <a:rPr lang="ru-RU" sz="950" noProof="0" dirty="0">
                          <a:effectLst/>
                          <a:latin typeface="+mn-lt"/>
                          <a:ea typeface="Times New Roman"/>
                        </a:rPr>
                        <a:t>, а </a:t>
                      </a:r>
                      <a:r>
                        <a:rPr lang="ru-RU" sz="950" noProof="0" dirty="0" err="1">
                          <a:effectLst/>
                          <a:latin typeface="+mn-lt"/>
                          <a:ea typeface="Times New Roman"/>
                        </a:rPr>
                        <a:t>ближче</a:t>
                      </a:r>
                      <a:r>
                        <a:rPr lang="ru-RU" sz="950" noProof="0" dirty="0">
                          <a:effectLst/>
                          <a:latin typeface="+mn-lt"/>
                          <a:ea typeface="Times New Roman"/>
                        </a:rPr>
                        <a:t> до </a:t>
                      </a:r>
                      <a:r>
                        <a:rPr lang="ru-RU" sz="950" noProof="0" dirty="0" err="1">
                          <a:effectLst/>
                          <a:latin typeface="+mn-lt"/>
                          <a:ea typeface="Times New Roman"/>
                        </a:rPr>
                        <a:t>завершення</a:t>
                      </a:r>
                      <a:r>
                        <a:rPr lang="ru-RU" sz="950" noProof="0" dirty="0">
                          <a:effectLst/>
                          <a:latin typeface="+mn-lt"/>
                          <a:ea typeface="Times New Roman"/>
                        </a:rPr>
                        <a:t> семестру</a:t>
                      </a:r>
                    </a:p>
                    <a:p>
                      <a:pPr>
                        <a:spcAft>
                          <a:spcPts val="0"/>
                        </a:spcAft>
                      </a:pPr>
                      <a:r>
                        <a:rPr lang="ru-RU" sz="950" noProof="0" dirty="0">
                          <a:effectLst/>
                          <a:latin typeface="+mn-lt"/>
                          <a:ea typeface="Times New Roman"/>
                        </a:rPr>
                        <a:t>Все </a:t>
                      </a:r>
                      <a:r>
                        <a:rPr lang="ru-RU" sz="950" noProof="0" dirty="0" err="1">
                          <a:effectLst/>
                          <a:latin typeface="+mn-lt"/>
                          <a:ea typeface="Times New Roman"/>
                        </a:rPr>
                        <a:t>було</a:t>
                      </a:r>
                      <a:r>
                        <a:rPr lang="ru-RU" sz="950" noProof="0" dirty="0">
                          <a:effectLst/>
                          <a:latin typeface="+mn-lt"/>
                          <a:ea typeface="Times New Roman"/>
                        </a:rPr>
                        <a:t> в </a:t>
                      </a:r>
                      <a:r>
                        <a:rPr lang="ru-RU" sz="950" noProof="0" dirty="0" err="1">
                          <a:effectLst/>
                          <a:latin typeface="+mn-lt"/>
                          <a:ea typeface="Times New Roman"/>
                        </a:rPr>
                        <a:t>задовільному</a:t>
                      </a:r>
                      <a:r>
                        <a:rPr lang="ru-RU" sz="950" noProof="0" dirty="0">
                          <a:effectLst/>
                          <a:latin typeface="+mn-lt"/>
                          <a:ea typeface="Times New Roman"/>
                        </a:rPr>
                        <a:t> </a:t>
                      </a:r>
                      <a:r>
                        <a:rPr lang="ru-RU" sz="950" noProof="0" dirty="0" err="1">
                          <a:effectLst/>
                          <a:latin typeface="+mn-lt"/>
                          <a:ea typeface="Times New Roman"/>
                        </a:rPr>
                        <a:t>форматі</a:t>
                      </a:r>
                      <a:r>
                        <a:rPr lang="ru-RU" sz="950" noProof="0" dirty="0">
                          <a:effectLst/>
                          <a:latin typeface="+mn-lt"/>
                          <a:ea typeface="Times New Roman"/>
                        </a:rPr>
                        <a:t>, </a:t>
                      </a:r>
                      <a:r>
                        <a:rPr lang="ru-RU" sz="950" noProof="0" dirty="0" err="1">
                          <a:effectLst/>
                          <a:latin typeface="+mn-lt"/>
                          <a:ea typeface="Times New Roman"/>
                        </a:rPr>
                        <a:t>нічого</a:t>
                      </a:r>
                      <a:r>
                        <a:rPr lang="ru-RU" sz="950" noProof="0" dirty="0">
                          <a:effectLst/>
                          <a:latin typeface="+mn-lt"/>
                          <a:ea typeface="Times New Roman"/>
                        </a:rPr>
                        <a:t> </a:t>
                      </a:r>
                      <a:r>
                        <a:rPr lang="ru-RU" sz="950" noProof="0" dirty="0" err="1">
                          <a:effectLst/>
                          <a:latin typeface="+mn-lt"/>
                          <a:ea typeface="Times New Roman"/>
                        </a:rPr>
                        <a:t>міняти</a:t>
                      </a:r>
                      <a:r>
                        <a:rPr lang="ru-RU" sz="950" noProof="0" dirty="0">
                          <a:effectLst/>
                          <a:latin typeface="+mn-lt"/>
                          <a:ea typeface="Times New Roman"/>
                        </a:rPr>
                        <a:t> не буду</a:t>
                      </a:r>
                    </a:p>
                    <a:p>
                      <a:pPr>
                        <a:spcAft>
                          <a:spcPts val="0"/>
                        </a:spcAft>
                      </a:pPr>
                      <a:r>
                        <a:rPr lang="ru-RU" sz="950" noProof="0" dirty="0" err="1">
                          <a:effectLst/>
                          <a:latin typeface="+mn-lt"/>
                          <a:ea typeface="Times New Roman"/>
                        </a:rPr>
                        <a:t>Технічно</a:t>
                      </a:r>
                      <a:r>
                        <a:rPr lang="ru-RU" sz="950" noProof="0" dirty="0">
                          <a:effectLst/>
                          <a:latin typeface="+mn-lt"/>
                          <a:ea typeface="Times New Roman"/>
                        </a:rPr>
                        <a:t> все </a:t>
                      </a:r>
                      <a:r>
                        <a:rPr lang="ru-RU" sz="950" noProof="0" dirty="0" err="1">
                          <a:effectLst/>
                          <a:latin typeface="+mn-lt"/>
                          <a:ea typeface="Times New Roman"/>
                        </a:rPr>
                        <a:t>чудово</a:t>
                      </a:r>
                      <a:r>
                        <a:rPr lang="ru-RU" sz="950" noProof="0" dirty="0">
                          <a:effectLst/>
                          <a:latin typeface="+mn-lt"/>
                          <a:ea typeface="Times New Roman"/>
                        </a:rPr>
                        <a:t>, </a:t>
                      </a:r>
                      <a:r>
                        <a:rPr lang="ru-RU" sz="950" noProof="0" dirty="0" err="1">
                          <a:effectLst/>
                          <a:latin typeface="+mn-lt"/>
                          <a:ea typeface="Times New Roman"/>
                        </a:rPr>
                        <a:t>можливо</a:t>
                      </a:r>
                      <a:r>
                        <a:rPr lang="ru-RU" sz="950" noProof="0" dirty="0">
                          <a:effectLst/>
                          <a:latin typeface="+mn-lt"/>
                          <a:ea typeface="Times New Roman"/>
                        </a:rPr>
                        <a:t>, </a:t>
                      </a:r>
                      <a:r>
                        <a:rPr lang="ru-RU" sz="950" noProof="0" dirty="0" err="1">
                          <a:effectLst/>
                          <a:latin typeface="+mn-lt"/>
                          <a:ea typeface="Times New Roman"/>
                        </a:rPr>
                        <a:t>якби</a:t>
                      </a:r>
                      <a:r>
                        <a:rPr lang="ru-RU" sz="950" noProof="0" dirty="0">
                          <a:effectLst/>
                          <a:latin typeface="+mn-lt"/>
                          <a:ea typeface="Times New Roman"/>
                        </a:rPr>
                        <a:t> </a:t>
                      </a:r>
                      <a:r>
                        <a:rPr lang="ru-RU" sz="950" noProof="0" dirty="0" err="1">
                          <a:effectLst/>
                          <a:latin typeface="+mn-lt"/>
                          <a:ea typeface="Times New Roman"/>
                        </a:rPr>
                        <a:t>був</a:t>
                      </a:r>
                      <a:r>
                        <a:rPr lang="ru-RU" sz="950" noProof="0" dirty="0">
                          <a:effectLst/>
                          <a:latin typeface="+mn-lt"/>
                          <a:ea typeface="Times New Roman"/>
                        </a:rPr>
                        <a:t> </a:t>
                      </a:r>
                      <a:r>
                        <a:rPr lang="ru-RU" sz="950" noProof="0" dirty="0" err="1">
                          <a:effectLst/>
                          <a:latin typeface="+mn-lt"/>
                          <a:ea typeface="Times New Roman"/>
                        </a:rPr>
                        <a:t>зворотній</a:t>
                      </a:r>
                      <a:r>
                        <a:rPr lang="ru-RU" sz="950" noProof="0" dirty="0">
                          <a:effectLst/>
                          <a:latin typeface="+mn-lt"/>
                          <a:ea typeface="Times New Roman"/>
                        </a:rPr>
                        <a:t> </a:t>
                      </a:r>
                      <a:r>
                        <a:rPr lang="ru-RU" sz="950" noProof="0" dirty="0" err="1">
                          <a:effectLst/>
                          <a:latin typeface="+mn-lt"/>
                          <a:ea typeface="Times New Roman"/>
                        </a:rPr>
                        <a:t>зв’язок</a:t>
                      </a:r>
                      <a:r>
                        <a:rPr lang="ru-RU" sz="950" noProof="0" dirty="0">
                          <a:effectLst/>
                          <a:latin typeface="+mn-lt"/>
                          <a:ea typeface="Times New Roman"/>
                        </a:rPr>
                        <a:t> у </a:t>
                      </a:r>
                      <a:r>
                        <a:rPr lang="ru-RU" sz="950" noProof="0" dirty="0" err="1">
                          <a:effectLst/>
                          <a:latin typeface="+mn-lt"/>
                          <a:ea typeface="Times New Roman"/>
                        </a:rPr>
                        <a:t>ситуації</a:t>
                      </a:r>
                      <a:r>
                        <a:rPr lang="ru-RU" sz="950" noProof="0" dirty="0">
                          <a:effectLst/>
                          <a:latin typeface="+mn-lt"/>
                          <a:ea typeface="Times New Roman"/>
                        </a:rPr>
                        <a:t> </a:t>
                      </a:r>
                      <a:r>
                        <a:rPr lang="ru-RU" sz="950" noProof="0" dirty="0" err="1">
                          <a:effectLst/>
                          <a:latin typeface="+mn-lt"/>
                          <a:ea typeface="Times New Roman"/>
                        </a:rPr>
                        <a:t>незадоволення</a:t>
                      </a:r>
                      <a:r>
                        <a:rPr lang="ru-RU" sz="950" noProof="0" dirty="0">
                          <a:effectLst/>
                          <a:latin typeface="+mn-lt"/>
                          <a:ea typeface="Times New Roman"/>
                        </a:rPr>
                        <a:t> студентом </a:t>
                      </a:r>
                      <a:r>
                        <a:rPr lang="ru-RU" sz="950" noProof="0" dirty="0" err="1">
                          <a:effectLst/>
                          <a:latin typeface="+mn-lt"/>
                          <a:ea typeface="Times New Roman"/>
                        </a:rPr>
                        <a:t>якимось</a:t>
                      </a:r>
                      <a:r>
                        <a:rPr lang="ru-RU" sz="950" noProof="0" dirty="0">
                          <a:effectLst/>
                          <a:latin typeface="+mn-lt"/>
                          <a:ea typeface="Times New Roman"/>
                        </a:rPr>
                        <a:t> </a:t>
                      </a:r>
                      <a:r>
                        <a:rPr lang="ru-RU" sz="950" noProof="0" dirty="0" err="1">
                          <a:effectLst/>
                          <a:latin typeface="+mn-lt"/>
                          <a:ea typeface="Times New Roman"/>
                        </a:rPr>
                        <a:t>важливим</a:t>
                      </a:r>
                      <a:r>
                        <a:rPr lang="ru-RU" sz="950" noProof="0" dirty="0">
                          <a:effectLst/>
                          <a:latin typeface="+mn-lt"/>
                          <a:ea typeface="Times New Roman"/>
                        </a:rPr>
                        <a:t> аспектом </a:t>
                      </a:r>
                      <a:r>
                        <a:rPr lang="ru-RU" sz="950" noProof="0" dirty="0" err="1">
                          <a:effectLst/>
                          <a:latin typeface="+mn-lt"/>
                          <a:ea typeface="Times New Roman"/>
                        </a:rPr>
                        <a:t>навчання</a:t>
                      </a:r>
                      <a:r>
                        <a:rPr lang="ru-RU" sz="950" noProof="0" dirty="0">
                          <a:effectLst/>
                          <a:latin typeface="+mn-lt"/>
                          <a:ea typeface="Times New Roman"/>
                        </a:rPr>
                        <a:t>.</a:t>
                      </a:r>
                      <a:endParaRPr lang="uk-UA" sz="950" noProof="0" dirty="0">
                        <a:effectLst/>
                        <a:latin typeface="+mn-lt"/>
                        <a:ea typeface="Times New Roman"/>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5497787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Заголовок 1"/>
          <p:cNvSpPr txBox="1">
            <a:spLocks/>
          </p:cNvSpPr>
          <p:nvPr/>
        </p:nvSpPr>
        <p:spPr>
          <a:xfrm>
            <a:off x="1115616" y="764704"/>
            <a:ext cx="7344816" cy="360040"/>
          </a:xfrm>
          <a:prstGeom prst="rect">
            <a:avLst/>
          </a:prstGeom>
        </p:spPr>
        <p:txBody>
          <a:bodyPr vert="horz" lIns="91440" tIns="45720" rIns="91440" bIns="45720" rtlCol="0" anchor="t">
            <a:noAutofit/>
          </a:bodyPr>
          <a:lstStyle>
            <a:lvl1pPr algn="l" defTabSz="342900" rtl="0" eaLnBrk="1" latinLnBrk="0" hangingPunct="1">
              <a:spcBef>
                <a:spcPct val="0"/>
              </a:spcBef>
              <a:buNone/>
              <a:defRPr sz="2700" kern="1200">
                <a:solidFill>
                  <a:srgbClr val="002060"/>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u-RU" sz="1400" dirty="0">
                <a:solidFill>
                  <a:srgbClr val="202F6A"/>
                </a:solidFill>
              </a:rPr>
              <a:t>Будь ласка, </a:t>
            </a:r>
            <a:r>
              <a:rPr lang="ru-RU" sz="1400" dirty="0" err="1">
                <a:solidFill>
                  <a:srgbClr val="202F6A"/>
                </a:solidFill>
              </a:rPr>
              <a:t>залиште</a:t>
            </a:r>
            <a:r>
              <a:rPr lang="ru-RU" sz="1400" dirty="0">
                <a:solidFill>
                  <a:srgbClr val="202F6A"/>
                </a:solidFill>
              </a:rPr>
              <a:t> Ваш </a:t>
            </a:r>
            <a:r>
              <a:rPr lang="ru-RU" sz="1400" dirty="0" err="1">
                <a:solidFill>
                  <a:srgbClr val="202F6A"/>
                </a:solidFill>
              </a:rPr>
              <a:t>відгук</a:t>
            </a:r>
            <a:r>
              <a:rPr lang="ru-RU" sz="1400" dirty="0">
                <a:solidFill>
                  <a:srgbClr val="202F6A"/>
                </a:solidFill>
              </a:rPr>
              <a:t> на анкету!</a:t>
            </a:r>
            <a:endParaRPr lang="uk-UA" sz="1400" dirty="0">
              <a:solidFill>
                <a:srgbClr val="202F6A"/>
              </a:solidFill>
            </a:endParaRPr>
          </a:p>
        </p:txBody>
      </p:sp>
      <p:graphicFrame>
        <p:nvGraphicFramePr>
          <p:cNvPr id="6" name="Таблица 5"/>
          <p:cNvGraphicFramePr>
            <a:graphicFrameLocks noGrp="1"/>
          </p:cNvGraphicFramePr>
          <p:nvPr>
            <p:extLst>
              <p:ext uri="{D42A27DB-BD31-4B8C-83A1-F6EECF244321}">
                <p14:modId xmlns:p14="http://schemas.microsoft.com/office/powerpoint/2010/main" val="3918239784"/>
              </p:ext>
            </p:extLst>
          </p:nvPr>
        </p:nvGraphicFramePr>
        <p:xfrm>
          <a:off x="1004551" y="1052736"/>
          <a:ext cx="7632848" cy="5391102"/>
        </p:xfrm>
        <a:graphic>
          <a:graphicData uri="http://schemas.openxmlformats.org/drawingml/2006/table">
            <a:tbl>
              <a:tblPr firstRow="1" firstCol="1" bandRow="1">
                <a:tableStyleId>{5C22544A-7EE6-4342-B048-85BDC9FD1C3A}</a:tableStyleId>
              </a:tblPr>
              <a:tblGrid>
                <a:gridCol w="7632848">
                  <a:extLst>
                    <a:ext uri="{9D8B030D-6E8A-4147-A177-3AD203B41FA5}">
                      <a16:colId xmlns:a16="http://schemas.microsoft.com/office/drawing/2014/main" val="20000"/>
                    </a:ext>
                  </a:extLst>
                </a:gridCol>
              </a:tblGrid>
              <a:tr h="179022">
                <a:tc>
                  <a:txBody>
                    <a:bodyPr/>
                    <a:lstStyle/>
                    <a:p>
                      <a:pPr marL="0" algn="ctr" defTabSz="342900" rtl="0" eaLnBrk="1" latinLnBrk="0" hangingPunct="1">
                        <a:spcAft>
                          <a:spcPts val="0"/>
                        </a:spcAft>
                      </a:pPr>
                      <a:endParaRPr lang="uk-UA" sz="1100" b="1" kern="1200" noProof="0" dirty="0">
                        <a:solidFill>
                          <a:schemeClr val="lt1"/>
                        </a:solidFill>
                        <a:effectLst/>
                        <a:latin typeface="+mn-lt"/>
                        <a:ea typeface="Times New Roman"/>
                        <a:cs typeface="+mn-cs"/>
                      </a:endParaRPr>
                    </a:p>
                  </a:txBody>
                  <a:tcPr marL="68580" marR="68580" marT="0" marB="0"/>
                </a:tc>
                <a:extLst>
                  <a:ext uri="{0D108BD9-81ED-4DB2-BD59-A6C34878D82A}">
                    <a16:rowId xmlns:a16="http://schemas.microsoft.com/office/drawing/2014/main" val="10000"/>
                  </a:ext>
                </a:extLst>
              </a:tr>
              <a:tr h="1114029">
                <a:tc>
                  <a:txBody>
                    <a:bodyPr/>
                    <a:lstStyle/>
                    <a:p>
                      <a:pPr>
                        <a:spcAft>
                          <a:spcPts val="0"/>
                        </a:spcAft>
                      </a:pPr>
                      <a:r>
                        <a:rPr lang="uk-UA" sz="950" noProof="0" dirty="0">
                          <a:effectLst/>
                          <a:latin typeface="+mn-lt"/>
                          <a:ea typeface="Times New Roman"/>
                        </a:rPr>
                        <a:t>Дякую за запит! Ваша анкета загалом зрозуміла, запитання чітко сформульовані та </a:t>
                      </a:r>
                      <a:r>
                        <a:rPr lang="uk-UA" sz="950" noProof="0" dirty="0" err="1">
                          <a:effectLst/>
                          <a:latin typeface="+mn-lt"/>
                          <a:ea typeface="Times New Roman"/>
                        </a:rPr>
                        <a:t>логічно</a:t>
                      </a:r>
                      <a:r>
                        <a:rPr lang="uk-UA" sz="950" noProof="0" dirty="0">
                          <a:effectLst/>
                          <a:latin typeface="+mn-lt"/>
                          <a:ea typeface="Times New Roman"/>
                        </a:rPr>
                        <a:t> побудовані. Проте можна покращити деякі формулювання, зробивши їх більш нейтральними та відкритими до конструктивного зворотного зв’язку. Також варто впевнитися, що всі теми, важливі для студентів (наприклад, підтримка, мотивація, зворотний зв’язок), охоплені.</a:t>
                      </a:r>
                    </a:p>
                    <a:p>
                      <a:pPr>
                        <a:spcAft>
                          <a:spcPts val="0"/>
                        </a:spcAft>
                      </a:pPr>
                      <a:r>
                        <a:rPr lang="uk-UA" sz="950" noProof="0" dirty="0">
                          <a:effectLst/>
                          <a:latin typeface="+mn-lt"/>
                          <a:ea typeface="Times New Roman"/>
                        </a:rPr>
                        <a:t>Утримаюсь від відповіді</a:t>
                      </a:r>
                    </a:p>
                    <a:p>
                      <a:pPr>
                        <a:spcAft>
                          <a:spcPts val="0"/>
                        </a:spcAft>
                      </a:pPr>
                      <a:r>
                        <a:rPr lang="uk-UA" sz="950" noProof="0" dirty="0">
                          <a:effectLst/>
                          <a:latin typeface="+mn-lt"/>
                          <a:ea typeface="Times New Roman"/>
                        </a:rPr>
                        <a:t>Питання зрозумілі та добре сформульовані</a:t>
                      </a:r>
                    </a:p>
                    <a:p>
                      <a:pPr>
                        <a:spcAft>
                          <a:spcPts val="0"/>
                        </a:spcAft>
                      </a:pPr>
                      <a:r>
                        <a:rPr lang="uk-UA" sz="950" noProof="0" dirty="0">
                          <a:effectLst/>
                          <a:latin typeface="+mn-lt"/>
                          <a:ea typeface="Times New Roman"/>
                        </a:rPr>
                        <a:t>Чітко розумію запитання, відповідно </a:t>
                      </a:r>
                      <a:r>
                        <a:rPr lang="uk-UA" sz="950" noProof="0" dirty="0" err="1">
                          <a:effectLst/>
                          <a:latin typeface="+mn-lt"/>
                          <a:ea typeface="Times New Roman"/>
                        </a:rPr>
                        <a:t>формуляція</a:t>
                      </a:r>
                      <a:r>
                        <a:rPr lang="uk-UA" sz="950" noProof="0" dirty="0">
                          <a:effectLst/>
                          <a:latin typeface="+mn-lt"/>
                          <a:ea typeface="Times New Roman"/>
                        </a:rPr>
                        <a:t> чітка.</a:t>
                      </a:r>
                    </a:p>
                    <a:p>
                      <a:pPr>
                        <a:spcAft>
                          <a:spcPts val="0"/>
                        </a:spcAft>
                      </a:pPr>
                      <a:r>
                        <a:rPr lang="en-US" sz="950" noProof="0" dirty="0">
                          <a:effectLst/>
                          <a:latin typeface="+mn-lt"/>
                          <a:ea typeface="Times New Roman"/>
                        </a:rPr>
                        <a:t>I would like to have a meeting</a:t>
                      </a:r>
                      <a:r>
                        <a:rPr lang="uk-UA" sz="950" noProof="0" dirty="0">
                          <a:effectLst/>
                          <a:latin typeface="+mn-lt"/>
                          <a:ea typeface="Times New Roman"/>
                        </a:rPr>
                        <a:t>.</a:t>
                      </a:r>
                    </a:p>
                    <a:p>
                      <a:pPr>
                        <a:spcAft>
                          <a:spcPts val="0"/>
                        </a:spcAft>
                      </a:pPr>
                      <a:r>
                        <a:rPr lang="ru-RU" sz="950" noProof="0" dirty="0">
                          <a:effectLst/>
                          <a:latin typeface="+mn-lt"/>
                          <a:ea typeface="Times New Roman"/>
                        </a:rPr>
                        <a:t>Так, все добре та </a:t>
                      </a:r>
                      <a:r>
                        <a:rPr lang="ru-RU" sz="950" noProof="0" dirty="0" err="1">
                          <a:effectLst/>
                          <a:latin typeface="+mn-lt"/>
                          <a:ea typeface="Times New Roman"/>
                        </a:rPr>
                        <a:t>чітко</a:t>
                      </a:r>
                      <a:r>
                        <a:rPr lang="ru-RU" sz="950" noProof="0" dirty="0">
                          <a:effectLst/>
                          <a:latin typeface="+mn-lt"/>
                          <a:ea typeface="Times New Roman"/>
                        </a:rPr>
                        <a:t>.</a:t>
                      </a:r>
                    </a:p>
                    <a:p>
                      <a:pPr>
                        <a:spcAft>
                          <a:spcPts val="0"/>
                        </a:spcAft>
                      </a:pPr>
                      <a:r>
                        <a:rPr lang="ru-RU" sz="950" noProof="0" dirty="0">
                          <a:effectLst/>
                          <a:latin typeface="+mn-lt"/>
                          <a:ea typeface="Times New Roman"/>
                        </a:rPr>
                        <a:t>Нема </a:t>
                      </a:r>
                      <a:r>
                        <a:rPr lang="ru-RU" sz="950" noProof="0" dirty="0" err="1">
                          <a:effectLst/>
                          <a:latin typeface="+mn-lt"/>
                          <a:ea typeface="Times New Roman"/>
                        </a:rPr>
                        <a:t>відповіді</a:t>
                      </a:r>
                      <a:r>
                        <a:rPr lang="ru-RU" sz="950" noProof="0" dirty="0">
                          <a:effectLst/>
                          <a:latin typeface="+mn-lt"/>
                          <a:ea typeface="Times New Roman"/>
                        </a:rPr>
                        <a:t>.</a:t>
                      </a:r>
                    </a:p>
                    <a:p>
                      <a:pPr>
                        <a:spcAft>
                          <a:spcPts val="0"/>
                        </a:spcAft>
                      </a:pPr>
                      <a:r>
                        <a:rPr lang="ru-RU" sz="950" noProof="0" dirty="0">
                          <a:effectLst/>
                          <a:latin typeface="+mn-lt"/>
                          <a:ea typeface="Times New Roman"/>
                        </a:rPr>
                        <a:t>Все добре </a:t>
                      </a:r>
                      <a:r>
                        <a:rPr lang="ru-RU" sz="950" noProof="0" dirty="0" err="1">
                          <a:effectLst/>
                          <a:latin typeface="+mn-lt"/>
                          <a:ea typeface="Times New Roman"/>
                        </a:rPr>
                        <a:t>зроблено</a:t>
                      </a:r>
                      <a:r>
                        <a:rPr lang="ru-RU" sz="950" noProof="0" dirty="0">
                          <a:effectLst/>
                          <a:latin typeface="+mn-lt"/>
                          <a:ea typeface="Times New Roman"/>
                        </a:rPr>
                        <a:t>. </a:t>
                      </a:r>
                      <a:r>
                        <a:rPr lang="ru-RU" sz="950" noProof="0" dirty="0" err="1">
                          <a:effectLst/>
                          <a:latin typeface="+mn-lt"/>
                          <a:ea typeface="Times New Roman"/>
                        </a:rPr>
                        <a:t>Затронуті</a:t>
                      </a:r>
                      <a:r>
                        <a:rPr lang="ru-RU" sz="950" noProof="0" dirty="0">
                          <a:effectLst/>
                          <a:latin typeface="+mn-lt"/>
                          <a:ea typeface="Times New Roman"/>
                        </a:rPr>
                        <a:t> </a:t>
                      </a:r>
                      <a:r>
                        <a:rPr lang="ru-RU" sz="950" noProof="0" dirty="0" err="1">
                          <a:effectLst/>
                          <a:latin typeface="+mn-lt"/>
                          <a:ea typeface="Times New Roman"/>
                        </a:rPr>
                        <a:t>важливі</a:t>
                      </a:r>
                      <a:r>
                        <a:rPr lang="ru-RU" sz="950" noProof="0" dirty="0">
                          <a:effectLst/>
                          <a:latin typeface="+mn-lt"/>
                          <a:ea typeface="Times New Roman"/>
                        </a:rPr>
                        <a:t> теми.</a:t>
                      </a:r>
                    </a:p>
                    <a:p>
                      <a:pPr>
                        <a:spcAft>
                          <a:spcPts val="0"/>
                        </a:spcAft>
                      </a:pPr>
                      <a:r>
                        <a:rPr lang="ru-RU" sz="950" noProof="0" dirty="0">
                          <a:effectLst/>
                          <a:latin typeface="+mn-lt"/>
                          <a:ea typeface="Times New Roman"/>
                        </a:rPr>
                        <a:t>Чудова анкета.</a:t>
                      </a:r>
                    </a:p>
                    <a:p>
                      <a:pPr>
                        <a:spcAft>
                          <a:spcPts val="0"/>
                        </a:spcAft>
                      </a:pPr>
                      <a:r>
                        <a:rPr lang="ru-RU" sz="950" noProof="0" dirty="0">
                          <a:effectLst/>
                          <a:latin typeface="+mn-lt"/>
                          <a:ea typeface="Times New Roman"/>
                        </a:rPr>
                        <a:t>Все </a:t>
                      </a:r>
                      <a:r>
                        <a:rPr lang="ru-RU" sz="950" noProof="0" dirty="0" err="1">
                          <a:effectLst/>
                          <a:latin typeface="+mn-lt"/>
                          <a:ea typeface="Times New Roman"/>
                        </a:rPr>
                        <a:t>влаштовує</a:t>
                      </a:r>
                      <a:r>
                        <a:rPr lang="ru-RU" sz="950" noProof="0" dirty="0">
                          <a:effectLst/>
                          <a:latin typeface="+mn-lt"/>
                          <a:ea typeface="Times New Roman"/>
                        </a:rPr>
                        <a:t>.</a:t>
                      </a:r>
                    </a:p>
                    <a:p>
                      <a:pPr>
                        <a:spcAft>
                          <a:spcPts val="0"/>
                        </a:spcAft>
                      </a:pPr>
                      <a:r>
                        <a:rPr lang="uk-UA" sz="950" noProof="0" dirty="0">
                          <a:effectLst/>
                          <a:latin typeface="+mn-lt"/>
                          <a:ea typeface="Times New Roman"/>
                        </a:rPr>
                        <a:t>Дуже довга.</a:t>
                      </a:r>
                    </a:p>
                    <a:p>
                      <a:pPr>
                        <a:spcAft>
                          <a:spcPts val="0"/>
                        </a:spcAft>
                      </a:pPr>
                      <a:r>
                        <a:rPr lang="ru-RU" sz="950" noProof="0" dirty="0">
                          <a:effectLst/>
                          <a:latin typeface="+mn-lt"/>
                          <a:ea typeface="Times New Roman"/>
                        </a:rPr>
                        <a:t>Анкета </a:t>
                      </a:r>
                      <a:r>
                        <a:rPr lang="ru-RU" sz="950" noProof="0" dirty="0" err="1">
                          <a:effectLst/>
                          <a:latin typeface="+mn-lt"/>
                          <a:ea typeface="Times New Roman"/>
                        </a:rPr>
                        <a:t>чудова</a:t>
                      </a:r>
                      <a:r>
                        <a:rPr lang="ru-RU" sz="950" noProof="0" dirty="0">
                          <a:effectLst/>
                          <a:latin typeface="+mn-lt"/>
                          <a:ea typeface="Times New Roman"/>
                        </a:rPr>
                        <a:t>, </a:t>
                      </a:r>
                      <a:r>
                        <a:rPr lang="ru-RU" sz="950" noProof="0" dirty="0" err="1">
                          <a:effectLst/>
                          <a:latin typeface="+mn-lt"/>
                          <a:ea typeface="Times New Roman"/>
                        </a:rPr>
                        <a:t>мені</a:t>
                      </a:r>
                      <a:r>
                        <a:rPr lang="ru-RU" sz="950" noProof="0" dirty="0">
                          <a:effectLst/>
                          <a:latin typeface="+mn-lt"/>
                          <a:ea typeface="Times New Roman"/>
                        </a:rPr>
                        <a:t> </a:t>
                      </a:r>
                      <a:r>
                        <a:rPr lang="ru-RU" sz="950" noProof="0" dirty="0" err="1">
                          <a:effectLst/>
                          <a:latin typeface="+mn-lt"/>
                          <a:ea typeface="Times New Roman"/>
                        </a:rPr>
                        <a:t>подобаються</a:t>
                      </a:r>
                      <a:r>
                        <a:rPr lang="ru-RU" sz="950" noProof="0" dirty="0">
                          <a:effectLst/>
                          <a:latin typeface="+mn-lt"/>
                          <a:ea typeface="Times New Roman"/>
                        </a:rPr>
                        <a:t> </a:t>
                      </a:r>
                      <a:r>
                        <a:rPr lang="ru-RU" sz="950" noProof="0" dirty="0" err="1">
                          <a:effectLst/>
                          <a:latin typeface="+mn-lt"/>
                          <a:ea typeface="Times New Roman"/>
                        </a:rPr>
                        <a:t>усі</a:t>
                      </a:r>
                      <a:r>
                        <a:rPr lang="ru-RU" sz="950" noProof="0" dirty="0">
                          <a:effectLst/>
                          <a:latin typeface="+mn-lt"/>
                          <a:ea typeface="Times New Roman"/>
                        </a:rPr>
                        <a:t> </a:t>
                      </a:r>
                      <a:r>
                        <a:rPr lang="ru-RU" sz="950" noProof="0" dirty="0" err="1">
                          <a:effectLst/>
                          <a:latin typeface="+mn-lt"/>
                          <a:ea typeface="Times New Roman"/>
                        </a:rPr>
                        <a:t>питання</a:t>
                      </a:r>
                      <a:r>
                        <a:rPr lang="ru-RU" sz="950" noProof="0" dirty="0">
                          <a:effectLst/>
                          <a:latin typeface="+mn-lt"/>
                          <a:ea typeface="Times New Roman"/>
                        </a:rPr>
                        <a:t>.</a:t>
                      </a:r>
                    </a:p>
                    <a:p>
                      <a:pPr>
                        <a:spcAft>
                          <a:spcPts val="0"/>
                        </a:spcAft>
                      </a:pPr>
                      <a:r>
                        <a:rPr lang="ru-RU" sz="950" noProof="0" dirty="0" err="1">
                          <a:effectLst/>
                          <a:latin typeface="+mn-lt"/>
                          <a:ea typeface="Times New Roman"/>
                        </a:rPr>
                        <a:t>Дуже</a:t>
                      </a:r>
                      <a:r>
                        <a:rPr lang="ru-RU" sz="950" noProof="0" dirty="0">
                          <a:effectLst/>
                          <a:latin typeface="+mn-lt"/>
                          <a:ea typeface="Times New Roman"/>
                        </a:rPr>
                        <a:t> круто, </a:t>
                      </a:r>
                      <a:r>
                        <a:rPr lang="ru-RU" sz="950" noProof="0" dirty="0" err="1">
                          <a:effectLst/>
                          <a:latin typeface="+mn-lt"/>
                          <a:ea typeface="Times New Roman"/>
                        </a:rPr>
                        <a:t>що</a:t>
                      </a:r>
                      <a:r>
                        <a:rPr lang="ru-RU" sz="950" noProof="0" dirty="0">
                          <a:effectLst/>
                          <a:latin typeface="+mn-lt"/>
                          <a:ea typeface="Times New Roman"/>
                        </a:rPr>
                        <a:t> </a:t>
                      </a:r>
                      <a:r>
                        <a:rPr lang="ru-RU" sz="950" noProof="0" dirty="0" err="1">
                          <a:effectLst/>
                          <a:latin typeface="+mn-lt"/>
                          <a:ea typeface="Times New Roman"/>
                        </a:rPr>
                        <a:t>існує</a:t>
                      </a:r>
                      <a:r>
                        <a:rPr lang="ru-RU" sz="950" noProof="0" dirty="0">
                          <a:effectLst/>
                          <a:latin typeface="+mn-lt"/>
                          <a:ea typeface="Times New Roman"/>
                        </a:rPr>
                        <a:t> </a:t>
                      </a:r>
                      <a:r>
                        <a:rPr lang="ru-RU" sz="950" noProof="0" dirty="0" err="1">
                          <a:effectLst/>
                          <a:latin typeface="+mn-lt"/>
                          <a:ea typeface="Times New Roman"/>
                        </a:rPr>
                        <a:t>таке</a:t>
                      </a:r>
                      <a:r>
                        <a:rPr lang="ru-RU" sz="950" noProof="0" dirty="0">
                          <a:effectLst/>
                          <a:latin typeface="+mn-lt"/>
                          <a:ea typeface="Times New Roman"/>
                        </a:rPr>
                        <a:t> </a:t>
                      </a:r>
                      <a:r>
                        <a:rPr lang="ru-RU" sz="950" noProof="0" dirty="0" err="1">
                          <a:effectLst/>
                          <a:latin typeface="+mn-lt"/>
                          <a:ea typeface="Times New Roman"/>
                        </a:rPr>
                        <a:t>опитування</a:t>
                      </a:r>
                      <a:r>
                        <a:rPr lang="ru-RU" sz="950" noProof="0" dirty="0">
                          <a:effectLst/>
                          <a:latin typeface="+mn-lt"/>
                          <a:ea typeface="Times New Roman"/>
                        </a:rPr>
                        <a:t>, </a:t>
                      </a:r>
                      <a:r>
                        <a:rPr lang="ru-RU" sz="950" noProof="0" dirty="0" err="1">
                          <a:effectLst/>
                          <a:latin typeface="+mn-lt"/>
                          <a:ea typeface="Times New Roman"/>
                        </a:rPr>
                        <a:t>це</a:t>
                      </a:r>
                      <a:r>
                        <a:rPr lang="ru-RU" sz="950" noProof="0" dirty="0">
                          <a:effectLst/>
                          <a:latin typeface="+mn-lt"/>
                          <a:ea typeface="Times New Roman"/>
                        </a:rPr>
                        <a:t> </a:t>
                      </a:r>
                      <a:r>
                        <a:rPr lang="ru-RU" sz="950" noProof="0" dirty="0" err="1">
                          <a:effectLst/>
                          <a:latin typeface="+mn-lt"/>
                          <a:ea typeface="Times New Roman"/>
                        </a:rPr>
                        <a:t>показує</a:t>
                      </a:r>
                      <a:r>
                        <a:rPr lang="ru-RU" sz="950" noProof="0" dirty="0">
                          <a:effectLst/>
                          <a:latin typeface="+mn-lt"/>
                          <a:ea typeface="Times New Roman"/>
                        </a:rPr>
                        <a:t> </a:t>
                      </a:r>
                      <a:r>
                        <a:rPr lang="ru-RU" sz="950" noProof="0" dirty="0" err="1">
                          <a:effectLst/>
                          <a:latin typeface="+mn-lt"/>
                          <a:ea typeface="Times New Roman"/>
                        </a:rPr>
                        <a:t>зацікавленість</a:t>
                      </a:r>
                      <a:r>
                        <a:rPr lang="ru-RU" sz="950" noProof="0" dirty="0">
                          <a:effectLst/>
                          <a:latin typeface="+mn-lt"/>
                          <a:ea typeface="Times New Roman"/>
                        </a:rPr>
                        <a:t> </a:t>
                      </a:r>
                      <a:r>
                        <a:rPr lang="ru-RU" sz="950" noProof="0" dirty="0" err="1">
                          <a:effectLst/>
                          <a:latin typeface="+mn-lt"/>
                          <a:ea typeface="Times New Roman"/>
                        </a:rPr>
                        <a:t>університету</a:t>
                      </a:r>
                      <a:r>
                        <a:rPr lang="ru-RU" sz="950" noProof="0" dirty="0">
                          <a:effectLst/>
                          <a:latin typeface="+mn-lt"/>
                          <a:ea typeface="Times New Roman"/>
                        </a:rPr>
                        <a:t> в </a:t>
                      </a:r>
                      <a:r>
                        <a:rPr lang="ru-RU" sz="950" noProof="0" dirty="0" err="1">
                          <a:effectLst/>
                          <a:latin typeface="+mn-lt"/>
                          <a:ea typeface="Times New Roman"/>
                        </a:rPr>
                        <a:t>студентському</a:t>
                      </a:r>
                      <a:r>
                        <a:rPr lang="ru-RU" sz="950" noProof="0" dirty="0">
                          <a:effectLst/>
                          <a:latin typeface="+mn-lt"/>
                          <a:ea typeface="Times New Roman"/>
                        </a:rPr>
                        <a:t> </a:t>
                      </a:r>
                      <a:r>
                        <a:rPr lang="ru-RU" sz="950" noProof="0" dirty="0" err="1">
                          <a:effectLst/>
                          <a:latin typeface="+mn-lt"/>
                          <a:ea typeface="Times New Roman"/>
                        </a:rPr>
                        <a:t>житті</a:t>
                      </a:r>
                      <a:r>
                        <a:rPr lang="ru-RU" sz="950" noProof="0" dirty="0">
                          <a:effectLst/>
                          <a:latin typeface="+mn-lt"/>
                          <a:ea typeface="Times New Roman"/>
                        </a:rPr>
                        <a:t> та </a:t>
                      </a:r>
                      <a:r>
                        <a:rPr lang="ru-RU" sz="950" noProof="0" dirty="0" err="1">
                          <a:effectLst/>
                          <a:latin typeface="+mn-lt"/>
                          <a:ea typeface="Times New Roman"/>
                        </a:rPr>
                        <a:t>освітньому</a:t>
                      </a:r>
                      <a:r>
                        <a:rPr lang="ru-RU" sz="950" noProof="0" dirty="0">
                          <a:effectLst/>
                          <a:latin typeface="+mn-lt"/>
                          <a:ea typeface="Times New Roman"/>
                        </a:rPr>
                        <a:t> </a:t>
                      </a:r>
                      <a:r>
                        <a:rPr lang="ru-RU" sz="950" noProof="0" dirty="0" err="1">
                          <a:effectLst/>
                          <a:latin typeface="+mn-lt"/>
                          <a:ea typeface="Times New Roman"/>
                        </a:rPr>
                        <a:t>процесі</a:t>
                      </a:r>
                      <a:r>
                        <a:rPr lang="ru-RU" sz="950" noProof="0" dirty="0">
                          <a:effectLst/>
                          <a:latin typeface="+mn-lt"/>
                          <a:ea typeface="Times New Roman"/>
                        </a:rPr>
                        <a:t> </a:t>
                      </a:r>
                      <a:r>
                        <a:rPr lang="ru-RU" sz="950" noProof="0" dirty="0" err="1">
                          <a:effectLst/>
                          <a:latin typeface="+mn-lt"/>
                          <a:ea typeface="Times New Roman"/>
                        </a:rPr>
                        <a:t>загалом</a:t>
                      </a:r>
                      <a:r>
                        <a:rPr lang="ru-RU" sz="950" noProof="0" dirty="0">
                          <a:effectLst/>
                          <a:latin typeface="+mn-lt"/>
                          <a:ea typeface="Times New Roman"/>
                        </a:rPr>
                        <a:t>, а </a:t>
                      </a:r>
                      <a:r>
                        <a:rPr lang="ru-RU" sz="950" noProof="0" dirty="0" err="1">
                          <a:effectLst/>
                          <a:latin typeface="+mn-lt"/>
                          <a:ea typeface="Times New Roman"/>
                        </a:rPr>
                        <a:t>також</a:t>
                      </a:r>
                      <a:r>
                        <a:rPr lang="ru-RU" sz="950" noProof="0" dirty="0">
                          <a:effectLst/>
                          <a:latin typeface="+mn-lt"/>
                          <a:ea typeface="Times New Roman"/>
                        </a:rPr>
                        <a:t> круто, </a:t>
                      </a:r>
                      <a:r>
                        <a:rPr lang="ru-RU" sz="950" noProof="0" dirty="0" err="1">
                          <a:effectLst/>
                          <a:latin typeface="+mn-lt"/>
                          <a:ea typeface="Times New Roman"/>
                        </a:rPr>
                        <a:t>що</a:t>
                      </a:r>
                      <a:r>
                        <a:rPr lang="ru-RU" sz="950" noProof="0" dirty="0">
                          <a:effectLst/>
                          <a:latin typeface="+mn-lt"/>
                          <a:ea typeface="Times New Roman"/>
                        </a:rPr>
                        <a:t> </a:t>
                      </a:r>
                      <a:r>
                        <a:rPr lang="ru-RU" sz="950" noProof="0" dirty="0" err="1">
                          <a:effectLst/>
                          <a:latin typeface="+mn-lt"/>
                          <a:ea typeface="Times New Roman"/>
                        </a:rPr>
                        <a:t>таке</a:t>
                      </a:r>
                      <a:r>
                        <a:rPr lang="ru-RU" sz="950" noProof="0" dirty="0">
                          <a:effectLst/>
                          <a:latin typeface="+mn-lt"/>
                          <a:ea typeface="Times New Roman"/>
                        </a:rPr>
                        <a:t> </a:t>
                      </a:r>
                      <a:r>
                        <a:rPr lang="ru-RU" sz="950" noProof="0" dirty="0" err="1">
                          <a:effectLst/>
                          <a:latin typeface="+mn-lt"/>
                          <a:ea typeface="Times New Roman"/>
                        </a:rPr>
                        <a:t>опитування</a:t>
                      </a:r>
                      <a:r>
                        <a:rPr lang="ru-RU" sz="950" noProof="0" dirty="0">
                          <a:effectLst/>
                          <a:latin typeface="+mn-lt"/>
                          <a:ea typeface="Times New Roman"/>
                        </a:rPr>
                        <a:t> </a:t>
                      </a:r>
                      <a:r>
                        <a:rPr lang="ru-RU" sz="950" noProof="0" dirty="0" err="1">
                          <a:effectLst/>
                          <a:latin typeface="+mn-lt"/>
                          <a:ea typeface="Times New Roman"/>
                        </a:rPr>
                        <a:t>може</a:t>
                      </a:r>
                      <a:r>
                        <a:rPr lang="ru-RU" sz="950" noProof="0" dirty="0">
                          <a:effectLst/>
                          <a:latin typeface="+mn-lt"/>
                          <a:ea typeface="Times New Roman"/>
                        </a:rPr>
                        <a:t> стати одним </a:t>
                      </a:r>
                      <a:r>
                        <a:rPr lang="ru-RU" sz="950" noProof="0" dirty="0" err="1">
                          <a:effectLst/>
                          <a:latin typeface="+mn-lt"/>
                          <a:ea typeface="Times New Roman"/>
                        </a:rPr>
                        <a:t>із</a:t>
                      </a:r>
                      <a:r>
                        <a:rPr lang="ru-RU" sz="950" noProof="0" dirty="0">
                          <a:effectLst/>
                          <a:latin typeface="+mn-lt"/>
                          <a:ea typeface="Times New Roman"/>
                        </a:rPr>
                        <a:t> </a:t>
                      </a:r>
                      <a:r>
                        <a:rPr lang="ru-RU" sz="950" noProof="0" dirty="0" err="1">
                          <a:effectLst/>
                          <a:latin typeface="+mn-lt"/>
                          <a:ea typeface="Times New Roman"/>
                        </a:rPr>
                        <a:t>інструментів</a:t>
                      </a:r>
                      <a:r>
                        <a:rPr lang="ru-RU" sz="950" noProof="0" dirty="0">
                          <a:effectLst/>
                          <a:latin typeface="+mn-lt"/>
                          <a:ea typeface="Times New Roman"/>
                        </a:rPr>
                        <a:t>, </a:t>
                      </a:r>
                      <a:r>
                        <a:rPr lang="ru-RU" sz="950" noProof="0" dirty="0" err="1">
                          <a:effectLst/>
                          <a:latin typeface="+mn-lt"/>
                          <a:ea typeface="Times New Roman"/>
                        </a:rPr>
                        <a:t>який</a:t>
                      </a:r>
                      <a:r>
                        <a:rPr lang="ru-RU" sz="950" noProof="0" dirty="0">
                          <a:effectLst/>
                          <a:latin typeface="+mn-lt"/>
                          <a:ea typeface="Times New Roman"/>
                        </a:rPr>
                        <a:t> в </a:t>
                      </a:r>
                      <a:r>
                        <a:rPr lang="ru-RU" sz="950" noProof="0" dirty="0" err="1">
                          <a:effectLst/>
                          <a:latin typeface="+mn-lt"/>
                          <a:ea typeface="Times New Roman"/>
                        </a:rPr>
                        <a:t>подальшому</a:t>
                      </a:r>
                      <a:r>
                        <a:rPr lang="ru-RU" sz="950" noProof="0" dirty="0">
                          <a:effectLst/>
                          <a:latin typeface="+mn-lt"/>
                          <a:ea typeface="Times New Roman"/>
                        </a:rPr>
                        <a:t> дозволить </a:t>
                      </a:r>
                      <a:r>
                        <a:rPr lang="ru-RU" sz="950" noProof="0" dirty="0" err="1">
                          <a:effectLst/>
                          <a:latin typeface="+mn-lt"/>
                          <a:ea typeface="Times New Roman"/>
                        </a:rPr>
                        <a:t>розвивати</a:t>
                      </a:r>
                      <a:r>
                        <a:rPr lang="ru-RU" sz="950" noProof="0" dirty="0">
                          <a:effectLst/>
                          <a:latin typeface="+mn-lt"/>
                          <a:ea typeface="Times New Roman"/>
                        </a:rPr>
                        <a:t> та </a:t>
                      </a:r>
                      <a:r>
                        <a:rPr lang="ru-RU" sz="950" noProof="0" dirty="0" err="1">
                          <a:effectLst/>
                          <a:latin typeface="+mn-lt"/>
                          <a:ea typeface="Times New Roman"/>
                        </a:rPr>
                        <a:t>вдосконалювати</a:t>
                      </a:r>
                      <a:r>
                        <a:rPr lang="ru-RU" sz="950" noProof="0" dirty="0">
                          <a:effectLst/>
                          <a:latin typeface="+mn-lt"/>
                          <a:ea typeface="Times New Roman"/>
                        </a:rPr>
                        <a:t> наш </a:t>
                      </a:r>
                      <a:r>
                        <a:rPr lang="ru-RU" sz="950" noProof="0" dirty="0" err="1">
                          <a:effectLst/>
                          <a:latin typeface="+mn-lt"/>
                          <a:ea typeface="Times New Roman"/>
                        </a:rPr>
                        <a:t>навчальний</a:t>
                      </a:r>
                      <a:r>
                        <a:rPr lang="ru-RU" sz="950" noProof="0" dirty="0">
                          <a:effectLst/>
                          <a:latin typeface="+mn-lt"/>
                          <a:ea typeface="Times New Roman"/>
                        </a:rPr>
                        <a:t> заклад.</a:t>
                      </a:r>
                    </a:p>
                    <a:p>
                      <a:pPr>
                        <a:spcAft>
                          <a:spcPts val="0"/>
                        </a:spcAft>
                      </a:pPr>
                      <a:r>
                        <a:rPr lang="ru-RU" sz="950" noProof="0" dirty="0" err="1">
                          <a:effectLst/>
                          <a:latin typeface="+mn-lt"/>
                          <a:ea typeface="Times New Roman"/>
                        </a:rPr>
                        <a:t>Питання</a:t>
                      </a:r>
                      <a:r>
                        <a:rPr lang="ru-RU" sz="950" noProof="0" dirty="0">
                          <a:effectLst/>
                          <a:latin typeface="+mn-lt"/>
                          <a:ea typeface="Times New Roman"/>
                        </a:rPr>
                        <a:t> про </a:t>
                      </a:r>
                      <a:r>
                        <a:rPr lang="ru-RU" sz="950" noProof="0" dirty="0" err="1">
                          <a:effectLst/>
                          <a:latin typeface="+mn-lt"/>
                          <a:ea typeface="Times New Roman"/>
                        </a:rPr>
                        <a:t>освіту</a:t>
                      </a:r>
                      <a:r>
                        <a:rPr lang="ru-RU" sz="950" noProof="0" dirty="0">
                          <a:effectLst/>
                          <a:latin typeface="+mn-lt"/>
                          <a:ea typeface="Times New Roman"/>
                        </a:rPr>
                        <a:t> </a:t>
                      </a:r>
                      <a:r>
                        <a:rPr lang="ru-RU" sz="950" noProof="0" dirty="0" err="1">
                          <a:effectLst/>
                          <a:latin typeface="+mn-lt"/>
                          <a:ea typeface="Times New Roman"/>
                        </a:rPr>
                        <a:t>батьків</a:t>
                      </a:r>
                      <a:r>
                        <a:rPr lang="ru-RU" sz="950" noProof="0" dirty="0">
                          <a:effectLst/>
                          <a:latin typeface="+mn-lt"/>
                          <a:ea typeface="Times New Roman"/>
                        </a:rPr>
                        <a:t> </a:t>
                      </a:r>
                      <a:r>
                        <a:rPr lang="ru-RU" sz="950" noProof="0" dirty="0" err="1">
                          <a:effectLst/>
                          <a:latin typeface="+mn-lt"/>
                          <a:ea typeface="Times New Roman"/>
                        </a:rPr>
                        <a:t>виглядає</a:t>
                      </a:r>
                      <a:r>
                        <a:rPr lang="ru-RU" sz="950" noProof="0" dirty="0">
                          <a:effectLst/>
                          <a:latin typeface="+mn-lt"/>
                          <a:ea typeface="Times New Roman"/>
                        </a:rPr>
                        <a:t> </a:t>
                      </a:r>
                      <a:r>
                        <a:rPr lang="ru-RU" sz="950" noProof="0" dirty="0" err="1">
                          <a:effectLst/>
                          <a:latin typeface="+mn-lt"/>
                          <a:ea typeface="Times New Roman"/>
                        </a:rPr>
                        <a:t>недоречно</a:t>
                      </a:r>
                      <a:r>
                        <a:rPr lang="ru-RU" sz="950" noProof="0" dirty="0">
                          <a:effectLst/>
                          <a:latin typeface="+mn-lt"/>
                          <a:ea typeface="Times New Roman"/>
                        </a:rPr>
                        <a:t>, а так </a:t>
                      </a:r>
                      <a:r>
                        <a:rPr lang="ru-RU" sz="950" noProof="0" dirty="0" err="1">
                          <a:effectLst/>
                          <a:latin typeface="+mn-lt"/>
                          <a:ea typeface="Times New Roman"/>
                        </a:rPr>
                        <a:t>чудово</a:t>
                      </a:r>
                      <a:r>
                        <a:rPr lang="ru-RU" sz="950" noProof="0" dirty="0">
                          <a:effectLst/>
                          <a:latin typeface="+mn-lt"/>
                          <a:ea typeface="Times New Roman"/>
                        </a:rPr>
                        <a:t>.</a:t>
                      </a:r>
                    </a:p>
                    <a:p>
                      <a:pPr>
                        <a:spcAft>
                          <a:spcPts val="0"/>
                        </a:spcAft>
                      </a:pPr>
                      <a:r>
                        <a:rPr lang="ru-RU" sz="950" noProof="0" dirty="0" err="1">
                          <a:effectLst/>
                          <a:latin typeface="+mn-lt"/>
                          <a:ea typeface="Times New Roman"/>
                        </a:rPr>
                        <a:t>Пропоную</a:t>
                      </a:r>
                      <a:r>
                        <a:rPr lang="ru-RU" sz="950" noProof="0" dirty="0">
                          <a:effectLst/>
                          <a:latin typeface="+mn-lt"/>
                          <a:ea typeface="Times New Roman"/>
                        </a:rPr>
                        <a:t> внести </a:t>
                      </a:r>
                      <a:r>
                        <a:rPr lang="ru-RU" sz="950" noProof="0" dirty="0" err="1">
                          <a:effectLst/>
                          <a:latin typeface="+mn-lt"/>
                          <a:ea typeface="Times New Roman"/>
                        </a:rPr>
                        <a:t>зміни</a:t>
                      </a:r>
                      <a:r>
                        <a:rPr lang="ru-RU" sz="950" noProof="0" dirty="0">
                          <a:effectLst/>
                          <a:latin typeface="+mn-lt"/>
                          <a:ea typeface="Times New Roman"/>
                        </a:rPr>
                        <a:t> до </a:t>
                      </a:r>
                      <a:r>
                        <a:rPr lang="ru-RU" sz="950" noProof="0" dirty="0" err="1">
                          <a:effectLst/>
                          <a:latin typeface="+mn-lt"/>
                          <a:ea typeface="Times New Roman"/>
                        </a:rPr>
                        <a:t>структури</a:t>
                      </a:r>
                      <a:r>
                        <a:rPr lang="ru-RU" sz="950" noProof="0" dirty="0">
                          <a:effectLst/>
                          <a:latin typeface="+mn-lt"/>
                          <a:ea typeface="Times New Roman"/>
                        </a:rPr>
                        <a:t> </a:t>
                      </a:r>
                      <a:r>
                        <a:rPr lang="ru-RU" sz="950" noProof="0" dirty="0" err="1">
                          <a:effectLst/>
                          <a:latin typeface="+mn-lt"/>
                          <a:ea typeface="Times New Roman"/>
                        </a:rPr>
                        <a:t>опитувань</a:t>
                      </a:r>
                      <a:r>
                        <a:rPr lang="ru-RU" sz="950" noProof="0" dirty="0">
                          <a:effectLst/>
                          <a:latin typeface="+mn-lt"/>
                          <a:ea typeface="Times New Roman"/>
                        </a:rPr>
                        <a:t> </a:t>
                      </a:r>
                      <a:r>
                        <a:rPr lang="ru-RU" sz="950" noProof="0" dirty="0" err="1">
                          <a:effectLst/>
                          <a:latin typeface="+mn-lt"/>
                          <a:ea typeface="Times New Roman"/>
                        </a:rPr>
                        <a:t>студентів</a:t>
                      </a:r>
                      <a:r>
                        <a:rPr lang="ru-RU" sz="950" noProof="0" dirty="0">
                          <a:effectLst/>
                          <a:latin typeface="+mn-lt"/>
                          <a:ea typeface="Times New Roman"/>
                        </a:rPr>
                        <a:t>, а </a:t>
                      </a:r>
                      <a:r>
                        <a:rPr lang="ru-RU" sz="950" noProof="0" dirty="0" err="1">
                          <a:effectLst/>
                          <a:latin typeface="+mn-lt"/>
                          <a:ea typeface="Times New Roman"/>
                        </a:rPr>
                        <a:t>саме</a:t>
                      </a:r>
                      <a:r>
                        <a:rPr lang="ru-RU" sz="950" noProof="0" dirty="0">
                          <a:effectLst/>
                          <a:latin typeface="+mn-lt"/>
                          <a:ea typeface="Times New Roman"/>
                        </a:rPr>
                        <a:t> — </a:t>
                      </a:r>
                      <a:r>
                        <a:rPr lang="ru-RU" sz="950" noProof="0" dirty="0" err="1">
                          <a:effectLst/>
                          <a:latin typeface="+mn-lt"/>
                          <a:ea typeface="Times New Roman"/>
                        </a:rPr>
                        <a:t>додати</a:t>
                      </a:r>
                      <a:r>
                        <a:rPr lang="ru-RU" sz="950" noProof="0" dirty="0">
                          <a:effectLst/>
                          <a:latin typeface="+mn-lt"/>
                          <a:ea typeface="Times New Roman"/>
                        </a:rPr>
                        <a:t> </a:t>
                      </a:r>
                      <a:r>
                        <a:rPr lang="ru-RU" sz="950" noProof="0" dirty="0" err="1">
                          <a:effectLst/>
                          <a:latin typeface="+mn-lt"/>
                          <a:ea typeface="Times New Roman"/>
                        </a:rPr>
                        <a:t>можливість</a:t>
                      </a:r>
                      <a:r>
                        <a:rPr lang="ru-RU" sz="950" noProof="0" dirty="0">
                          <a:effectLst/>
                          <a:latin typeface="+mn-lt"/>
                          <a:ea typeface="Times New Roman"/>
                        </a:rPr>
                        <a:t> </a:t>
                      </a:r>
                      <a:r>
                        <a:rPr lang="ru-RU" sz="950" noProof="0" dirty="0" err="1">
                          <a:effectLst/>
                          <a:latin typeface="+mn-lt"/>
                          <a:ea typeface="Times New Roman"/>
                        </a:rPr>
                        <a:t>оцінювання</a:t>
                      </a:r>
                      <a:r>
                        <a:rPr lang="ru-RU" sz="950" noProof="0" dirty="0">
                          <a:effectLst/>
                          <a:latin typeface="+mn-lt"/>
                          <a:ea typeface="Times New Roman"/>
                        </a:rPr>
                        <a:t> </a:t>
                      </a:r>
                      <a:r>
                        <a:rPr lang="ru-RU" sz="950" noProof="0" dirty="0" err="1">
                          <a:effectLst/>
                          <a:latin typeface="+mn-lt"/>
                          <a:ea typeface="Times New Roman"/>
                        </a:rPr>
                        <a:t>викладачів</a:t>
                      </a:r>
                      <a:r>
                        <a:rPr lang="ru-RU" sz="950" noProof="0" dirty="0">
                          <a:effectLst/>
                          <a:latin typeface="+mn-lt"/>
                          <a:ea typeface="Times New Roman"/>
                        </a:rPr>
                        <a:t> </a:t>
                      </a:r>
                      <a:r>
                        <a:rPr lang="ru-RU" sz="950" noProof="0" dirty="0" err="1">
                          <a:effectLst/>
                          <a:latin typeface="+mn-lt"/>
                          <a:ea typeface="Times New Roman"/>
                        </a:rPr>
                        <a:t>індивідуально</a:t>
                      </a:r>
                      <a:r>
                        <a:rPr lang="ru-RU" sz="950" noProof="0" dirty="0">
                          <a:effectLst/>
                          <a:latin typeface="+mn-lt"/>
                          <a:ea typeface="Times New Roman"/>
                        </a:rPr>
                        <a:t>, а не </a:t>
                      </a:r>
                      <a:r>
                        <a:rPr lang="ru-RU" sz="950" noProof="0" dirty="0" err="1">
                          <a:effectLst/>
                          <a:latin typeface="+mn-lt"/>
                          <a:ea typeface="Times New Roman"/>
                        </a:rPr>
                        <a:t>узагальнено</a:t>
                      </a:r>
                      <a:r>
                        <a:rPr lang="ru-RU" sz="950" noProof="0" dirty="0">
                          <a:effectLst/>
                          <a:latin typeface="+mn-lt"/>
                          <a:ea typeface="Times New Roman"/>
                        </a:rPr>
                        <a:t>.</a:t>
                      </a:r>
                    </a:p>
                    <a:p>
                      <a:pPr>
                        <a:spcAft>
                          <a:spcPts val="0"/>
                        </a:spcAft>
                      </a:pPr>
                      <a:r>
                        <a:rPr lang="ru-RU" sz="950" noProof="0" dirty="0" err="1">
                          <a:effectLst/>
                          <a:latin typeface="+mn-lt"/>
                          <a:ea typeface="Times New Roman"/>
                        </a:rPr>
                        <a:t>Наразі</a:t>
                      </a:r>
                      <a:r>
                        <a:rPr lang="ru-RU" sz="950" noProof="0" dirty="0">
                          <a:effectLst/>
                          <a:latin typeface="+mn-lt"/>
                          <a:ea typeface="Times New Roman"/>
                        </a:rPr>
                        <a:t> </a:t>
                      </a:r>
                      <a:r>
                        <a:rPr lang="ru-RU" sz="950" noProof="0" dirty="0" err="1">
                          <a:effectLst/>
                          <a:latin typeface="+mn-lt"/>
                          <a:ea typeface="Times New Roman"/>
                        </a:rPr>
                        <a:t>деякі</a:t>
                      </a:r>
                      <a:r>
                        <a:rPr lang="ru-RU" sz="950" noProof="0" dirty="0">
                          <a:effectLst/>
                          <a:latin typeface="+mn-lt"/>
                          <a:ea typeface="Times New Roman"/>
                        </a:rPr>
                        <a:t> </a:t>
                      </a:r>
                      <a:r>
                        <a:rPr lang="ru-RU" sz="950" noProof="0" dirty="0" err="1">
                          <a:effectLst/>
                          <a:latin typeface="+mn-lt"/>
                          <a:ea typeface="Times New Roman"/>
                        </a:rPr>
                        <a:t>запитання</a:t>
                      </a:r>
                      <a:r>
                        <a:rPr lang="ru-RU" sz="950" noProof="0" dirty="0">
                          <a:effectLst/>
                          <a:latin typeface="+mn-lt"/>
                          <a:ea typeface="Times New Roman"/>
                        </a:rPr>
                        <a:t> </a:t>
                      </a:r>
                      <a:r>
                        <a:rPr lang="ru-RU" sz="950" noProof="0" dirty="0" err="1">
                          <a:effectLst/>
                          <a:latin typeface="+mn-lt"/>
                          <a:ea typeface="Times New Roman"/>
                        </a:rPr>
                        <a:t>стосуються</a:t>
                      </a:r>
                      <a:r>
                        <a:rPr lang="ru-RU" sz="950" noProof="0" dirty="0">
                          <a:effectLst/>
                          <a:latin typeface="+mn-lt"/>
                          <a:ea typeface="Times New Roman"/>
                        </a:rPr>
                        <a:t> </a:t>
                      </a:r>
                      <a:r>
                        <a:rPr lang="ru-RU" sz="950" noProof="0" dirty="0" err="1">
                          <a:effectLst/>
                          <a:latin typeface="+mn-lt"/>
                          <a:ea typeface="Times New Roman"/>
                        </a:rPr>
                        <a:t>всіх</a:t>
                      </a:r>
                      <a:r>
                        <a:rPr lang="ru-RU" sz="950" noProof="0" dirty="0">
                          <a:effectLst/>
                          <a:latin typeface="+mn-lt"/>
                          <a:ea typeface="Times New Roman"/>
                        </a:rPr>
                        <a:t> </a:t>
                      </a:r>
                      <a:r>
                        <a:rPr lang="ru-RU" sz="950" noProof="0" dirty="0" err="1">
                          <a:effectLst/>
                          <a:latin typeface="+mn-lt"/>
                          <a:ea typeface="Times New Roman"/>
                        </a:rPr>
                        <a:t>викладачів</a:t>
                      </a:r>
                      <a:r>
                        <a:rPr lang="ru-RU" sz="950" noProof="0" dirty="0">
                          <a:effectLst/>
                          <a:latin typeface="+mn-lt"/>
                          <a:ea typeface="Times New Roman"/>
                        </a:rPr>
                        <a:t> </a:t>
                      </a:r>
                      <a:r>
                        <a:rPr lang="ru-RU" sz="950" noProof="0" dirty="0" err="1">
                          <a:effectLst/>
                          <a:latin typeface="+mn-lt"/>
                          <a:ea typeface="Times New Roman"/>
                        </a:rPr>
                        <a:t>одночасно</a:t>
                      </a:r>
                      <a:r>
                        <a:rPr lang="ru-RU" sz="950" noProof="0" dirty="0">
                          <a:effectLst/>
                          <a:latin typeface="+mn-lt"/>
                          <a:ea typeface="Times New Roman"/>
                        </a:rPr>
                        <a:t>, через </a:t>
                      </a:r>
                      <a:r>
                        <a:rPr lang="ru-RU" sz="950" noProof="0" dirty="0" err="1">
                          <a:effectLst/>
                          <a:latin typeface="+mn-lt"/>
                          <a:ea typeface="Times New Roman"/>
                        </a:rPr>
                        <a:t>що</a:t>
                      </a:r>
                      <a:r>
                        <a:rPr lang="ru-RU" sz="950" noProof="0" dirty="0">
                          <a:effectLst/>
                          <a:latin typeface="+mn-lt"/>
                          <a:ea typeface="Times New Roman"/>
                        </a:rPr>
                        <a:t> студент </a:t>
                      </a:r>
                      <a:r>
                        <a:rPr lang="ru-RU" sz="950" noProof="0" dirty="0" err="1">
                          <a:effectLst/>
                          <a:latin typeface="+mn-lt"/>
                          <a:ea typeface="Times New Roman"/>
                        </a:rPr>
                        <a:t>змушений</a:t>
                      </a:r>
                      <a:r>
                        <a:rPr lang="ru-RU" sz="950" noProof="0" dirty="0">
                          <a:effectLst/>
                          <a:latin typeface="+mn-lt"/>
                          <a:ea typeface="Times New Roman"/>
                        </a:rPr>
                        <a:t> </a:t>
                      </a:r>
                      <a:r>
                        <a:rPr lang="ru-RU" sz="950" noProof="0" dirty="0" err="1">
                          <a:effectLst/>
                          <a:latin typeface="+mn-lt"/>
                          <a:ea typeface="Times New Roman"/>
                        </a:rPr>
                        <a:t>формулювати</a:t>
                      </a:r>
                      <a:r>
                        <a:rPr lang="ru-RU" sz="950" noProof="0" dirty="0">
                          <a:effectLst/>
                          <a:latin typeface="+mn-lt"/>
                          <a:ea typeface="Times New Roman"/>
                        </a:rPr>
                        <a:t> </a:t>
                      </a:r>
                      <a:r>
                        <a:rPr lang="ru-RU" sz="950" noProof="0" dirty="0" err="1">
                          <a:effectLst/>
                          <a:latin typeface="+mn-lt"/>
                          <a:ea typeface="Times New Roman"/>
                        </a:rPr>
                        <a:t>загальну</a:t>
                      </a:r>
                      <a:r>
                        <a:rPr lang="ru-RU" sz="950" noProof="0" dirty="0">
                          <a:effectLst/>
                          <a:latin typeface="+mn-lt"/>
                          <a:ea typeface="Times New Roman"/>
                        </a:rPr>
                        <a:t> думку, яка не </a:t>
                      </a:r>
                      <a:r>
                        <a:rPr lang="ru-RU" sz="950" noProof="0" dirty="0" err="1">
                          <a:effectLst/>
                          <a:latin typeface="+mn-lt"/>
                          <a:ea typeface="Times New Roman"/>
                        </a:rPr>
                        <a:t>завжди</a:t>
                      </a:r>
                      <a:r>
                        <a:rPr lang="ru-RU" sz="950" noProof="0" dirty="0">
                          <a:effectLst/>
                          <a:latin typeface="+mn-lt"/>
                          <a:ea typeface="Times New Roman"/>
                        </a:rPr>
                        <a:t> </a:t>
                      </a:r>
                      <a:r>
                        <a:rPr lang="ru-RU" sz="950" noProof="0" dirty="0" err="1">
                          <a:effectLst/>
                          <a:latin typeface="+mn-lt"/>
                          <a:ea typeface="Times New Roman"/>
                        </a:rPr>
                        <a:t>відповідає</a:t>
                      </a:r>
                      <a:r>
                        <a:rPr lang="ru-RU" sz="950" noProof="0" dirty="0">
                          <a:effectLst/>
                          <a:latin typeface="+mn-lt"/>
                          <a:ea typeface="Times New Roman"/>
                        </a:rPr>
                        <a:t> реальному </a:t>
                      </a:r>
                      <a:r>
                        <a:rPr lang="ru-RU" sz="950" noProof="0" dirty="0" err="1">
                          <a:effectLst/>
                          <a:latin typeface="+mn-lt"/>
                          <a:ea typeface="Times New Roman"/>
                        </a:rPr>
                        <a:t>досвіду</a:t>
                      </a:r>
                      <a:r>
                        <a:rPr lang="ru-RU" sz="950" noProof="0" dirty="0">
                          <a:effectLst/>
                          <a:latin typeface="+mn-lt"/>
                          <a:ea typeface="Times New Roman"/>
                        </a:rPr>
                        <a:t>. </a:t>
                      </a:r>
                      <a:r>
                        <a:rPr lang="ru-RU" sz="950" noProof="0" dirty="0" err="1">
                          <a:effectLst/>
                          <a:latin typeface="+mn-lt"/>
                          <a:ea typeface="Times New Roman"/>
                        </a:rPr>
                        <a:t>Це</a:t>
                      </a:r>
                      <a:r>
                        <a:rPr lang="ru-RU" sz="950" noProof="0" dirty="0">
                          <a:effectLst/>
                          <a:latin typeface="+mn-lt"/>
                          <a:ea typeface="Times New Roman"/>
                        </a:rPr>
                        <a:t> </a:t>
                      </a:r>
                      <a:r>
                        <a:rPr lang="ru-RU" sz="950" noProof="0" dirty="0" err="1">
                          <a:effectLst/>
                          <a:latin typeface="+mn-lt"/>
                          <a:ea typeface="Times New Roman"/>
                        </a:rPr>
                        <a:t>створює</a:t>
                      </a:r>
                      <a:r>
                        <a:rPr lang="ru-RU" sz="950" noProof="0" dirty="0">
                          <a:effectLst/>
                          <a:latin typeface="+mn-lt"/>
                          <a:ea typeface="Times New Roman"/>
                        </a:rPr>
                        <a:t> </a:t>
                      </a:r>
                      <a:r>
                        <a:rPr lang="ru-RU" sz="950" noProof="0" dirty="0" err="1">
                          <a:effectLst/>
                          <a:latin typeface="+mn-lt"/>
                          <a:ea typeface="Times New Roman"/>
                        </a:rPr>
                        <a:t>ситуації</a:t>
                      </a:r>
                      <a:r>
                        <a:rPr lang="ru-RU" sz="950" noProof="0" dirty="0">
                          <a:effectLst/>
                          <a:latin typeface="+mn-lt"/>
                          <a:ea typeface="Times New Roman"/>
                        </a:rPr>
                        <a:t>, коли через </a:t>
                      </a:r>
                      <a:r>
                        <a:rPr lang="ru-RU" sz="950" noProof="0" dirty="0" err="1">
                          <a:effectLst/>
                          <a:latin typeface="+mn-lt"/>
                          <a:ea typeface="Times New Roman"/>
                        </a:rPr>
                        <a:t>негативний</a:t>
                      </a:r>
                      <a:r>
                        <a:rPr lang="ru-RU" sz="950" noProof="0" dirty="0">
                          <a:effectLst/>
                          <a:latin typeface="+mn-lt"/>
                          <a:ea typeface="Times New Roman"/>
                        </a:rPr>
                        <a:t> </a:t>
                      </a:r>
                      <a:r>
                        <a:rPr lang="ru-RU" sz="950" noProof="0" dirty="0" err="1">
                          <a:effectLst/>
                          <a:latin typeface="+mn-lt"/>
                          <a:ea typeface="Times New Roman"/>
                        </a:rPr>
                        <a:t>досвід</a:t>
                      </a:r>
                      <a:r>
                        <a:rPr lang="ru-RU" sz="950" noProof="0" dirty="0">
                          <a:effectLst/>
                          <a:latin typeface="+mn-lt"/>
                          <a:ea typeface="Times New Roman"/>
                        </a:rPr>
                        <a:t> </a:t>
                      </a:r>
                      <a:r>
                        <a:rPr lang="ru-RU" sz="950" noProof="0" dirty="0" err="1">
                          <a:effectLst/>
                          <a:latin typeface="+mn-lt"/>
                          <a:ea typeface="Times New Roman"/>
                        </a:rPr>
                        <a:t>із</a:t>
                      </a:r>
                      <a:r>
                        <a:rPr lang="ru-RU" sz="950" noProof="0" dirty="0">
                          <a:effectLst/>
                          <a:latin typeface="+mn-lt"/>
                          <a:ea typeface="Times New Roman"/>
                        </a:rPr>
                        <a:t> одним </a:t>
                      </a:r>
                      <a:r>
                        <a:rPr lang="ru-RU" sz="950" noProof="0" dirty="0" err="1">
                          <a:effectLst/>
                          <a:latin typeface="+mn-lt"/>
                          <a:ea typeface="Times New Roman"/>
                        </a:rPr>
                        <a:t>викладачем</a:t>
                      </a:r>
                      <a:r>
                        <a:rPr lang="ru-RU" sz="950" noProof="0" dirty="0">
                          <a:effectLst/>
                          <a:latin typeface="+mn-lt"/>
                          <a:ea typeface="Times New Roman"/>
                        </a:rPr>
                        <a:t> </a:t>
                      </a:r>
                      <a:r>
                        <a:rPr lang="ru-RU" sz="950" noProof="0" dirty="0" err="1">
                          <a:effectLst/>
                          <a:latin typeface="+mn-lt"/>
                          <a:ea typeface="Times New Roman"/>
                        </a:rPr>
                        <a:t>знижується</a:t>
                      </a:r>
                      <a:r>
                        <a:rPr lang="ru-RU" sz="950" noProof="0" dirty="0">
                          <a:effectLst/>
                          <a:latin typeface="+mn-lt"/>
                          <a:ea typeface="Times New Roman"/>
                        </a:rPr>
                        <a:t> </a:t>
                      </a:r>
                      <a:r>
                        <a:rPr lang="ru-RU" sz="950" noProof="0" dirty="0" err="1">
                          <a:effectLst/>
                          <a:latin typeface="+mn-lt"/>
                          <a:ea typeface="Times New Roman"/>
                        </a:rPr>
                        <a:t>оцінка</a:t>
                      </a:r>
                      <a:r>
                        <a:rPr lang="ru-RU" sz="950" noProof="0" dirty="0">
                          <a:effectLst/>
                          <a:latin typeface="+mn-lt"/>
                          <a:ea typeface="Times New Roman"/>
                        </a:rPr>
                        <a:t> </a:t>
                      </a:r>
                      <a:r>
                        <a:rPr lang="ru-RU" sz="950" noProof="0" dirty="0" err="1">
                          <a:effectLst/>
                          <a:latin typeface="+mn-lt"/>
                          <a:ea typeface="Times New Roman"/>
                        </a:rPr>
                        <a:t>всього</a:t>
                      </a:r>
                      <a:r>
                        <a:rPr lang="ru-RU" sz="950" noProof="0" dirty="0">
                          <a:effectLst/>
                          <a:latin typeface="+mn-lt"/>
                          <a:ea typeface="Times New Roman"/>
                        </a:rPr>
                        <a:t> </a:t>
                      </a:r>
                      <a:r>
                        <a:rPr lang="ru-RU" sz="950" noProof="0" dirty="0" err="1">
                          <a:effectLst/>
                          <a:latin typeface="+mn-lt"/>
                          <a:ea typeface="Times New Roman"/>
                        </a:rPr>
                        <a:t>навчального</a:t>
                      </a:r>
                      <a:r>
                        <a:rPr lang="ru-RU" sz="950" noProof="0" dirty="0">
                          <a:effectLst/>
                          <a:latin typeface="+mn-lt"/>
                          <a:ea typeface="Times New Roman"/>
                        </a:rPr>
                        <a:t> </a:t>
                      </a:r>
                      <a:r>
                        <a:rPr lang="ru-RU" sz="950" noProof="0" dirty="0" err="1">
                          <a:effectLst/>
                          <a:latin typeface="+mn-lt"/>
                          <a:ea typeface="Times New Roman"/>
                        </a:rPr>
                        <a:t>процесу</a:t>
                      </a:r>
                      <a:r>
                        <a:rPr lang="ru-RU" sz="950" noProof="0" dirty="0">
                          <a:effectLst/>
                          <a:latin typeface="+mn-lt"/>
                          <a:ea typeface="Times New Roman"/>
                        </a:rPr>
                        <a:t>, </a:t>
                      </a:r>
                      <a:r>
                        <a:rPr lang="ru-RU" sz="950" noProof="0" dirty="0" err="1">
                          <a:effectLst/>
                          <a:latin typeface="+mn-lt"/>
                          <a:ea typeface="Times New Roman"/>
                        </a:rPr>
                        <a:t>навіть</a:t>
                      </a:r>
                      <a:r>
                        <a:rPr lang="ru-RU" sz="950" noProof="0" dirty="0">
                          <a:effectLst/>
                          <a:latin typeface="+mn-lt"/>
                          <a:ea typeface="Times New Roman"/>
                        </a:rPr>
                        <a:t> </a:t>
                      </a:r>
                      <a:r>
                        <a:rPr lang="ru-RU" sz="950" noProof="0" dirty="0" err="1">
                          <a:effectLst/>
                          <a:latin typeface="+mn-lt"/>
                          <a:ea typeface="Times New Roman"/>
                        </a:rPr>
                        <a:t>якщо</a:t>
                      </a:r>
                      <a:r>
                        <a:rPr lang="ru-RU" sz="950" noProof="0" dirty="0">
                          <a:effectLst/>
                          <a:latin typeface="+mn-lt"/>
                          <a:ea typeface="Times New Roman"/>
                        </a:rPr>
                        <a:t> </a:t>
                      </a:r>
                      <a:r>
                        <a:rPr lang="ru-RU" sz="950" noProof="0" dirty="0" err="1">
                          <a:effectLst/>
                          <a:latin typeface="+mn-lt"/>
                          <a:ea typeface="Times New Roman"/>
                        </a:rPr>
                        <a:t>більшість</a:t>
                      </a:r>
                      <a:r>
                        <a:rPr lang="ru-RU" sz="950" noProof="0" dirty="0">
                          <a:effectLst/>
                          <a:latin typeface="+mn-lt"/>
                          <a:ea typeface="Times New Roman"/>
                        </a:rPr>
                        <a:t> </a:t>
                      </a:r>
                      <a:r>
                        <a:rPr lang="ru-RU" sz="950" noProof="0" dirty="0" err="1">
                          <a:effectLst/>
                          <a:latin typeface="+mn-lt"/>
                          <a:ea typeface="Times New Roman"/>
                        </a:rPr>
                        <a:t>викладачів</a:t>
                      </a:r>
                      <a:r>
                        <a:rPr lang="ru-RU" sz="950" noProof="0" dirty="0">
                          <a:effectLst/>
                          <a:latin typeface="+mn-lt"/>
                          <a:ea typeface="Times New Roman"/>
                        </a:rPr>
                        <a:t> </a:t>
                      </a:r>
                      <a:r>
                        <a:rPr lang="ru-RU" sz="950" noProof="0" dirty="0" err="1">
                          <a:effectLst/>
                          <a:latin typeface="+mn-lt"/>
                          <a:ea typeface="Times New Roman"/>
                        </a:rPr>
                        <a:t>заслуговують</a:t>
                      </a:r>
                      <a:r>
                        <a:rPr lang="ru-RU" sz="950" noProof="0" dirty="0">
                          <a:effectLst/>
                          <a:latin typeface="+mn-lt"/>
                          <a:ea typeface="Times New Roman"/>
                        </a:rPr>
                        <a:t> на </a:t>
                      </a:r>
                      <a:r>
                        <a:rPr lang="ru-RU" sz="950" noProof="0" dirty="0" err="1">
                          <a:effectLst/>
                          <a:latin typeface="+mn-lt"/>
                          <a:ea typeface="Times New Roman"/>
                        </a:rPr>
                        <a:t>високу</a:t>
                      </a:r>
                      <a:r>
                        <a:rPr lang="ru-RU" sz="950" noProof="0" dirty="0">
                          <a:effectLst/>
                          <a:latin typeface="+mn-lt"/>
                          <a:ea typeface="Times New Roman"/>
                        </a:rPr>
                        <a:t> </a:t>
                      </a:r>
                      <a:r>
                        <a:rPr lang="ru-RU" sz="950" noProof="0" dirty="0" err="1">
                          <a:effectLst/>
                          <a:latin typeface="+mn-lt"/>
                          <a:ea typeface="Times New Roman"/>
                        </a:rPr>
                        <a:t>оцінку</a:t>
                      </a:r>
                      <a:r>
                        <a:rPr lang="ru-RU" sz="950" noProof="0" dirty="0">
                          <a:effectLst/>
                          <a:latin typeface="+mn-lt"/>
                          <a:ea typeface="Times New Roman"/>
                        </a:rPr>
                        <a:t>.</a:t>
                      </a:r>
                    </a:p>
                    <a:p>
                      <a:pPr>
                        <a:spcAft>
                          <a:spcPts val="0"/>
                        </a:spcAft>
                      </a:pPr>
                      <a:r>
                        <a:rPr lang="ru-RU" sz="950" noProof="0" dirty="0">
                          <a:effectLst/>
                          <a:latin typeface="+mn-lt"/>
                          <a:ea typeface="Times New Roman"/>
                        </a:rPr>
                        <a:t>Тому </a:t>
                      </a:r>
                      <a:r>
                        <a:rPr lang="ru-RU" sz="950" noProof="0" dirty="0" err="1">
                          <a:effectLst/>
                          <a:latin typeface="+mn-lt"/>
                          <a:ea typeface="Times New Roman"/>
                        </a:rPr>
                        <a:t>пропоную</a:t>
                      </a:r>
                      <a:r>
                        <a:rPr lang="ru-RU" sz="950" noProof="0" dirty="0">
                          <a:effectLst/>
                          <a:latin typeface="+mn-lt"/>
                          <a:ea typeface="Times New Roman"/>
                        </a:rPr>
                        <a:t>:</a:t>
                      </a:r>
                    </a:p>
                    <a:p>
                      <a:pPr>
                        <a:spcAft>
                          <a:spcPts val="0"/>
                        </a:spcAft>
                      </a:pPr>
                      <a:r>
                        <a:rPr lang="ru-RU" sz="950" noProof="0" dirty="0">
                          <a:effectLst/>
                          <a:latin typeface="+mn-lt"/>
                          <a:ea typeface="Times New Roman"/>
                        </a:rPr>
                        <a:t>- </a:t>
                      </a:r>
                      <a:r>
                        <a:rPr lang="ru-RU" sz="950" noProof="0" dirty="0" err="1">
                          <a:effectLst/>
                          <a:latin typeface="+mn-lt"/>
                          <a:ea typeface="Times New Roman"/>
                        </a:rPr>
                        <a:t>Додати</a:t>
                      </a:r>
                      <a:r>
                        <a:rPr lang="ru-RU" sz="950" noProof="0" dirty="0">
                          <a:effectLst/>
                          <a:latin typeface="+mn-lt"/>
                          <a:ea typeface="Times New Roman"/>
                        </a:rPr>
                        <a:t> </a:t>
                      </a:r>
                      <a:r>
                        <a:rPr lang="ru-RU" sz="950" noProof="0" dirty="0" err="1">
                          <a:effectLst/>
                          <a:latin typeface="+mn-lt"/>
                          <a:ea typeface="Times New Roman"/>
                        </a:rPr>
                        <a:t>окремий</a:t>
                      </a:r>
                      <a:r>
                        <a:rPr lang="ru-RU" sz="950" noProof="0" dirty="0">
                          <a:effectLst/>
                          <a:latin typeface="+mn-lt"/>
                          <a:ea typeface="Times New Roman"/>
                        </a:rPr>
                        <a:t> блок з </a:t>
                      </a:r>
                      <a:r>
                        <a:rPr lang="ru-RU" sz="950" noProof="0" dirty="0" err="1">
                          <a:effectLst/>
                          <a:latin typeface="+mn-lt"/>
                          <a:ea typeface="Times New Roman"/>
                        </a:rPr>
                        <a:t>можливістю</a:t>
                      </a:r>
                      <a:r>
                        <a:rPr lang="ru-RU" sz="950" noProof="0" dirty="0">
                          <a:effectLst/>
                          <a:latin typeface="+mn-lt"/>
                          <a:ea typeface="Times New Roman"/>
                        </a:rPr>
                        <a:t> </a:t>
                      </a:r>
                      <a:r>
                        <a:rPr lang="ru-RU" sz="950" noProof="0" dirty="0" err="1">
                          <a:effectLst/>
                          <a:latin typeface="+mn-lt"/>
                          <a:ea typeface="Times New Roman"/>
                        </a:rPr>
                        <a:t>дати</a:t>
                      </a:r>
                      <a:r>
                        <a:rPr lang="ru-RU" sz="950" noProof="0" dirty="0">
                          <a:effectLst/>
                          <a:latin typeface="+mn-lt"/>
                          <a:ea typeface="Times New Roman"/>
                        </a:rPr>
                        <a:t> </a:t>
                      </a:r>
                      <a:r>
                        <a:rPr lang="ru-RU" sz="950" noProof="0" dirty="0" err="1">
                          <a:effectLst/>
                          <a:latin typeface="+mn-lt"/>
                          <a:ea typeface="Times New Roman"/>
                        </a:rPr>
                        <a:t>індивідуальну</a:t>
                      </a:r>
                      <a:r>
                        <a:rPr lang="ru-RU" sz="950" noProof="0" dirty="0">
                          <a:effectLst/>
                          <a:latin typeface="+mn-lt"/>
                          <a:ea typeface="Times New Roman"/>
                        </a:rPr>
                        <a:t> </a:t>
                      </a:r>
                      <a:r>
                        <a:rPr lang="ru-RU" sz="950" noProof="0" dirty="0" err="1">
                          <a:effectLst/>
                          <a:latin typeface="+mn-lt"/>
                          <a:ea typeface="Times New Roman"/>
                        </a:rPr>
                        <a:t>оцінку</a:t>
                      </a:r>
                      <a:r>
                        <a:rPr lang="ru-RU" sz="950" noProof="0" dirty="0">
                          <a:effectLst/>
                          <a:latin typeface="+mn-lt"/>
                          <a:ea typeface="Times New Roman"/>
                        </a:rPr>
                        <a:t> кожному </a:t>
                      </a:r>
                      <a:r>
                        <a:rPr lang="ru-RU" sz="950" noProof="0" dirty="0" err="1">
                          <a:effectLst/>
                          <a:latin typeface="+mn-lt"/>
                          <a:ea typeface="Times New Roman"/>
                        </a:rPr>
                        <a:t>викладачеві</a:t>
                      </a:r>
                      <a:r>
                        <a:rPr lang="ru-RU" sz="950" noProof="0" dirty="0">
                          <a:effectLst/>
                          <a:latin typeface="+mn-lt"/>
                          <a:ea typeface="Times New Roman"/>
                        </a:rPr>
                        <a:t>.</a:t>
                      </a:r>
                    </a:p>
                    <a:p>
                      <a:pPr>
                        <a:spcAft>
                          <a:spcPts val="0"/>
                        </a:spcAft>
                      </a:pPr>
                      <a:r>
                        <a:rPr lang="ru-RU" sz="950" noProof="0" dirty="0">
                          <a:effectLst/>
                          <a:latin typeface="+mn-lt"/>
                          <a:ea typeface="Times New Roman"/>
                        </a:rPr>
                        <a:t>- </a:t>
                      </a:r>
                      <a:r>
                        <a:rPr lang="ru-RU" sz="950" noProof="0" dirty="0" err="1">
                          <a:effectLst/>
                          <a:latin typeface="+mn-lt"/>
                          <a:ea typeface="Times New Roman"/>
                        </a:rPr>
                        <a:t>Дозволити</a:t>
                      </a:r>
                      <a:r>
                        <a:rPr lang="ru-RU" sz="950" noProof="0" dirty="0">
                          <a:effectLst/>
                          <a:latin typeface="+mn-lt"/>
                          <a:ea typeface="Times New Roman"/>
                        </a:rPr>
                        <a:t> студенту </a:t>
                      </a:r>
                      <a:r>
                        <a:rPr lang="ru-RU" sz="950" noProof="0" dirty="0" err="1">
                          <a:effectLst/>
                          <a:latin typeface="+mn-lt"/>
                          <a:ea typeface="Times New Roman"/>
                        </a:rPr>
                        <a:t>залишати</a:t>
                      </a:r>
                      <a:r>
                        <a:rPr lang="ru-RU" sz="950" noProof="0" dirty="0">
                          <a:effectLst/>
                          <a:latin typeface="+mn-lt"/>
                          <a:ea typeface="Times New Roman"/>
                        </a:rPr>
                        <a:t> короткий </a:t>
                      </a:r>
                      <a:r>
                        <a:rPr lang="ru-RU" sz="950" noProof="0" dirty="0" err="1">
                          <a:effectLst/>
                          <a:latin typeface="+mn-lt"/>
                          <a:ea typeface="Times New Roman"/>
                        </a:rPr>
                        <a:t>коментар</a:t>
                      </a:r>
                      <a:r>
                        <a:rPr lang="ru-RU" sz="950" noProof="0" dirty="0">
                          <a:effectLst/>
                          <a:latin typeface="+mn-lt"/>
                          <a:ea typeface="Times New Roman"/>
                        </a:rPr>
                        <a:t> </a:t>
                      </a:r>
                      <a:r>
                        <a:rPr lang="ru-RU" sz="950" noProof="0" dirty="0" err="1">
                          <a:effectLst/>
                          <a:latin typeface="+mn-lt"/>
                          <a:ea typeface="Times New Roman"/>
                        </a:rPr>
                        <a:t>щодо</a:t>
                      </a:r>
                      <a:r>
                        <a:rPr lang="ru-RU" sz="950" noProof="0" dirty="0">
                          <a:effectLst/>
                          <a:latin typeface="+mn-lt"/>
                          <a:ea typeface="Times New Roman"/>
                        </a:rPr>
                        <a:t> конкретного </a:t>
                      </a:r>
                      <a:r>
                        <a:rPr lang="ru-RU" sz="950" noProof="0" dirty="0" err="1">
                          <a:effectLst/>
                          <a:latin typeface="+mn-lt"/>
                          <a:ea typeface="Times New Roman"/>
                        </a:rPr>
                        <a:t>досвіду</a:t>
                      </a:r>
                      <a:r>
                        <a:rPr lang="ru-RU" sz="950" noProof="0" dirty="0">
                          <a:effectLst/>
                          <a:latin typeface="+mn-lt"/>
                          <a:ea typeface="Times New Roman"/>
                        </a:rPr>
                        <a:t> </a:t>
                      </a:r>
                      <a:r>
                        <a:rPr lang="ru-RU" sz="950" noProof="0" dirty="0" err="1">
                          <a:effectLst/>
                          <a:latin typeface="+mn-lt"/>
                          <a:ea typeface="Times New Roman"/>
                        </a:rPr>
                        <a:t>співпраці</a:t>
                      </a:r>
                      <a:r>
                        <a:rPr lang="ru-RU" sz="950" noProof="0" dirty="0">
                          <a:effectLst/>
                          <a:latin typeface="+mn-lt"/>
                          <a:ea typeface="Times New Roman"/>
                        </a:rPr>
                        <a:t>.</a:t>
                      </a:r>
                    </a:p>
                    <a:p>
                      <a:pPr>
                        <a:spcAft>
                          <a:spcPts val="0"/>
                        </a:spcAft>
                      </a:pPr>
                      <a:r>
                        <a:rPr lang="ru-RU" sz="950" noProof="0" dirty="0">
                          <a:effectLst/>
                          <a:latin typeface="+mn-lt"/>
                          <a:ea typeface="Times New Roman"/>
                        </a:rPr>
                        <a:t>- </a:t>
                      </a:r>
                      <a:r>
                        <a:rPr lang="ru-RU" sz="950" noProof="0" dirty="0" err="1">
                          <a:effectLst/>
                          <a:latin typeface="+mn-lt"/>
                          <a:ea typeface="Times New Roman"/>
                        </a:rPr>
                        <a:t>Передбачити</a:t>
                      </a:r>
                      <a:r>
                        <a:rPr lang="ru-RU" sz="950" noProof="0" dirty="0">
                          <a:effectLst/>
                          <a:latin typeface="+mn-lt"/>
                          <a:ea typeface="Times New Roman"/>
                        </a:rPr>
                        <a:t> </a:t>
                      </a:r>
                      <a:r>
                        <a:rPr lang="ru-RU" sz="950" noProof="0" dirty="0" err="1">
                          <a:effectLst/>
                          <a:latin typeface="+mn-lt"/>
                          <a:ea typeface="Times New Roman"/>
                        </a:rPr>
                        <a:t>анонімність</a:t>
                      </a:r>
                      <a:r>
                        <a:rPr lang="ru-RU" sz="950" noProof="0" dirty="0">
                          <a:effectLst/>
                          <a:latin typeface="+mn-lt"/>
                          <a:ea typeface="Times New Roman"/>
                        </a:rPr>
                        <a:t> і </a:t>
                      </a:r>
                      <a:r>
                        <a:rPr lang="ru-RU" sz="950" noProof="0" dirty="0" err="1">
                          <a:effectLst/>
                          <a:latin typeface="+mn-lt"/>
                          <a:ea typeface="Times New Roman"/>
                        </a:rPr>
                        <a:t>відкритість</a:t>
                      </a:r>
                      <a:r>
                        <a:rPr lang="ru-RU" sz="950" noProof="0" dirty="0">
                          <a:effectLst/>
                          <a:latin typeface="+mn-lt"/>
                          <a:ea typeface="Times New Roman"/>
                        </a:rPr>
                        <a:t> до </a:t>
                      </a:r>
                      <a:r>
                        <a:rPr lang="ru-RU" sz="950" noProof="0" dirty="0" err="1">
                          <a:effectLst/>
                          <a:latin typeface="+mn-lt"/>
                          <a:ea typeface="Times New Roman"/>
                        </a:rPr>
                        <a:t>зворотного</a:t>
                      </a:r>
                      <a:r>
                        <a:rPr lang="ru-RU" sz="950" noProof="0" dirty="0">
                          <a:effectLst/>
                          <a:latin typeface="+mn-lt"/>
                          <a:ea typeface="Times New Roman"/>
                        </a:rPr>
                        <a:t> </a:t>
                      </a:r>
                      <a:r>
                        <a:rPr lang="ru-RU" sz="950" noProof="0" dirty="0" err="1">
                          <a:effectLst/>
                          <a:latin typeface="+mn-lt"/>
                          <a:ea typeface="Times New Roman"/>
                        </a:rPr>
                        <a:t>зв’язку</a:t>
                      </a:r>
                      <a:r>
                        <a:rPr lang="ru-RU" sz="950" noProof="0" dirty="0">
                          <a:effectLst/>
                          <a:latin typeface="+mn-lt"/>
                          <a:ea typeface="Times New Roman"/>
                        </a:rPr>
                        <a:t> з боку </a:t>
                      </a:r>
                      <a:r>
                        <a:rPr lang="ru-RU" sz="950" noProof="0" dirty="0" err="1">
                          <a:effectLst/>
                          <a:latin typeface="+mn-lt"/>
                          <a:ea typeface="Times New Roman"/>
                        </a:rPr>
                        <a:t>адміністрації</a:t>
                      </a:r>
                      <a:r>
                        <a:rPr lang="ru-RU" sz="950" noProof="0" dirty="0">
                          <a:effectLst/>
                          <a:latin typeface="+mn-lt"/>
                          <a:ea typeface="Times New Roman"/>
                        </a:rPr>
                        <a:t> за результатами таких </a:t>
                      </a:r>
                      <a:r>
                        <a:rPr lang="ru-RU" sz="950" noProof="0" dirty="0" err="1">
                          <a:effectLst/>
                          <a:latin typeface="+mn-lt"/>
                          <a:ea typeface="Times New Roman"/>
                        </a:rPr>
                        <a:t>оцінок</a:t>
                      </a:r>
                      <a:r>
                        <a:rPr lang="ru-RU" sz="950" noProof="0" dirty="0">
                          <a:effectLst/>
                          <a:latin typeface="+mn-lt"/>
                          <a:ea typeface="Times New Roman"/>
                        </a:rPr>
                        <a:t>.</a:t>
                      </a:r>
                    </a:p>
                    <a:p>
                      <a:pPr>
                        <a:spcAft>
                          <a:spcPts val="0"/>
                        </a:spcAft>
                      </a:pPr>
                      <a:r>
                        <a:rPr lang="ru-RU" sz="950" noProof="0" dirty="0" err="1">
                          <a:effectLst/>
                          <a:latin typeface="+mn-lt"/>
                          <a:ea typeface="Times New Roman"/>
                        </a:rPr>
                        <a:t>Це</a:t>
                      </a:r>
                      <a:r>
                        <a:rPr lang="ru-RU" sz="950" noProof="0" dirty="0">
                          <a:effectLst/>
                          <a:latin typeface="+mn-lt"/>
                          <a:ea typeface="Times New Roman"/>
                        </a:rPr>
                        <a:t> дозволить </a:t>
                      </a:r>
                      <a:r>
                        <a:rPr lang="ru-RU" sz="950" noProof="0" dirty="0" err="1">
                          <a:effectLst/>
                          <a:latin typeface="+mn-lt"/>
                          <a:ea typeface="Times New Roman"/>
                        </a:rPr>
                        <a:t>більш</a:t>
                      </a:r>
                      <a:r>
                        <a:rPr lang="ru-RU" sz="950" noProof="0" dirty="0">
                          <a:effectLst/>
                          <a:latin typeface="+mn-lt"/>
                          <a:ea typeface="Times New Roman"/>
                        </a:rPr>
                        <a:t> точно й </a:t>
                      </a:r>
                      <a:r>
                        <a:rPr lang="ru-RU" sz="950" noProof="0" dirty="0" err="1">
                          <a:effectLst/>
                          <a:latin typeface="+mn-lt"/>
                          <a:ea typeface="Times New Roman"/>
                        </a:rPr>
                        <a:t>об’єктивно</a:t>
                      </a:r>
                      <a:r>
                        <a:rPr lang="ru-RU" sz="950" noProof="0" dirty="0">
                          <a:effectLst/>
                          <a:latin typeface="+mn-lt"/>
                          <a:ea typeface="Times New Roman"/>
                        </a:rPr>
                        <a:t> </a:t>
                      </a:r>
                      <a:r>
                        <a:rPr lang="ru-RU" sz="950" noProof="0" dirty="0" err="1">
                          <a:effectLst/>
                          <a:latin typeface="+mn-lt"/>
                          <a:ea typeface="Times New Roman"/>
                        </a:rPr>
                        <a:t>відображати</a:t>
                      </a:r>
                      <a:r>
                        <a:rPr lang="ru-RU" sz="950" noProof="0" dirty="0">
                          <a:effectLst/>
                          <a:latin typeface="+mn-lt"/>
                          <a:ea typeface="Times New Roman"/>
                        </a:rPr>
                        <a:t> </a:t>
                      </a:r>
                      <a:r>
                        <a:rPr lang="ru-RU" sz="950" noProof="0" dirty="0" err="1">
                          <a:effectLst/>
                          <a:latin typeface="+mn-lt"/>
                          <a:ea typeface="Times New Roman"/>
                        </a:rPr>
                        <a:t>рівень</a:t>
                      </a:r>
                      <a:r>
                        <a:rPr lang="ru-RU" sz="950" noProof="0" dirty="0">
                          <a:effectLst/>
                          <a:latin typeface="+mn-lt"/>
                          <a:ea typeface="Times New Roman"/>
                        </a:rPr>
                        <a:t> </a:t>
                      </a:r>
                      <a:r>
                        <a:rPr lang="ru-RU" sz="950" noProof="0" dirty="0" err="1">
                          <a:effectLst/>
                          <a:latin typeface="+mn-lt"/>
                          <a:ea typeface="Times New Roman"/>
                        </a:rPr>
                        <a:t>викладання</a:t>
                      </a:r>
                      <a:r>
                        <a:rPr lang="ru-RU" sz="950" noProof="0" dirty="0">
                          <a:effectLst/>
                          <a:latin typeface="+mn-lt"/>
                          <a:ea typeface="Times New Roman"/>
                        </a:rPr>
                        <a:t>, </a:t>
                      </a:r>
                      <a:r>
                        <a:rPr lang="ru-RU" sz="950" noProof="0" dirty="0" err="1">
                          <a:effectLst/>
                          <a:latin typeface="+mn-lt"/>
                          <a:ea typeface="Times New Roman"/>
                        </a:rPr>
                        <a:t>мотивуватиме</a:t>
                      </a:r>
                      <a:r>
                        <a:rPr lang="ru-RU" sz="950" noProof="0" dirty="0">
                          <a:effectLst/>
                          <a:latin typeface="+mn-lt"/>
                          <a:ea typeface="Times New Roman"/>
                        </a:rPr>
                        <a:t> </a:t>
                      </a:r>
                      <a:r>
                        <a:rPr lang="ru-RU" sz="950" noProof="0" dirty="0" err="1">
                          <a:effectLst/>
                          <a:latin typeface="+mn-lt"/>
                          <a:ea typeface="Times New Roman"/>
                        </a:rPr>
                        <a:t>викладачів</a:t>
                      </a:r>
                      <a:r>
                        <a:rPr lang="ru-RU" sz="950" noProof="0" dirty="0">
                          <a:effectLst/>
                          <a:latin typeface="+mn-lt"/>
                          <a:ea typeface="Times New Roman"/>
                        </a:rPr>
                        <a:t> до </a:t>
                      </a:r>
                      <a:r>
                        <a:rPr lang="ru-RU" sz="950" noProof="0" dirty="0" err="1">
                          <a:effectLst/>
                          <a:latin typeface="+mn-lt"/>
                          <a:ea typeface="Times New Roman"/>
                        </a:rPr>
                        <a:t>вдосконалення</a:t>
                      </a:r>
                      <a:r>
                        <a:rPr lang="ru-RU" sz="950" noProof="0" dirty="0">
                          <a:effectLst/>
                          <a:latin typeface="+mn-lt"/>
                          <a:ea typeface="Times New Roman"/>
                        </a:rPr>
                        <a:t> й </a:t>
                      </a:r>
                      <a:r>
                        <a:rPr lang="ru-RU" sz="950" noProof="0" dirty="0" err="1">
                          <a:effectLst/>
                          <a:latin typeface="+mn-lt"/>
                          <a:ea typeface="Times New Roman"/>
                        </a:rPr>
                        <a:t>допоможе</a:t>
                      </a:r>
                      <a:r>
                        <a:rPr lang="ru-RU" sz="950" noProof="0" dirty="0">
                          <a:effectLst/>
                          <a:latin typeface="+mn-lt"/>
                          <a:ea typeface="Times New Roman"/>
                        </a:rPr>
                        <a:t> </a:t>
                      </a:r>
                      <a:r>
                        <a:rPr lang="ru-RU" sz="950" noProof="0" dirty="0" err="1">
                          <a:effectLst/>
                          <a:latin typeface="+mn-lt"/>
                          <a:ea typeface="Times New Roman"/>
                        </a:rPr>
                        <a:t>університету</a:t>
                      </a:r>
                      <a:r>
                        <a:rPr lang="ru-RU" sz="950" noProof="0" dirty="0">
                          <a:effectLst/>
                          <a:latin typeface="+mn-lt"/>
                          <a:ea typeface="Times New Roman"/>
                        </a:rPr>
                        <a:t> </a:t>
                      </a:r>
                      <a:r>
                        <a:rPr lang="ru-RU" sz="950" noProof="0" dirty="0" err="1">
                          <a:effectLst/>
                          <a:latin typeface="+mn-lt"/>
                          <a:ea typeface="Times New Roman"/>
                        </a:rPr>
                        <a:t>зосередитися</a:t>
                      </a:r>
                      <a:r>
                        <a:rPr lang="ru-RU" sz="950" noProof="0" dirty="0">
                          <a:effectLst/>
                          <a:latin typeface="+mn-lt"/>
                          <a:ea typeface="Times New Roman"/>
                        </a:rPr>
                        <a:t> на </a:t>
                      </a:r>
                      <a:r>
                        <a:rPr lang="ru-RU" sz="950" noProof="0" dirty="0" err="1">
                          <a:effectLst/>
                          <a:latin typeface="+mn-lt"/>
                          <a:ea typeface="Times New Roman"/>
                        </a:rPr>
                        <a:t>реальних</a:t>
                      </a:r>
                      <a:r>
                        <a:rPr lang="ru-RU" sz="950" noProof="0" dirty="0">
                          <a:effectLst/>
                          <a:latin typeface="+mn-lt"/>
                          <a:ea typeface="Times New Roman"/>
                        </a:rPr>
                        <a:t> точках </a:t>
                      </a:r>
                      <a:r>
                        <a:rPr lang="ru-RU" sz="950" noProof="0" dirty="0" err="1">
                          <a:effectLst/>
                          <a:latin typeface="+mn-lt"/>
                          <a:ea typeface="Times New Roman"/>
                        </a:rPr>
                        <a:t>розвитку</a:t>
                      </a:r>
                      <a:r>
                        <a:rPr lang="ru-RU" sz="950" noProof="0" dirty="0">
                          <a:effectLst/>
                          <a:latin typeface="+mn-lt"/>
                          <a:ea typeface="Times New Roman"/>
                        </a:rPr>
                        <a:t>.</a:t>
                      </a:r>
                    </a:p>
                    <a:p>
                      <a:pPr>
                        <a:spcAft>
                          <a:spcPts val="0"/>
                        </a:spcAft>
                      </a:pPr>
                      <a:r>
                        <a:rPr lang="ru-RU" sz="950" noProof="0" dirty="0" err="1">
                          <a:effectLst/>
                          <a:latin typeface="+mn-lt"/>
                          <a:ea typeface="Times New Roman"/>
                        </a:rPr>
                        <a:t>Досить</a:t>
                      </a:r>
                      <a:r>
                        <a:rPr lang="ru-RU" sz="950" noProof="0" dirty="0">
                          <a:effectLst/>
                          <a:latin typeface="+mn-lt"/>
                          <a:ea typeface="Times New Roman"/>
                        </a:rPr>
                        <a:t> </a:t>
                      </a:r>
                      <a:r>
                        <a:rPr lang="ru-RU" sz="950" noProof="0" dirty="0" err="1">
                          <a:effectLst/>
                          <a:latin typeface="+mn-lt"/>
                          <a:ea typeface="Times New Roman"/>
                        </a:rPr>
                        <a:t>цікава</a:t>
                      </a:r>
                      <a:r>
                        <a:rPr lang="ru-RU" sz="950" noProof="0" dirty="0">
                          <a:effectLst/>
                          <a:latin typeface="+mn-lt"/>
                          <a:ea typeface="Times New Roman"/>
                        </a:rPr>
                        <a:t> анкета. </a:t>
                      </a:r>
                      <a:r>
                        <a:rPr lang="ru-RU" sz="950" noProof="0" dirty="0" err="1">
                          <a:effectLst/>
                          <a:latin typeface="+mn-lt"/>
                          <a:ea typeface="Times New Roman"/>
                        </a:rPr>
                        <a:t>Сподіваюсь</a:t>
                      </a:r>
                      <a:r>
                        <a:rPr lang="ru-RU" sz="950" noProof="0" dirty="0">
                          <a:effectLst/>
                          <a:latin typeface="+mn-lt"/>
                          <a:ea typeface="Times New Roman"/>
                        </a:rPr>
                        <a:t> вона </a:t>
                      </a:r>
                      <a:r>
                        <a:rPr lang="ru-RU" sz="950" noProof="0" dirty="0" err="1">
                          <a:effectLst/>
                          <a:latin typeface="+mn-lt"/>
                          <a:ea typeface="Times New Roman"/>
                        </a:rPr>
                        <a:t>впливає</a:t>
                      </a:r>
                      <a:r>
                        <a:rPr lang="ru-RU" sz="950" noProof="0" dirty="0">
                          <a:effectLst/>
                          <a:latin typeface="+mn-lt"/>
                          <a:ea typeface="Times New Roman"/>
                        </a:rPr>
                        <a:t> на </a:t>
                      </a:r>
                      <a:r>
                        <a:rPr lang="ru-RU" sz="950" noProof="0" dirty="0" err="1">
                          <a:effectLst/>
                          <a:latin typeface="+mn-lt"/>
                          <a:ea typeface="Times New Roman"/>
                        </a:rPr>
                        <a:t>щось</a:t>
                      </a:r>
                      <a:r>
                        <a:rPr lang="ru-RU" sz="950" noProof="0" dirty="0">
                          <a:effectLst/>
                          <a:latin typeface="+mn-lt"/>
                          <a:ea typeface="Times New Roman"/>
                        </a:rPr>
                        <a:t>.</a:t>
                      </a:r>
                    </a:p>
                    <a:p>
                      <a:pPr>
                        <a:spcAft>
                          <a:spcPts val="0"/>
                        </a:spcAft>
                      </a:pPr>
                      <a:r>
                        <a:rPr lang="ru-RU" sz="950" noProof="0" dirty="0" err="1">
                          <a:effectLst/>
                          <a:latin typeface="+mn-lt"/>
                          <a:ea typeface="Times New Roman"/>
                        </a:rPr>
                        <a:t>Дякую</a:t>
                      </a:r>
                      <a:r>
                        <a:rPr lang="ru-RU" sz="950" noProof="0" dirty="0">
                          <a:effectLst/>
                          <a:latin typeface="+mn-lt"/>
                          <a:ea typeface="Times New Roman"/>
                        </a:rPr>
                        <a:t> за </a:t>
                      </a:r>
                      <a:r>
                        <a:rPr lang="ru-RU" sz="950" noProof="0" dirty="0" err="1">
                          <a:effectLst/>
                          <a:latin typeface="+mn-lt"/>
                          <a:ea typeface="Times New Roman"/>
                        </a:rPr>
                        <a:t>можливість</a:t>
                      </a:r>
                      <a:r>
                        <a:rPr lang="ru-RU" sz="950" noProof="0" dirty="0">
                          <a:effectLst/>
                          <a:latin typeface="+mn-lt"/>
                          <a:ea typeface="Times New Roman"/>
                        </a:rPr>
                        <a:t> </a:t>
                      </a:r>
                      <a:r>
                        <a:rPr lang="ru-RU" sz="950" noProof="0" dirty="0" err="1">
                          <a:effectLst/>
                          <a:latin typeface="+mn-lt"/>
                          <a:ea typeface="Times New Roman"/>
                        </a:rPr>
                        <a:t>надати</a:t>
                      </a:r>
                      <a:r>
                        <a:rPr lang="ru-RU" sz="950" noProof="0" dirty="0">
                          <a:effectLst/>
                          <a:latin typeface="+mn-lt"/>
                          <a:ea typeface="Times New Roman"/>
                        </a:rPr>
                        <a:t> </a:t>
                      </a:r>
                      <a:r>
                        <a:rPr lang="ru-RU" sz="950" noProof="0" dirty="0" err="1">
                          <a:effectLst/>
                          <a:latin typeface="+mn-lt"/>
                          <a:ea typeface="Times New Roman"/>
                        </a:rPr>
                        <a:t>відгук</a:t>
                      </a:r>
                      <a:r>
                        <a:rPr lang="ru-RU" sz="950" noProof="0" dirty="0">
                          <a:effectLst/>
                          <a:latin typeface="+mn-lt"/>
                          <a:ea typeface="Times New Roman"/>
                        </a:rPr>
                        <a:t>. </a:t>
                      </a:r>
                      <a:r>
                        <a:rPr lang="ru-RU" sz="950" noProof="0" dirty="0" err="1">
                          <a:effectLst/>
                          <a:latin typeface="+mn-lt"/>
                          <a:ea typeface="Times New Roman"/>
                        </a:rPr>
                        <a:t>Запитання</a:t>
                      </a:r>
                      <a:r>
                        <a:rPr lang="ru-RU" sz="950" noProof="0" dirty="0">
                          <a:effectLst/>
                          <a:latin typeface="+mn-lt"/>
                          <a:ea typeface="Times New Roman"/>
                        </a:rPr>
                        <a:t> в </a:t>
                      </a:r>
                      <a:r>
                        <a:rPr lang="ru-RU" sz="950" noProof="0" dirty="0" err="1">
                          <a:effectLst/>
                          <a:latin typeface="+mn-lt"/>
                          <a:ea typeface="Times New Roman"/>
                        </a:rPr>
                        <a:t>анкеті</a:t>
                      </a:r>
                      <a:r>
                        <a:rPr lang="ru-RU" sz="950" noProof="0" dirty="0">
                          <a:effectLst/>
                          <a:latin typeface="+mn-lt"/>
                          <a:ea typeface="Times New Roman"/>
                        </a:rPr>
                        <a:t> </a:t>
                      </a:r>
                      <a:r>
                        <a:rPr lang="ru-RU" sz="950" noProof="0" dirty="0" err="1">
                          <a:effectLst/>
                          <a:latin typeface="+mn-lt"/>
                          <a:ea typeface="Times New Roman"/>
                        </a:rPr>
                        <a:t>сформульовані</a:t>
                      </a:r>
                      <a:r>
                        <a:rPr lang="ru-RU" sz="950" noProof="0" dirty="0">
                          <a:effectLst/>
                          <a:latin typeface="+mn-lt"/>
                          <a:ea typeface="Times New Roman"/>
                        </a:rPr>
                        <a:t> </a:t>
                      </a:r>
                      <a:r>
                        <a:rPr lang="ru-RU" sz="950" noProof="0" dirty="0" err="1">
                          <a:effectLst/>
                          <a:latin typeface="+mn-lt"/>
                          <a:ea typeface="Times New Roman"/>
                        </a:rPr>
                        <a:t>чітко</a:t>
                      </a:r>
                      <a:r>
                        <a:rPr lang="ru-RU" sz="950" noProof="0" dirty="0">
                          <a:effectLst/>
                          <a:latin typeface="+mn-lt"/>
                          <a:ea typeface="Times New Roman"/>
                        </a:rPr>
                        <a:t> та </a:t>
                      </a:r>
                      <a:r>
                        <a:rPr lang="ru-RU" sz="950" noProof="0" dirty="0" err="1">
                          <a:effectLst/>
                          <a:latin typeface="+mn-lt"/>
                          <a:ea typeface="Times New Roman"/>
                        </a:rPr>
                        <a:t>зрозуміло</a:t>
                      </a:r>
                      <a:r>
                        <a:rPr lang="ru-RU" sz="950" noProof="0" dirty="0">
                          <a:effectLst/>
                          <a:latin typeface="+mn-lt"/>
                          <a:ea typeface="Times New Roman"/>
                        </a:rPr>
                        <a:t>. Вони </a:t>
                      </a:r>
                      <a:r>
                        <a:rPr lang="ru-RU" sz="950" noProof="0" dirty="0" err="1">
                          <a:effectLst/>
                          <a:latin typeface="+mn-lt"/>
                          <a:ea typeface="Times New Roman"/>
                        </a:rPr>
                        <a:t>охоплюють</a:t>
                      </a:r>
                      <a:r>
                        <a:rPr lang="ru-RU" sz="950" noProof="0" dirty="0">
                          <a:effectLst/>
                          <a:latin typeface="+mn-lt"/>
                          <a:ea typeface="Times New Roman"/>
                        </a:rPr>
                        <a:t> </a:t>
                      </a:r>
                      <a:r>
                        <a:rPr lang="ru-RU" sz="950" noProof="0" dirty="0" err="1">
                          <a:effectLst/>
                          <a:latin typeface="+mn-lt"/>
                          <a:ea typeface="Times New Roman"/>
                        </a:rPr>
                        <a:t>важливі</a:t>
                      </a:r>
                      <a:r>
                        <a:rPr lang="ru-RU" sz="950" noProof="0" dirty="0">
                          <a:effectLst/>
                          <a:latin typeface="+mn-lt"/>
                          <a:ea typeface="Times New Roman"/>
                        </a:rPr>
                        <a:t> </a:t>
                      </a:r>
                      <a:r>
                        <a:rPr lang="ru-RU" sz="950" noProof="0" dirty="0" err="1">
                          <a:effectLst/>
                          <a:latin typeface="+mn-lt"/>
                          <a:ea typeface="Times New Roman"/>
                        </a:rPr>
                        <a:t>аспекти</a:t>
                      </a:r>
                      <a:r>
                        <a:rPr lang="ru-RU" sz="950" noProof="0" dirty="0">
                          <a:effectLst/>
                          <a:latin typeface="+mn-lt"/>
                          <a:ea typeface="Times New Roman"/>
                        </a:rPr>
                        <a:t> </a:t>
                      </a:r>
                      <a:r>
                        <a:rPr lang="ru-RU" sz="950" noProof="0" dirty="0" err="1">
                          <a:effectLst/>
                          <a:latin typeface="+mn-lt"/>
                          <a:ea typeface="Times New Roman"/>
                        </a:rPr>
                        <a:t>навчання</a:t>
                      </a:r>
                      <a:r>
                        <a:rPr lang="ru-RU" sz="950" noProof="0" dirty="0">
                          <a:effectLst/>
                          <a:latin typeface="+mn-lt"/>
                          <a:ea typeface="Times New Roman"/>
                        </a:rPr>
                        <a:t>, </a:t>
                      </a:r>
                      <a:r>
                        <a:rPr lang="ru-RU" sz="950" noProof="0" dirty="0" err="1">
                          <a:effectLst/>
                          <a:latin typeface="+mn-lt"/>
                          <a:ea typeface="Times New Roman"/>
                        </a:rPr>
                        <a:t>що</a:t>
                      </a:r>
                      <a:r>
                        <a:rPr lang="ru-RU" sz="950" noProof="0" dirty="0">
                          <a:effectLst/>
                          <a:latin typeface="+mn-lt"/>
                          <a:ea typeface="Times New Roman"/>
                        </a:rPr>
                        <a:t> </a:t>
                      </a:r>
                      <a:r>
                        <a:rPr lang="ru-RU" sz="950" noProof="0" dirty="0" err="1">
                          <a:effectLst/>
                          <a:latin typeface="+mn-lt"/>
                          <a:ea typeface="Times New Roman"/>
                        </a:rPr>
                        <a:t>дозволяє</a:t>
                      </a:r>
                      <a:r>
                        <a:rPr lang="ru-RU" sz="950" noProof="0" dirty="0">
                          <a:effectLst/>
                          <a:latin typeface="+mn-lt"/>
                          <a:ea typeface="Times New Roman"/>
                        </a:rPr>
                        <a:t> </a:t>
                      </a:r>
                      <a:r>
                        <a:rPr lang="ru-RU" sz="950" noProof="0" dirty="0" err="1">
                          <a:effectLst/>
                          <a:latin typeface="+mn-lt"/>
                          <a:ea typeface="Times New Roman"/>
                        </a:rPr>
                        <a:t>повно</a:t>
                      </a:r>
                      <a:r>
                        <a:rPr lang="ru-RU" sz="950" noProof="0" dirty="0">
                          <a:effectLst/>
                          <a:latin typeface="+mn-lt"/>
                          <a:ea typeface="Times New Roman"/>
                        </a:rPr>
                        <a:t> і </a:t>
                      </a:r>
                      <a:r>
                        <a:rPr lang="ru-RU" sz="950" noProof="0" dirty="0" err="1">
                          <a:effectLst/>
                          <a:latin typeface="+mn-lt"/>
                          <a:ea typeface="Times New Roman"/>
                        </a:rPr>
                        <a:t>всебічно</a:t>
                      </a:r>
                      <a:r>
                        <a:rPr lang="ru-RU" sz="950" noProof="0" dirty="0">
                          <a:effectLst/>
                          <a:latin typeface="+mn-lt"/>
                          <a:ea typeface="Times New Roman"/>
                        </a:rPr>
                        <a:t> </a:t>
                      </a:r>
                      <a:r>
                        <a:rPr lang="ru-RU" sz="950" noProof="0" dirty="0" err="1">
                          <a:effectLst/>
                          <a:latin typeface="+mn-lt"/>
                          <a:ea typeface="Times New Roman"/>
                        </a:rPr>
                        <a:t>висловити</a:t>
                      </a:r>
                      <a:r>
                        <a:rPr lang="ru-RU" sz="950" noProof="0" dirty="0">
                          <a:effectLst/>
                          <a:latin typeface="+mn-lt"/>
                          <a:ea typeface="Times New Roman"/>
                        </a:rPr>
                        <a:t> свою думку. </a:t>
                      </a:r>
                      <a:r>
                        <a:rPr lang="ru-RU" sz="950" noProof="0" dirty="0" err="1">
                          <a:effectLst/>
                          <a:latin typeface="+mn-lt"/>
                          <a:ea typeface="Times New Roman"/>
                        </a:rPr>
                        <a:t>Загалом</a:t>
                      </a:r>
                      <a:r>
                        <a:rPr lang="ru-RU" sz="950" noProof="0" dirty="0">
                          <a:effectLst/>
                          <a:latin typeface="+mn-lt"/>
                          <a:ea typeface="Times New Roman"/>
                        </a:rPr>
                        <a:t>, анкета легко </a:t>
                      </a:r>
                      <a:r>
                        <a:rPr lang="ru-RU" sz="950" noProof="0" dirty="0" err="1">
                          <a:effectLst/>
                          <a:latin typeface="+mn-lt"/>
                          <a:ea typeface="Times New Roman"/>
                        </a:rPr>
                        <a:t>сприймається</a:t>
                      </a:r>
                      <a:r>
                        <a:rPr lang="ru-RU" sz="950" noProof="0" dirty="0">
                          <a:effectLst/>
                          <a:latin typeface="+mn-lt"/>
                          <a:ea typeface="Times New Roman"/>
                        </a:rPr>
                        <a:t> і не </a:t>
                      </a:r>
                      <a:r>
                        <a:rPr lang="ru-RU" sz="950" noProof="0" dirty="0" err="1">
                          <a:effectLst/>
                          <a:latin typeface="+mn-lt"/>
                          <a:ea typeface="Times New Roman"/>
                        </a:rPr>
                        <a:t>викликає</a:t>
                      </a:r>
                      <a:r>
                        <a:rPr lang="ru-RU" sz="950" noProof="0" dirty="0">
                          <a:effectLst/>
                          <a:latin typeface="+mn-lt"/>
                          <a:ea typeface="Times New Roman"/>
                        </a:rPr>
                        <a:t> </a:t>
                      </a:r>
                      <a:r>
                        <a:rPr lang="ru-RU" sz="950" noProof="0" dirty="0" err="1">
                          <a:effectLst/>
                          <a:latin typeface="+mn-lt"/>
                          <a:ea typeface="Times New Roman"/>
                        </a:rPr>
                        <a:t>труднощів</a:t>
                      </a:r>
                      <a:r>
                        <a:rPr lang="ru-RU" sz="950" noProof="0" dirty="0">
                          <a:effectLst/>
                          <a:latin typeface="+mn-lt"/>
                          <a:ea typeface="Times New Roman"/>
                        </a:rPr>
                        <a:t> у </a:t>
                      </a:r>
                      <a:r>
                        <a:rPr lang="ru-RU" sz="950" noProof="0" dirty="0" err="1">
                          <a:effectLst/>
                          <a:latin typeface="+mn-lt"/>
                          <a:ea typeface="Times New Roman"/>
                        </a:rPr>
                        <a:t>розумінні</a:t>
                      </a:r>
                      <a:r>
                        <a:rPr lang="ru-RU" sz="950" noProof="0" dirty="0">
                          <a:effectLst/>
                          <a:latin typeface="+mn-lt"/>
                          <a:ea typeface="Times New Roman"/>
                        </a:rPr>
                        <a:t>.</a:t>
                      </a:r>
                    </a:p>
                    <a:p>
                      <a:pPr>
                        <a:spcAft>
                          <a:spcPts val="0"/>
                        </a:spcAft>
                      </a:pPr>
                      <a:r>
                        <a:rPr lang="ru-RU" sz="950" noProof="0" dirty="0">
                          <a:effectLst/>
                          <a:latin typeface="+mn-lt"/>
                          <a:ea typeface="Times New Roman"/>
                        </a:rPr>
                        <a:t>Анкета супер.</a:t>
                      </a:r>
                    </a:p>
                    <a:p>
                      <a:pPr>
                        <a:spcAft>
                          <a:spcPts val="0"/>
                        </a:spcAft>
                      </a:pPr>
                      <a:r>
                        <a:rPr lang="ru-RU" sz="950" noProof="0" dirty="0">
                          <a:effectLst/>
                          <a:latin typeface="+mn-lt"/>
                          <a:ea typeface="Times New Roman"/>
                        </a:rPr>
                        <a:t>Анкета </a:t>
                      </a:r>
                      <a:r>
                        <a:rPr lang="ru-RU" sz="950" noProof="0" dirty="0" err="1">
                          <a:effectLst/>
                          <a:latin typeface="+mn-lt"/>
                          <a:ea typeface="Times New Roman"/>
                        </a:rPr>
                        <a:t>зрозуміла</a:t>
                      </a:r>
                      <a:r>
                        <a:rPr lang="ru-RU" sz="950" noProof="0" dirty="0">
                          <a:effectLst/>
                          <a:latin typeface="+mn-lt"/>
                          <a:ea typeface="Times New Roman"/>
                        </a:rPr>
                        <a:t>.</a:t>
                      </a:r>
                    </a:p>
                    <a:p>
                      <a:pPr>
                        <a:spcAft>
                          <a:spcPts val="0"/>
                        </a:spcAft>
                      </a:pPr>
                      <a:r>
                        <a:rPr lang="ru-RU" sz="950" noProof="0" dirty="0">
                          <a:effectLst/>
                          <a:latin typeface="+mn-lt"/>
                          <a:ea typeface="Times New Roman"/>
                        </a:rPr>
                        <a:t>Все </a:t>
                      </a:r>
                      <a:r>
                        <a:rPr lang="ru-RU" sz="950" noProof="0" dirty="0" err="1">
                          <a:effectLst/>
                          <a:latin typeface="+mn-lt"/>
                          <a:ea typeface="Times New Roman"/>
                        </a:rPr>
                        <a:t>зрозуміло</a:t>
                      </a:r>
                      <a:r>
                        <a:rPr lang="ru-RU" sz="950" noProof="0" dirty="0">
                          <a:effectLst/>
                          <a:latin typeface="+mn-lt"/>
                          <a:ea typeface="Times New Roman"/>
                        </a:rPr>
                        <a:t>.</a:t>
                      </a:r>
                    </a:p>
                    <a:p>
                      <a:pPr>
                        <a:spcAft>
                          <a:spcPts val="0"/>
                        </a:spcAft>
                      </a:pPr>
                      <a:endParaRPr lang="uk-UA" sz="950" noProof="0" dirty="0">
                        <a:effectLst/>
                        <a:latin typeface="+mn-lt"/>
                        <a:ea typeface="Times New Roman"/>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2319244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Прямокутник 1">
            <a:extLst>
              <a:ext uri="{FF2B5EF4-FFF2-40B4-BE49-F238E27FC236}">
                <a16:creationId xmlns:a16="http://schemas.microsoft.com/office/drawing/2014/main" id="{D078B1D8-046D-4E90-8EE5-D01F859F4B4A}"/>
              </a:ext>
            </a:extLst>
          </p:cNvPr>
          <p:cNvSpPr/>
          <p:nvPr/>
        </p:nvSpPr>
        <p:spPr>
          <a:xfrm>
            <a:off x="467544" y="548680"/>
            <a:ext cx="8496944" cy="626469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graphicFrame>
        <p:nvGraphicFramePr>
          <p:cNvPr id="7" name="Диаграмма 6"/>
          <p:cNvGraphicFramePr/>
          <p:nvPr>
            <p:extLst>
              <p:ext uri="{D42A27DB-BD31-4B8C-83A1-F6EECF244321}">
                <p14:modId xmlns:p14="http://schemas.microsoft.com/office/powerpoint/2010/main" val="3380308418"/>
              </p:ext>
            </p:extLst>
          </p:nvPr>
        </p:nvGraphicFramePr>
        <p:xfrm>
          <a:off x="755576" y="404664"/>
          <a:ext cx="8280920" cy="645333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361027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7" name="Объект 3"/>
          <p:cNvGraphicFramePr>
            <a:graphicFrameLocks noGrp="1"/>
          </p:cNvGraphicFramePr>
          <p:nvPr>
            <p:extLst>
              <p:ext uri="{D42A27DB-BD31-4B8C-83A1-F6EECF244321}">
                <p14:modId xmlns:p14="http://schemas.microsoft.com/office/powerpoint/2010/main" val="3321483125"/>
              </p:ext>
            </p:extLst>
          </p:nvPr>
        </p:nvGraphicFramePr>
        <p:xfrm>
          <a:off x="395536" y="764704"/>
          <a:ext cx="8258837" cy="5368686"/>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395536" y="1772816"/>
            <a:ext cx="4320480" cy="276999"/>
          </a:xfrm>
          <a:prstGeom prst="rect">
            <a:avLst/>
          </a:prstGeom>
          <a:noFill/>
        </p:spPr>
        <p:txBody>
          <a:bodyPr wrap="square" rtlCol="0">
            <a:spAutoFit/>
          </a:bodyPr>
          <a:lstStyle/>
          <a:p>
            <a:r>
              <a:rPr lang="ru-RU" sz="1200" b="1" dirty="0" err="1"/>
              <a:t>Оцініть</a:t>
            </a:r>
            <a:r>
              <a:rPr lang="ru-RU" sz="1200" dirty="0"/>
              <a:t> </a:t>
            </a:r>
            <a:r>
              <a:rPr lang="ru-RU" sz="1200" dirty="0" err="1"/>
              <a:t>я</a:t>
            </a:r>
            <a:r>
              <a:rPr lang="ru-RU" sz="1200" b="1" dirty="0" err="1"/>
              <a:t>кість</a:t>
            </a:r>
            <a:r>
              <a:rPr lang="ru-RU" sz="1200" b="1" dirty="0"/>
              <a:t> </a:t>
            </a:r>
            <a:r>
              <a:rPr lang="ru-RU" sz="1200" b="1" dirty="0" err="1"/>
              <a:t>викладання</a:t>
            </a:r>
            <a:r>
              <a:rPr lang="ru-RU" sz="1200" b="1" dirty="0"/>
              <a:t> та </a:t>
            </a:r>
            <a:r>
              <a:rPr lang="ru-RU" sz="1200" b="1" dirty="0" err="1"/>
              <a:t>рівень</a:t>
            </a:r>
            <a:r>
              <a:rPr lang="ru-RU" sz="1200" b="1" dirty="0"/>
              <a:t> Ваших </a:t>
            </a:r>
            <a:r>
              <a:rPr lang="ru-RU" sz="1200" b="1" dirty="0" err="1"/>
              <a:t>викладачів</a:t>
            </a:r>
            <a:r>
              <a:rPr lang="ru-RU" sz="1200" b="1" dirty="0"/>
              <a:t>:</a:t>
            </a:r>
            <a:endParaRPr lang="uk-UA" sz="1200" b="1" dirty="0"/>
          </a:p>
        </p:txBody>
      </p:sp>
    </p:spTree>
    <p:extLst>
      <p:ext uri="{BB962C8B-B14F-4D97-AF65-F5344CB8AC3E}">
        <p14:creationId xmlns:p14="http://schemas.microsoft.com/office/powerpoint/2010/main" val="11211021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7" name="Объект 3"/>
          <p:cNvGraphicFramePr>
            <a:graphicFrameLocks noGrp="1"/>
          </p:cNvGraphicFramePr>
          <p:nvPr>
            <p:extLst>
              <p:ext uri="{D42A27DB-BD31-4B8C-83A1-F6EECF244321}">
                <p14:modId xmlns:p14="http://schemas.microsoft.com/office/powerpoint/2010/main" val="1414485651"/>
              </p:ext>
            </p:extLst>
          </p:nvPr>
        </p:nvGraphicFramePr>
        <p:xfrm>
          <a:off x="395536" y="764704"/>
          <a:ext cx="8258837" cy="5368686"/>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467544" y="2852937"/>
            <a:ext cx="3672408" cy="276999"/>
          </a:xfrm>
          <a:prstGeom prst="rect">
            <a:avLst/>
          </a:prstGeom>
          <a:noFill/>
        </p:spPr>
        <p:txBody>
          <a:bodyPr wrap="square" rtlCol="0">
            <a:spAutoFit/>
          </a:bodyPr>
          <a:lstStyle/>
          <a:p>
            <a:r>
              <a:rPr lang="ru-RU" sz="1200" b="1" dirty="0" err="1"/>
              <a:t>Оцініть</a:t>
            </a:r>
            <a:r>
              <a:rPr lang="ru-RU" sz="1200" b="1" dirty="0"/>
              <a:t> </a:t>
            </a:r>
            <a:r>
              <a:rPr lang="ru-RU" sz="1200" b="1" dirty="0" err="1"/>
              <a:t>організацію</a:t>
            </a:r>
            <a:r>
              <a:rPr lang="ru-RU" sz="1200" b="1" dirty="0"/>
              <a:t> </a:t>
            </a:r>
            <a:r>
              <a:rPr lang="ru-RU" sz="1200" b="1" dirty="0" err="1"/>
              <a:t>навчального</a:t>
            </a:r>
            <a:r>
              <a:rPr lang="ru-RU" sz="1200" b="1" dirty="0"/>
              <a:t> </a:t>
            </a:r>
            <a:r>
              <a:rPr lang="ru-RU" sz="1200" b="1" dirty="0" err="1"/>
              <a:t>процесу</a:t>
            </a:r>
            <a:r>
              <a:rPr lang="ru-RU" sz="1200" b="1" dirty="0"/>
              <a:t> та </a:t>
            </a:r>
            <a:r>
              <a:rPr lang="ru-RU" sz="1200" b="1" dirty="0" err="1"/>
              <a:t>іспитів</a:t>
            </a:r>
            <a:r>
              <a:rPr lang="ru-RU" sz="1200" b="1" dirty="0"/>
              <a:t>:</a:t>
            </a:r>
            <a:endParaRPr lang="uk-UA" sz="1200" b="1" dirty="0"/>
          </a:p>
        </p:txBody>
      </p:sp>
      <p:sp>
        <p:nvSpPr>
          <p:cNvPr id="5" name="TextBox 4"/>
          <p:cNvSpPr txBox="1"/>
          <p:nvPr/>
        </p:nvSpPr>
        <p:spPr>
          <a:xfrm>
            <a:off x="323528" y="764704"/>
            <a:ext cx="4464496" cy="646331"/>
          </a:xfrm>
          <a:prstGeom prst="rect">
            <a:avLst/>
          </a:prstGeom>
          <a:noFill/>
        </p:spPr>
        <p:txBody>
          <a:bodyPr wrap="square" rtlCol="0">
            <a:spAutoFit/>
          </a:bodyPr>
          <a:lstStyle/>
          <a:p>
            <a:r>
              <a:rPr lang="ru-RU" sz="1200" b="1" dirty="0" err="1"/>
              <a:t>Оцініть</a:t>
            </a:r>
            <a:r>
              <a:rPr lang="ru-RU" sz="1200" b="1" dirty="0"/>
              <a:t> </a:t>
            </a:r>
            <a:r>
              <a:rPr lang="ru-RU" sz="1200" b="1" dirty="0" err="1"/>
              <a:t>якість</a:t>
            </a:r>
            <a:r>
              <a:rPr lang="ru-RU" sz="1200" b="1" dirty="0"/>
              <a:t> </a:t>
            </a:r>
            <a:r>
              <a:rPr lang="ru-RU" sz="1200" b="1" dirty="0" err="1"/>
              <a:t>навчальних</a:t>
            </a:r>
            <a:r>
              <a:rPr lang="ru-RU" sz="1200" b="1" dirty="0"/>
              <a:t> </a:t>
            </a:r>
            <a:r>
              <a:rPr lang="ru-RU" sz="1200" b="1" dirty="0" err="1"/>
              <a:t>програм</a:t>
            </a:r>
            <a:r>
              <a:rPr lang="ru-RU" sz="1200" b="1" dirty="0"/>
              <a:t> та </a:t>
            </a:r>
            <a:r>
              <a:rPr lang="ru-RU" sz="1200" b="1" dirty="0" err="1"/>
              <a:t>дисциплін</a:t>
            </a:r>
            <a:r>
              <a:rPr lang="ru-RU" sz="1200" b="1" dirty="0"/>
              <a:t> </a:t>
            </a:r>
            <a:br>
              <a:rPr lang="ru-RU" sz="1200" b="1" dirty="0"/>
            </a:br>
            <a:r>
              <a:rPr lang="ru-RU" sz="1200" b="1" dirty="0" err="1"/>
              <a:t>Вашої</a:t>
            </a:r>
            <a:r>
              <a:rPr lang="ru-RU" sz="1200" b="1" dirty="0"/>
              <a:t> </a:t>
            </a:r>
            <a:r>
              <a:rPr lang="ru-RU" sz="1200" b="1" dirty="0" err="1"/>
              <a:t>освітньої</a:t>
            </a:r>
            <a:r>
              <a:rPr lang="ru-RU" sz="1200" b="1" dirty="0"/>
              <a:t> </a:t>
            </a:r>
            <a:r>
              <a:rPr lang="ru-RU" sz="1200" b="1" dirty="0" err="1"/>
              <a:t>програми</a:t>
            </a:r>
            <a:r>
              <a:rPr lang="ru-RU" sz="1200" b="1" dirty="0"/>
              <a:t> та </a:t>
            </a:r>
            <a:r>
              <a:rPr lang="ru-RU" sz="1200" b="1" dirty="0" err="1"/>
              <a:t>якість</a:t>
            </a:r>
            <a:r>
              <a:rPr lang="ru-RU" sz="1200" b="1" dirty="0"/>
              <a:t> </a:t>
            </a:r>
            <a:r>
              <a:rPr lang="ru-RU" sz="1200" b="1" dirty="0" err="1"/>
              <a:t>подачі</a:t>
            </a:r>
            <a:r>
              <a:rPr lang="ru-RU" sz="1200" b="1" dirty="0"/>
              <a:t>  </a:t>
            </a:r>
            <a:r>
              <a:rPr lang="ru-RU" sz="1200" b="1" dirty="0" err="1"/>
              <a:t>матеріалу</a:t>
            </a:r>
            <a:r>
              <a:rPr lang="ru-RU" sz="1200" b="1" dirty="0"/>
              <a:t> </a:t>
            </a:r>
            <a:br>
              <a:rPr lang="ru-RU" sz="1200" b="1" dirty="0"/>
            </a:br>
            <a:r>
              <a:rPr lang="ru-RU" sz="1200" b="1" dirty="0"/>
              <a:t>на </a:t>
            </a:r>
            <a:r>
              <a:rPr lang="ru-RU" sz="1200" b="1" dirty="0" err="1"/>
              <a:t>заняттях</a:t>
            </a:r>
            <a:r>
              <a:rPr lang="ru-RU" sz="1200" b="1" dirty="0"/>
              <a:t>:</a:t>
            </a:r>
            <a:endParaRPr lang="uk-UA" sz="1200" b="1" dirty="0"/>
          </a:p>
        </p:txBody>
      </p:sp>
    </p:spTree>
    <p:extLst>
      <p:ext uri="{BB962C8B-B14F-4D97-AF65-F5344CB8AC3E}">
        <p14:creationId xmlns:p14="http://schemas.microsoft.com/office/powerpoint/2010/main" val="25092980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9" name="Діаграма 8">
            <a:extLst>
              <a:ext uri="{FF2B5EF4-FFF2-40B4-BE49-F238E27FC236}">
                <a16:creationId xmlns:a16="http://schemas.microsoft.com/office/drawing/2014/main" id="{75132885-D146-4653-BEFB-1E3650B6BF78}"/>
              </a:ext>
            </a:extLst>
          </p:cNvPr>
          <p:cNvGraphicFramePr/>
          <p:nvPr>
            <p:extLst>
              <p:ext uri="{D42A27DB-BD31-4B8C-83A1-F6EECF244321}">
                <p14:modId xmlns:p14="http://schemas.microsoft.com/office/powerpoint/2010/main" val="4088012331"/>
              </p:ext>
            </p:extLst>
          </p:nvPr>
        </p:nvGraphicFramePr>
        <p:xfrm>
          <a:off x="395536" y="908720"/>
          <a:ext cx="8352928" cy="5256584"/>
        </p:xfrm>
        <a:graphic>
          <a:graphicData uri="http://schemas.openxmlformats.org/drawingml/2006/chart">
            <c:chart xmlns:c="http://schemas.openxmlformats.org/drawingml/2006/chart" xmlns:r="http://schemas.openxmlformats.org/officeDocument/2006/relationships" r:id="rId2"/>
          </a:graphicData>
        </a:graphic>
      </p:graphicFrame>
      <p:sp>
        <p:nvSpPr>
          <p:cNvPr id="10" name="TextBox 9">
            <a:extLst>
              <a:ext uri="{FF2B5EF4-FFF2-40B4-BE49-F238E27FC236}">
                <a16:creationId xmlns:a16="http://schemas.microsoft.com/office/drawing/2014/main" id="{BEB8101E-77EC-495C-9594-6AF22834426F}"/>
              </a:ext>
            </a:extLst>
          </p:cNvPr>
          <p:cNvSpPr txBox="1"/>
          <p:nvPr/>
        </p:nvSpPr>
        <p:spPr>
          <a:xfrm>
            <a:off x="827584" y="3065297"/>
            <a:ext cx="3672408" cy="276999"/>
          </a:xfrm>
          <a:prstGeom prst="rect">
            <a:avLst/>
          </a:prstGeom>
          <a:noFill/>
        </p:spPr>
        <p:txBody>
          <a:bodyPr wrap="square" rtlCol="0">
            <a:spAutoFit/>
          </a:bodyPr>
          <a:lstStyle/>
          <a:p>
            <a:r>
              <a:rPr lang="ru-RU" sz="1200" b="1" dirty="0" err="1"/>
              <a:t>Оцініть</a:t>
            </a:r>
            <a:r>
              <a:rPr lang="ru-RU" sz="1200" b="1" dirty="0"/>
              <a:t> </a:t>
            </a:r>
            <a:r>
              <a:rPr lang="ru-RU" sz="1200" b="1" dirty="0" err="1"/>
              <a:t>організацію</a:t>
            </a:r>
            <a:r>
              <a:rPr lang="ru-RU" sz="1200" b="1" dirty="0"/>
              <a:t> </a:t>
            </a:r>
            <a:r>
              <a:rPr lang="ru-RU" sz="1200" b="1" dirty="0" err="1"/>
              <a:t>навчального</a:t>
            </a:r>
            <a:r>
              <a:rPr lang="ru-RU" sz="1200" b="1" dirty="0"/>
              <a:t> </a:t>
            </a:r>
            <a:r>
              <a:rPr lang="ru-RU" sz="1200" b="1" dirty="0" err="1"/>
              <a:t>процесу</a:t>
            </a:r>
            <a:r>
              <a:rPr lang="ru-RU" sz="1200" b="1" dirty="0"/>
              <a:t> та </a:t>
            </a:r>
            <a:r>
              <a:rPr lang="ru-RU" sz="1200" b="1" dirty="0" err="1"/>
              <a:t>іспитів</a:t>
            </a:r>
            <a:r>
              <a:rPr lang="ru-RU" sz="1200" b="1" dirty="0"/>
              <a:t>:</a:t>
            </a:r>
            <a:endParaRPr lang="uk-UA" sz="1200" b="1" dirty="0"/>
          </a:p>
        </p:txBody>
      </p:sp>
      <p:sp>
        <p:nvSpPr>
          <p:cNvPr id="11" name="TextBox 10">
            <a:extLst>
              <a:ext uri="{FF2B5EF4-FFF2-40B4-BE49-F238E27FC236}">
                <a16:creationId xmlns:a16="http://schemas.microsoft.com/office/drawing/2014/main" id="{DDC58AA6-29BC-4C57-9929-BB30CC0F66BE}"/>
              </a:ext>
            </a:extLst>
          </p:cNvPr>
          <p:cNvSpPr txBox="1"/>
          <p:nvPr/>
        </p:nvSpPr>
        <p:spPr>
          <a:xfrm>
            <a:off x="1043608" y="770220"/>
            <a:ext cx="5400600" cy="276999"/>
          </a:xfrm>
          <a:prstGeom prst="rect">
            <a:avLst/>
          </a:prstGeom>
          <a:noFill/>
        </p:spPr>
        <p:txBody>
          <a:bodyPr wrap="square" rtlCol="0">
            <a:spAutoFit/>
          </a:bodyPr>
          <a:lstStyle/>
          <a:p>
            <a:r>
              <a:rPr lang="ru-RU" sz="1200" b="1" dirty="0" err="1"/>
              <a:t>Оцініть</a:t>
            </a:r>
            <a:r>
              <a:rPr lang="ru-RU" sz="1200" b="1" dirty="0"/>
              <a:t> </a:t>
            </a:r>
            <a:r>
              <a:rPr lang="ru-RU" sz="1200" b="1" dirty="0" err="1"/>
              <a:t>дослідницьку</a:t>
            </a:r>
            <a:r>
              <a:rPr lang="ru-RU" sz="1200" b="1" dirty="0"/>
              <a:t> </a:t>
            </a:r>
            <a:r>
              <a:rPr lang="ru-RU" sz="1200" b="1" dirty="0" err="1"/>
              <a:t>спрямованість</a:t>
            </a:r>
            <a:r>
              <a:rPr lang="ru-RU" sz="1200" b="1" dirty="0"/>
              <a:t> </a:t>
            </a:r>
            <a:r>
              <a:rPr lang="ru-RU" sz="1200" b="1" dirty="0" err="1"/>
              <a:t>Вашої</a:t>
            </a:r>
            <a:r>
              <a:rPr lang="ru-RU" sz="1200" b="1" dirty="0"/>
              <a:t> </a:t>
            </a:r>
            <a:r>
              <a:rPr lang="ru-RU" sz="1200" b="1" dirty="0" err="1"/>
              <a:t>навчальної</a:t>
            </a:r>
            <a:r>
              <a:rPr lang="ru-RU" sz="1200" b="1" dirty="0"/>
              <a:t> </a:t>
            </a:r>
            <a:r>
              <a:rPr lang="ru-RU" sz="1200" b="1" dirty="0" err="1"/>
              <a:t>програми</a:t>
            </a:r>
            <a:r>
              <a:rPr lang="ru-RU" sz="1200" b="1" dirty="0"/>
              <a:t>:</a:t>
            </a:r>
            <a:endParaRPr lang="uk-UA" sz="1200" b="1" dirty="0"/>
          </a:p>
        </p:txBody>
      </p:sp>
    </p:spTree>
    <p:extLst>
      <p:ext uri="{BB962C8B-B14F-4D97-AF65-F5344CB8AC3E}">
        <p14:creationId xmlns:p14="http://schemas.microsoft.com/office/powerpoint/2010/main" val="41505320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7" name="Объект 3"/>
          <p:cNvGraphicFramePr>
            <a:graphicFrameLocks noGrp="1"/>
          </p:cNvGraphicFramePr>
          <p:nvPr>
            <p:extLst>
              <p:ext uri="{D42A27DB-BD31-4B8C-83A1-F6EECF244321}">
                <p14:modId xmlns:p14="http://schemas.microsoft.com/office/powerpoint/2010/main" val="1736337056"/>
              </p:ext>
            </p:extLst>
          </p:nvPr>
        </p:nvGraphicFramePr>
        <p:xfrm>
          <a:off x="467544" y="980728"/>
          <a:ext cx="8568952" cy="367240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Объект 3"/>
          <p:cNvGraphicFramePr>
            <a:graphicFrameLocks noGrp="1"/>
          </p:cNvGraphicFramePr>
          <p:nvPr>
            <p:ph idx="1"/>
            <p:extLst>
              <p:ext uri="{D42A27DB-BD31-4B8C-83A1-F6EECF244321}">
                <p14:modId xmlns:p14="http://schemas.microsoft.com/office/powerpoint/2010/main" val="3290968997"/>
              </p:ext>
            </p:extLst>
          </p:nvPr>
        </p:nvGraphicFramePr>
        <p:xfrm>
          <a:off x="611560" y="4625752"/>
          <a:ext cx="7848872" cy="4347864"/>
        </p:xfrm>
        <a:graphic>
          <a:graphicData uri="http://schemas.openxmlformats.org/drawingml/2006/chart">
            <c:chart xmlns:c="http://schemas.openxmlformats.org/drawingml/2006/chart" xmlns:r="http://schemas.openxmlformats.org/officeDocument/2006/relationships" r:id="rId3"/>
          </a:graphicData>
        </a:graphic>
      </p:graphicFrame>
      <p:cxnSp>
        <p:nvCxnSpPr>
          <p:cNvPr id="4" name="Прямая соединительная линия 3"/>
          <p:cNvCxnSpPr/>
          <p:nvPr/>
        </p:nvCxnSpPr>
        <p:spPr>
          <a:xfrm>
            <a:off x="899592" y="4653136"/>
            <a:ext cx="7200800" cy="0"/>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845435" y="764704"/>
            <a:ext cx="3672408" cy="415498"/>
          </a:xfrm>
          <a:prstGeom prst="rect">
            <a:avLst/>
          </a:prstGeom>
          <a:noFill/>
        </p:spPr>
        <p:txBody>
          <a:bodyPr wrap="square" rtlCol="0">
            <a:spAutoFit/>
          </a:bodyPr>
          <a:lstStyle/>
          <a:p>
            <a:r>
              <a:rPr lang="ru-RU" sz="1050" b="1" dirty="0" err="1"/>
              <a:t>Оцініть</a:t>
            </a:r>
            <a:r>
              <a:rPr lang="ru-RU" sz="1050" b="1" dirty="0"/>
              <a:t> </a:t>
            </a:r>
            <a:r>
              <a:rPr lang="ru-RU" sz="1050" b="1" dirty="0" err="1"/>
              <a:t>якість</a:t>
            </a:r>
            <a:r>
              <a:rPr lang="ru-RU" sz="1050" b="1" dirty="0"/>
              <a:t> </a:t>
            </a:r>
            <a:r>
              <a:rPr lang="ru-RU" sz="1050" b="1" dirty="0" err="1"/>
              <a:t>консультацій</a:t>
            </a:r>
            <a:r>
              <a:rPr lang="ru-RU" sz="1050" b="1" dirty="0"/>
              <a:t> з боку </a:t>
            </a:r>
            <a:r>
              <a:rPr lang="ru-RU" sz="1050" b="1" dirty="0" err="1"/>
              <a:t>викладачів</a:t>
            </a:r>
            <a:r>
              <a:rPr lang="ru-RU" sz="1050" b="1" dirty="0"/>
              <a:t> </a:t>
            </a:r>
            <a:r>
              <a:rPr lang="en-US" sz="1050" b="1" dirty="0"/>
              <a:t/>
            </a:r>
            <a:br>
              <a:rPr lang="en-US" sz="1050" b="1" dirty="0"/>
            </a:br>
            <a:r>
              <a:rPr lang="ru-RU" sz="1050" b="1" dirty="0"/>
              <a:t>за </a:t>
            </a:r>
            <a:r>
              <a:rPr lang="ru-RU" sz="1050" b="1" dirty="0" err="1"/>
              <a:t>Вашою</a:t>
            </a:r>
            <a:r>
              <a:rPr lang="ru-RU" sz="1050" b="1" dirty="0"/>
              <a:t> </a:t>
            </a:r>
            <a:r>
              <a:rPr lang="ru-RU" sz="1050" b="1" dirty="0" err="1"/>
              <a:t>освітньою</a:t>
            </a:r>
            <a:r>
              <a:rPr lang="ru-RU" sz="1050" b="1" dirty="0"/>
              <a:t> </a:t>
            </a:r>
            <a:r>
              <a:rPr lang="ru-RU" sz="1050" b="1" dirty="0" err="1"/>
              <a:t>програмою</a:t>
            </a:r>
            <a:r>
              <a:rPr lang="ru-RU" sz="1050" b="1" dirty="0"/>
              <a:t>:</a:t>
            </a:r>
            <a:endParaRPr lang="uk-UA" sz="1050" b="1" dirty="0"/>
          </a:p>
        </p:txBody>
      </p:sp>
      <p:sp>
        <p:nvSpPr>
          <p:cNvPr id="6" name="TextBox 5"/>
          <p:cNvSpPr txBox="1"/>
          <p:nvPr/>
        </p:nvSpPr>
        <p:spPr>
          <a:xfrm>
            <a:off x="323528" y="2708920"/>
            <a:ext cx="4392488" cy="415498"/>
          </a:xfrm>
          <a:prstGeom prst="rect">
            <a:avLst/>
          </a:prstGeom>
          <a:noFill/>
        </p:spPr>
        <p:txBody>
          <a:bodyPr wrap="square" rtlCol="0">
            <a:spAutoFit/>
          </a:bodyPr>
          <a:lstStyle/>
          <a:p>
            <a:r>
              <a:rPr lang="ru-RU" sz="1050" b="1" dirty="0"/>
              <a:t>Як Ви </a:t>
            </a:r>
            <a:r>
              <a:rPr lang="ru-RU" sz="1050" b="1" dirty="0" err="1"/>
              <a:t>оцінюєте</a:t>
            </a:r>
            <a:r>
              <a:rPr lang="ru-RU" sz="1050" b="1" dirty="0"/>
              <a:t> </a:t>
            </a:r>
            <a:r>
              <a:rPr lang="ru-RU" sz="1050" b="1" dirty="0" err="1"/>
              <a:t>освітнє</a:t>
            </a:r>
            <a:r>
              <a:rPr lang="ru-RU" sz="1050" b="1" dirty="0"/>
              <a:t> </a:t>
            </a:r>
            <a:r>
              <a:rPr lang="ru-RU" sz="1050" b="1" dirty="0" err="1"/>
              <a:t>середовище</a:t>
            </a:r>
            <a:r>
              <a:rPr lang="ru-RU" sz="1050" b="1" dirty="0"/>
              <a:t> </a:t>
            </a:r>
            <a:r>
              <a:rPr lang="ru-RU" sz="1050" b="1" dirty="0" err="1"/>
              <a:t>Київського</a:t>
            </a:r>
            <a:r>
              <a:rPr lang="ru-RU" sz="1050" b="1" dirty="0"/>
              <a:t> </a:t>
            </a:r>
            <a:br>
              <a:rPr lang="ru-RU" sz="1050" b="1" dirty="0"/>
            </a:br>
            <a:r>
              <a:rPr lang="ru-RU" sz="1050" b="1" dirty="0" err="1"/>
              <a:t>авіаційного</a:t>
            </a:r>
            <a:r>
              <a:rPr lang="ru-RU" sz="1050" b="1" dirty="0"/>
              <a:t> </a:t>
            </a:r>
            <a:r>
              <a:rPr lang="ru-RU" sz="1050" b="1" dirty="0" err="1"/>
              <a:t>інституту</a:t>
            </a:r>
            <a:r>
              <a:rPr lang="ru-RU" sz="1050" b="1" dirty="0"/>
              <a:t>? </a:t>
            </a:r>
            <a:r>
              <a:rPr lang="ru-RU" sz="1050" b="1" dirty="0" err="1"/>
              <a:t>Чи</a:t>
            </a:r>
            <a:r>
              <a:rPr lang="ru-RU" sz="1050" b="1" dirty="0"/>
              <a:t> </a:t>
            </a:r>
            <a:r>
              <a:rPr lang="ru-RU" sz="1050" b="1" dirty="0" err="1"/>
              <a:t>задовольнило</a:t>
            </a:r>
            <a:r>
              <a:rPr lang="ru-RU" sz="1050" b="1" dirty="0"/>
              <a:t> </a:t>
            </a:r>
            <a:r>
              <a:rPr lang="ru-RU" sz="1050" b="1" dirty="0" err="1"/>
              <a:t>воно</a:t>
            </a:r>
            <a:r>
              <a:rPr lang="ru-RU" sz="1050" b="1" dirty="0"/>
              <a:t> </a:t>
            </a:r>
            <a:r>
              <a:rPr lang="ru-RU" sz="1050" b="1" dirty="0" err="1"/>
              <a:t>ваші</a:t>
            </a:r>
            <a:r>
              <a:rPr lang="ru-RU" sz="1050" b="1" dirty="0"/>
              <a:t> </a:t>
            </a:r>
            <a:r>
              <a:rPr lang="ru-RU" sz="1050" b="1" dirty="0" err="1"/>
              <a:t>сподівання</a:t>
            </a:r>
            <a:r>
              <a:rPr lang="ru-RU" sz="1050" b="1" dirty="0"/>
              <a:t>?</a:t>
            </a:r>
          </a:p>
        </p:txBody>
      </p:sp>
      <p:sp>
        <p:nvSpPr>
          <p:cNvPr id="8" name="TextBox 7"/>
          <p:cNvSpPr txBox="1"/>
          <p:nvPr/>
        </p:nvSpPr>
        <p:spPr>
          <a:xfrm>
            <a:off x="395537" y="2276872"/>
            <a:ext cx="3816424" cy="504056"/>
          </a:xfrm>
          <a:prstGeom prst="rect">
            <a:avLst/>
          </a:prstGeom>
          <a:noFill/>
        </p:spPr>
        <p:txBody>
          <a:bodyPr wrap="square" rtlCol="0">
            <a:spAutoFit/>
          </a:bodyPr>
          <a:lstStyle/>
          <a:p>
            <a:pPr algn="ctr">
              <a:defRPr sz="900" b="1" i="0" u="none" strike="noStrike" kern="1200" baseline="0">
                <a:solidFill>
                  <a:schemeClr val="tx1"/>
                </a:solidFill>
                <a:latin typeface="+mn-lt"/>
                <a:ea typeface="+mn-ea"/>
                <a:cs typeface="+mn-cs"/>
              </a:defRPr>
            </a:pPr>
            <a:r>
              <a:rPr lang="ru-RU" sz="900" b="1" dirty="0" err="1"/>
              <a:t>Оцініть</a:t>
            </a:r>
            <a:r>
              <a:rPr lang="ru-RU" sz="900" b="1" dirty="0"/>
              <a:t> </a:t>
            </a:r>
            <a:r>
              <a:rPr lang="ru-RU" sz="900" b="1" dirty="0" err="1"/>
              <a:t>рівень</a:t>
            </a:r>
            <a:r>
              <a:rPr lang="ru-RU" sz="900" b="1" dirty="0"/>
              <a:t> </a:t>
            </a:r>
            <a:r>
              <a:rPr lang="ru-RU" sz="900" b="1" dirty="0" err="1"/>
              <a:t>толерантності</a:t>
            </a:r>
            <a:r>
              <a:rPr lang="ru-RU" sz="900" b="1" dirty="0"/>
              <a:t> в </a:t>
            </a:r>
            <a:r>
              <a:rPr lang="ru-RU" sz="900" b="1" dirty="0" err="1"/>
              <a:t>Київському</a:t>
            </a:r>
            <a:r>
              <a:rPr lang="ru-RU" sz="900" b="1" dirty="0"/>
              <a:t> </a:t>
            </a:r>
            <a:r>
              <a:rPr lang="ru-RU" sz="900" b="1" dirty="0" err="1"/>
              <a:t>авіаційному</a:t>
            </a:r>
            <a:r>
              <a:rPr lang="ru-RU" sz="900" b="1" dirty="0"/>
              <a:t> </a:t>
            </a:r>
            <a:r>
              <a:rPr lang="ru-RU" sz="900" b="1" dirty="0" err="1"/>
              <a:t>інституті</a:t>
            </a:r>
            <a:r>
              <a:rPr lang="ru-RU" sz="900" b="1" dirty="0"/>
              <a:t> </a:t>
            </a:r>
            <a:r>
              <a:rPr lang="ru-RU" sz="900" b="1" dirty="0" err="1"/>
              <a:t>загалом</a:t>
            </a:r>
            <a:r>
              <a:rPr lang="ru-RU" sz="900" b="1" dirty="0"/>
              <a:t>? (</a:t>
            </a:r>
            <a:r>
              <a:rPr lang="ru-RU" sz="900" b="1" dirty="0" err="1"/>
              <a:t>Наприклад</a:t>
            </a:r>
            <a:r>
              <a:rPr lang="ru-RU" sz="900" b="1" dirty="0"/>
              <a:t>, </a:t>
            </a:r>
            <a:r>
              <a:rPr lang="ru-RU" sz="900" b="1" dirty="0" err="1"/>
              <a:t>щодо</a:t>
            </a:r>
            <a:r>
              <a:rPr lang="ru-RU" sz="900" b="1" dirty="0"/>
              <a:t> </a:t>
            </a:r>
            <a:r>
              <a:rPr lang="ru-RU" sz="900" b="1" dirty="0" err="1"/>
              <a:t>національностей</a:t>
            </a:r>
            <a:r>
              <a:rPr lang="ru-RU" sz="900" b="1" dirty="0"/>
              <a:t>, </a:t>
            </a:r>
            <a:r>
              <a:rPr lang="ru-RU" sz="900" b="1" dirty="0" err="1"/>
              <a:t>релігій</a:t>
            </a:r>
            <a:r>
              <a:rPr lang="ru-RU" sz="900" b="1" dirty="0"/>
              <a:t>, </a:t>
            </a:r>
            <a:r>
              <a:rPr lang="ru-RU" sz="900" b="1" dirty="0" err="1"/>
              <a:t>віку</a:t>
            </a:r>
            <a:r>
              <a:rPr lang="ru-RU" sz="900" b="1" dirty="0"/>
              <a:t>, </a:t>
            </a:r>
            <a:r>
              <a:rPr lang="ru-RU" sz="900" b="1" dirty="0" err="1"/>
              <a:t>статі</a:t>
            </a:r>
            <a:r>
              <a:rPr lang="ru-RU" sz="900" b="1" dirty="0"/>
              <a:t>, </a:t>
            </a:r>
            <a:r>
              <a:rPr lang="ru-RU" sz="900" b="1" dirty="0" err="1"/>
              <a:t>спеціальних</a:t>
            </a:r>
            <a:r>
              <a:rPr lang="ru-RU" sz="900" b="1" dirty="0"/>
              <a:t> потреб </a:t>
            </a:r>
            <a:r>
              <a:rPr lang="ru-RU" sz="900" b="1" dirty="0" err="1"/>
              <a:t>тощо</a:t>
            </a:r>
            <a:r>
              <a:rPr lang="ru-RU" sz="900" b="1" dirty="0"/>
              <a:t>)</a:t>
            </a:r>
            <a:endParaRPr lang="uk-UA" sz="900" b="1" dirty="0"/>
          </a:p>
        </p:txBody>
      </p:sp>
    </p:spTree>
    <p:extLst>
      <p:ext uri="{BB962C8B-B14F-4D97-AF65-F5344CB8AC3E}">
        <p14:creationId xmlns:p14="http://schemas.microsoft.com/office/powerpoint/2010/main" val="38258823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7" name="Объект 3"/>
          <p:cNvGraphicFramePr>
            <a:graphicFrameLocks noGrp="1"/>
          </p:cNvGraphicFramePr>
          <p:nvPr>
            <p:extLst>
              <p:ext uri="{D42A27DB-BD31-4B8C-83A1-F6EECF244321}">
                <p14:modId xmlns:p14="http://schemas.microsoft.com/office/powerpoint/2010/main" val="1526964298"/>
              </p:ext>
            </p:extLst>
          </p:nvPr>
        </p:nvGraphicFramePr>
        <p:xfrm>
          <a:off x="453699" y="792088"/>
          <a:ext cx="8258837" cy="594928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539552" y="548680"/>
            <a:ext cx="7992888" cy="415498"/>
          </a:xfrm>
          <a:prstGeom prst="rect">
            <a:avLst/>
          </a:prstGeom>
          <a:noFill/>
        </p:spPr>
        <p:txBody>
          <a:bodyPr wrap="square" rtlCol="0">
            <a:spAutoFit/>
          </a:bodyPr>
          <a:lstStyle/>
          <a:p>
            <a:r>
              <a:rPr lang="ru-RU" sz="1050" b="1" dirty="0"/>
              <a:t>Як Ви </a:t>
            </a:r>
            <a:r>
              <a:rPr lang="ru-RU" sz="1050" b="1" dirty="0" err="1"/>
              <a:t>оцінюєте</a:t>
            </a:r>
            <a:r>
              <a:rPr lang="ru-RU" sz="1050" b="1" dirty="0"/>
              <a:t> </a:t>
            </a:r>
            <a:r>
              <a:rPr lang="ru-RU" sz="1050" b="1" dirty="0" err="1"/>
              <a:t>можливості</a:t>
            </a:r>
            <a:r>
              <a:rPr lang="ru-RU" sz="1050" b="1" dirty="0"/>
              <a:t> та </a:t>
            </a:r>
            <a:r>
              <a:rPr lang="ru-RU" sz="1050" b="1" dirty="0" err="1"/>
              <a:t>підтримку</a:t>
            </a:r>
            <a:r>
              <a:rPr lang="en-US" sz="1050" b="1" dirty="0"/>
              <a:t> </a:t>
            </a:r>
            <a:r>
              <a:rPr lang="ru-RU" sz="1050" b="1" dirty="0"/>
              <a:t> </a:t>
            </a:r>
            <a:r>
              <a:rPr lang="ru-RU" sz="1050" b="1" dirty="0" err="1"/>
              <a:t>Київського</a:t>
            </a:r>
            <a:r>
              <a:rPr lang="ru-RU" sz="1050" b="1" dirty="0"/>
              <a:t> </a:t>
            </a:r>
            <a:r>
              <a:rPr lang="ru-RU" sz="1050" b="1" dirty="0" err="1"/>
              <a:t>авіаційного</a:t>
            </a:r>
            <a:r>
              <a:rPr lang="ru-RU" sz="1050" b="1" dirty="0"/>
              <a:t> </a:t>
            </a:r>
            <a:r>
              <a:rPr lang="ru-RU" sz="1050" b="1" dirty="0" err="1"/>
              <a:t>інституту</a:t>
            </a:r>
            <a:r>
              <a:rPr lang="ru-RU" sz="1050" b="1" dirty="0"/>
              <a:t> </a:t>
            </a:r>
            <a:r>
              <a:rPr lang="ru-RU" sz="1050" b="1" dirty="0" err="1"/>
              <a:t>щодо</a:t>
            </a:r>
            <a:r>
              <a:rPr lang="ru-RU" sz="1050" b="1" dirty="0"/>
              <a:t> </a:t>
            </a:r>
            <a:r>
              <a:rPr lang="ru-RU" sz="1050" b="1" dirty="0" err="1"/>
              <a:t>навчання</a:t>
            </a:r>
            <a:r>
              <a:rPr lang="ru-RU" sz="1050" b="1" dirty="0"/>
              <a:t> </a:t>
            </a:r>
            <a:r>
              <a:rPr lang="en-US" sz="1050" b="1" dirty="0"/>
              <a:t/>
            </a:r>
            <a:br>
              <a:rPr lang="en-US" sz="1050" b="1" dirty="0"/>
            </a:br>
            <a:r>
              <a:rPr lang="ru-RU" sz="1050" b="1" dirty="0" err="1"/>
              <a:t>або</a:t>
            </a:r>
            <a:r>
              <a:rPr lang="ru-RU" sz="1050" b="1" dirty="0"/>
              <a:t> </a:t>
            </a:r>
            <a:r>
              <a:rPr lang="ru-RU" sz="1050" b="1" dirty="0" err="1"/>
              <a:t>проходження</a:t>
            </a:r>
            <a:r>
              <a:rPr lang="ru-RU" sz="1050" b="1" dirty="0"/>
              <a:t> </a:t>
            </a:r>
            <a:r>
              <a:rPr lang="ru-RU" sz="1050" b="1" dirty="0" err="1"/>
              <a:t>стажування</a:t>
            </a:r>
            <a:r>
              <a:rPr lang="ru-RU" sz="1050" b="1" dirty="0"/>
              <a:t> за кордоном, </a:t>
            </a:r>
            <a:r>
              <a:rPr lang="ru-RU" sz="1050" b="1" dirty="0" err="1"/>
              <a:t>пов’язаного</a:t>
            </a:r>
            <a:r>
              <a:rPr lang="ru-RU" sz="1050" b="1" dirty="0"/>
              <a:t> з </a:t>
            </a:r>
            <a:r>
              <a:rPr lang="ru-RU" sz="1050" b="1" dirty="0" err="1"/>
              <a:t>Вашою</a:t>
            </a:r>
            <a:r>
              <a:rPr lang="ru-RU" sz="1050" b="1" dirty="0"/>
              <a:t> </a:t>
            </a:r>
            <a:r>
              <a:rPr lang="ru-RU" sz="1050" b="1" dirty="0" err="1"/>
              <a:t>освітньою</a:t>
            </a:r>
            <a:r>
              <a:rPr lang="ru-RU" sz="1050" b="1" dirty="0"/>
              <a:t> </a:t>
            </a:r>
            <a:r>
              <a:rPr lang="ru-RU" sz="1050" b="1" dirty="0" err="1"/>
              <a:t>програмою</a:t>
            </a:r>
            <a:r>
              <a:rPr lang="ru-RU" sz="1050" b="1" dirty="0"/>
              <a:t>?</a:t>
            </a:r>
          </a:p>
        </p:txBody>
      </p:sp>
      <p:sp>
        <p:nvSpPr>
          <p:cNvPr id="4" name="TextBox 3"/>
          <p:cNvSpPr txBox="1"/>
          <p:nvPr/>
        </p:nvSpPr>
        <p:spPr>
          <a:xfrm>
            <a:off x="453699" y="2852936"/>
            <a:ext cx="4608512" cy="415498"/>
          </a:xfrm>
          <a:prstGeom prst="rect">
            <a:avLst/>
          </a:prstGeom>
          <a:noFill/>
        </p:spPr>
        <p:txBody>
          <a:bodyPr wrap="square" rtlCol="0">
            <a:spAutoFit/>
          </a:bodyPr>
          <a:lstStyle/>
          <a:p>
            <a:r>
              <a:rPr lang="ru-RU" sz="1050" b="1" dirty="0"/>
              <a:t>Як би Ви </a:t>
            </a:r>
            <a:r>
              <a:rPr lang="ru-RU" sz="1050" b="1" dirty="0" err="1"/>
              <a:t>оцінили</a:t>
            </a:r>
            <a:r>
              <a:rPr lang="ru-RU" sz="1050" b="1" dirty="0"/>
              <a:t> </a:t>
            </a:r>
            <a:r>
              <a:rPr lang="ru-RU" sz="1050" b="1" dirty="0" err="1"/>
              <a:t>інфраструктуру</a:t>
            </a:r>
            <a:r>
              <a:rPr lang="ru-RU" sz="1050" b="1" dirty="0"/>
              <a:t> </a:t>
            </a:r>
            <a:r>
              <a:rPr lang="en-US" sz="1050" b="1" dirty="0"/>
              <a:t> </a:t>
            </a:r>
            <a:br>
              <a:rPr lang="en-US" sz="1050" b="1" dirty="0"/>
            </a:br>
            <a:r>
              <a:rPr lang="ru-RU" sz="1050" b="1" dirty="0" err="1"/>
              <a:t>Київського</a:t>
            </a:r>
            <a:r>
              <a:rPr lang="ru-RU" sz="1050" b="1" dirty="0"/>
              <a:t> </a:t>
            </a:r>
            <a:r>
              <a:rPr lang="ru-RU" sz="1050" b="1" dirty="0" err="1"/>
              <a:t>авіаційного</a:t>
            </a:r>
            <a:r>
              <a:rPr lang="ru-RU" sz="1050" b="1" dirty="0"/>
              <a:t> </a:t>
            </a:r>
            <a:r>
              <a:rPr lang="ru-RU" sz="1050" b="1" dirty="0" err="1"/>
              <a:t>інституту</a:t>
            </a:r>
            <a:r>
              <a:rPr lang="ru-RU" sz="1050" b="1" dirty="0"/>
              <a:t>?</a:t>
            </a:r>
          </a:p>
        </p:txBody>
      </p:sp>
    </p:spTree>
    <p:extLst>
      <p:ext uri="{BB962C8B-B14F-4D97-AF65-F5344CB8AC3E}">
        <p14:creationId xmlns:p14="http://schemas.microsoft.com/office/powerpoint/2010/main" val="32835189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6" name="Діаграма 5">
            <a:extLst>
              <a:ext uri="{FF2B5EF4-FFF2-40B4-BE49-F238E27FC236}">
                <a16:creationId xmlns:a16="http://schemas.microsoft.com/office/drawing/2014/main" id="{D24D2798-DB2B-4010-9E64-10A5B66641D2}"/>
              </a:ext>
            </a:extLst>
          </p:cNvPr>
          <p:cNvGraphicFramePr/>
          <p:nvPr>
            <p:extLst>
              <p:ext uri="{D42A27DB-BD31-4B8C-83A1-F6EECF244321}">
                <p14:modId xmlns:p14="http://schemas.microsoft.com/office/powerpoint/2010/main" val="1561910196"/>
              </p:ext>
            </p:extLst>
          </p:nvPr>
        </p:nvGraphicFramePr>
        <p:xfrm>
          <a:off x="683568" y="692696"/>
          <a:ext cx="8352928" cy="576064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35BF3508-C874-4FBF-8BB7-06B3D4D0A661}"/>
              </a:ext>
            </a:extLst>
          </p:cNvPr>
          <p:cNvSpPr txBox="1"/>
          <p:nvPr/>
        </p:nvSpPr>
        <p:spPr>
          <a:xfrm>
            <a:off x="1043608" y="277198"/>
            <a:ext cx="3672408" cy="415498"/>
          </a:xfrm>
          <a:prstGeom prst="rect">
            <a:avLst/>
          </a:prstGeom>
          <a:noFill/>
        </p:spPr>
        <p:txBody>
          <a:bodyPr wrap="square" rtlCol="0">
            <a:spAutoFit/>
          </a:bodyPr>
          <a:lstStyle/>
          <a:p>
            <a:r>
              <a:rPr lang="ru-RU" sz="1050" b="1" dirty="0" err="1"/>
              <a:t>Оцініть</a:t>
            </a:r>
            <a:r>
              <a:rPr lang="ru-RU" sz="1050" b="1" dirty="0"/>
              <a:t> </a:t>
            </a:r>
            <a:r>
              <a:rPr lang="ru-RU" sz="1050" b="1" dirty="0" err="1"/>
              <a:t>якість</a:t>
            </a:r>
            <a:r>
              <a:rPr lang="ru-RU" sz="1050" b="1" dirty="0"/>
              <a:t> </a:t>
            </a:r>
            <a:r>
              <a:rPr lang="ru-RU" sz="1050" b="1" dirty="0" err="1"/>
              <a:t>консультацій</a:t>
            </a:r>
            <a:r>
              <a:rPr lang="ru-RU" sz="1050" b="1" dirty="0"/>
              <a:t> з боку </a:t>
            </a:r>
            <a:r>
              <a:rPr lang="ru-RU" sz="1050" b="1" dirty="0" err="1"/>
              <a:t>викладачів</a:t>
            </a:r>
            <a:r>
              <a:rPr lang="ru-RU" sz="1050" b="1" dirty="0"/>
              <a:t> </a:t>
            </a:r>
            <a:r>
              <a:rPr lang="en-US" sz="1050" b="1" dirty="0"/>
              <a:t/>
            </a:r>
            <a:br>
              <a:rPr lang="en-US" sz="1050" b="1" dirty="0"/>
            </a:br>
            <a:r>
              <a:rPr lang="ru-RU" sz="1050" b="1" dirty="0"/>
              <a:t>за </a:t>
            </a:r>
            <a:r>
              <a:rPr lang="ru-RU" sz="1050" b="1" dirty="0" err="1"/>
              <a:t>Вашою</a:t>
            </a:r>
            <a:r>
              <a:rPr lang="ru-RU" sz="1050" b="1" dirty="0"/>
              <a:t> </a:t>
            </a:r>
            <a:r>
              <a:rPr lang="ru-RU" sz="1050" b="1" dirty="0" err="1"/>
              <a:t>освітньою</a:t>
            </a:r>
            <a:r>
              <a:rPr lang="ru-RU" sz="1050" b="1" dirty="0"/>
              <a:t> </a:t>
            </a:r>
            <a:r>
              <a:rPr lang="ru-RU" sz="1050" b="1" dirty="0" err="1"/>
              <a:t>програмою</a:t>
            </a:r>
            <a:r>
              <a:rPr lang="ru-RU" sz="1050" b="1" dirty="0"/>
              <a:t>:</a:t>
            </a:r>
            <a:endParaRPr lang="uk-UA" sz="1050" b="1" dirty="0"/>
          </a:p>
        </p:txBody>
      </p:sp>
      <p:sp>
        <p:nvSpPr>
          <p:cNvPr id="8" name="TextBox 7">
            <a:extLst>
              <a:ext uri="{FF2B5EF4-FFF2-40B4-BE49-F238E27FC236}">
                <a16:creationId xmlns:a16="http://schemas.microsoft.com/office/drawing/2014/main" id="{19EB62F7-3C59-475D-B5BE-F364F65B90E8}"/>
              </a:ext>
            </a:extLst>
          </p:cNvPr>
          <p:cNvSpPr txBox="1"/>
          <p:nvPr/>
        </p:nvSpPr>
        <p:spPr>
          <a:xfrm>
            <a:off x="575556" y="2348880"/>
            <a:ext cx="4608512" cy="415498"/>
          </a:xfrm>
          <a:prstGeom prst="rect">
            <a:avLst/>
          </a:prstGeom>
          <a:noFill/>
        </p:spPr>
        <p:txBody>
          <a:bodyPr wrap="square" rtlCol="0">
            <a:spAutoFit/>
          </a:bodyPr>
          <a:lstStyle/>
          <a:p>
            <a:r>
              <a:rPr lang="ru-RU" sz="1050" b="1" dirty="0"/>
              <a:t>Як би Ви </a:t>
            </a:r>
            <a:r>
              <a:rPr lang="ru-RU" sz="1050" b="1" dirty="0" err="1"/>
              <a:t>оцінили</a:t>
            </a:r>
            <a:r>
              <a:rPr lang="ru-RU" sz="1050" b="1" dirty="0"/>
              <a:t> </a:t>
            </a:r>
            <a:r>
              <a:rPr lang="ru-RU" sz="1050" b="1" dirty="0" err="1"/>
              <a:t>інфраструктуру</a:t>
            </a:r>
            <a:r>
              <a:rPr lang="ru-RU" sz="1050" b="1" dirty="0"/>
              <a:t> </a:t>
            </a:r>
            <a:r>
              <a:rPr lang="en-US" sz="1050" b="1" dirty="0"/>
              <a:t/>
            </a:r>
            <a:br>
              <a:rPr lang="en-US" sz="1050" b="1" dirty="0"/>
            </a:br>
            <a:r>
              <a:rPr lang="ru-RU" sz="1050" b="1" dirty="0" err="1"/>
              <a:t>Київського</a:t>
            </a:r>
            <a:r>
              <a:rPr lang="ru-RU" sz="1050" b="1" dirty="0"/>
              <a:t> </a:t>
            </a:r>
            <a:r>
              <a:rPr lang="ru-RU" sz="1050" b="1" dirty="0" err="1"/>
              <a:t>авіаційного</a:t>
            </a:r>
            <a:r>
              <a:rPr lang="ru-RU" sz="1050" b="1" dirty="0"/>
              <a:t> </a:t>
            </a:r>
            <a:r>
              <a:rPr lang="ru-RU" sz="1050" b="1" dirty="0" err="1"/>
              <a:t>інституту</a:t>
            </a:r>
            <a:r>
              <a:rPr lang="ru-RU" sz="1050" b="1" dirty="0"/>
              <a:t>?</a:t>
            </a:r>
          </a:p>
        </p:txBody>
      </p:sp>
    </p:spTree>
    <p:extLst>
      <p:ext uri="{BB962C8B-B14F-4D97-AF65-F5344CB8AC3E}">
        <p14:creationId xmlns:p14="http://schemas.microsoft.com/office/powerpoint/2010/main" val="1171100568"/>
      </p:ext>
    </p:extLst>
  </p:cSld>
  <p:clrMapOvr>
    <a:masterClrMapping/>
  </p:clrMapOvr>
  <p:timing>
    <p:tnLst>
      <p:par>
        <p:cTn id="1" dur="indefinite" restart="never" nodeType="tmRoot"/>
      </p:par>
    </p:tnLst>
  </p:timing>
</p:sld>
</file>

<file path=ppt/theme/theme1.xml><?xml version="1.0" encoding="utf-8"?>
<a:theme xmlns:a="http://schemas.openxmlformats.org/drawingml/2006/main" name="Легкий дым">
  <a:themeElements>
    <a:clrScheme name="Другая 10">
      <a:dk1>
        <a:srgbClr val="101322"/>
      </a:dk1>
      <a:lt1>
        <a:sysClr val="window" lastClr="FFFFFF"/>
      </a:lt1>
      <a:dk2>
        <a:srgbClr val="212745"/>
      </a:dk2>
      <a:lt2>
        <a:srgbClr val="021E32"/>
      </a:lt2>
      <a:accent1>
        <a:srgbClr val="202F6A"/>
      </a:accent1>
      <a:accent2>
        <a:srgbClr val="5ECCF3"/>
      </a:accent2>
      <a:accent3>
        <a:srgbClr val="A7EA52"/>
      </a:accent3>
      <a:accent4>
        <a:srgbClr val="5DCEAF"/>
      </a:accent4>
      <a:accent5>
        <a:srgbClr val="021E32"/>
      </a:accent5>
      <a:accent6>
        <a:srgbClr val="339933"/>
      </a:accent6>
      <a:hlink>
        <a:srgbClr val="56C7AA"/>
      </a:hlink>
      <a:folHlink>
        <a:srgbClr val="59A8D1"/>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НАУ 2" id="{8274FE59-C83C-46E2-95FD-473628646B86}" vid="{C03D690A-0FEB-41FD-9528-6BE8BE293DF8}"/>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Другая 10">
    <a:dk1>
      <a:srgbClr val="101322"/>
    </a:dk1>
    <a:lt1>
      <a:sysClr val="window" lastClr="FFFFFF"/>
    </a:lt1>
    <a:dk2>
      <a:srgbClr val="212745"/>
    </a:dk2>
    <a:lt2>
      <a:srgbClr val="021E32"/>
    </a:lt2>
    <a:accent1>
      <a:srgbClr val="202F6A"/>
    </a:accent1>
    <a:accent2>
      <a:srgbClr val="5ECCF3"/>
    </a:accent2>
    <a:accent3>
      <a:srgbClr val="A7EA52"/>
    </a:accent3>
    <a:accent4>
      <a:srgbClr val="5DCEAF"/>
    </a:accent4>
    <a:accent5>
      <a:srgbClr val="021E32"/>
    </a:accent5>
    <a:accent6>
      <a:srgbClr val="339933"/>
    </a:accent6>
    <a:hlink>
      <a:srgbClr val="56C7AA"/>
    </a:hlink>
    <a:folHlink>
      <a:srgbClr val="59A8D1"/>
    </a:folHlink>
  </a:clrScheme>
</a:themeOverride>
</file>

<file path=docProps/app.xml><?xml version="1.0" encoding="utf-8"?>
<Properties xmlns="http://schemas.openxmlformats.org/officeDocument/2006/extended-properties" xmlns:vt="http://schemas.openxmlformats.org/officeDocument/2006/docPropsVTypes">
  <Template/>
  <TotalTime>22155</TotalTime>
  <Words>5213</Words>
  <Application>Microsoft Office PowerPoint</Application>
  <PresentationFormat>Экран (4:3)</PresentationFormat>
  <Paragraphs>418</Paragraphs>
  <Slides>24</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24</vt:i4>
      </vt:variant>
    </vt:vector>
  </HeadingPairs>
  <TitlesOfParts>
    <vt:vector size="29" baseType="lpstr">
      <vt:lpstr>Arial</vt:lpstr>
      <vt:lpstr>Calibri</vt:lpstr>
      <vt:lpstr>Times New Roman</vt:lpstr>
      <vt:lpstr>Wingdings 3</vt:lpstr>
      <vt:lpstr>Легкий дым</vt:lpstr>
      <vt:lpstr>Загальноуніверситетське опитування здобувачів вищої освіти щодо якості навчання  в Київському авіаційному університеті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Ваші побажання щодо удосконалення освітнього процесу за Вашою освітньою програмою</vt:lpstr>
      <vt:lpstr>Ваші побажання щодо удосконалення освітнього процесу за Вашою освітньою програмою</vt:lpstr>
      <vt:lpstr>Кого з викладачів Ви могли б відзначити як професіоналів своєї справи і чому?</vt:lpstr>
      <vt:lpstr>Кого з викладачів Ви могли б відзначити як професіоналів своєї справи і чому?</vt:lpstr>
      <vt:lpstr>Кого з викладачів Ви могли б відзначити як НЕ професіоналів своєї справи і чому?</vt:lpstr>
      <vt:lpstr>В чому для Вас полягає мотивація до навчання в Університеті?</vt:lpstr>
      <vt:lpstr>Виділіть основні пріоритети розвитку Університету?  Наведіть конкретні кроки, які слід здійснити</vt:lpstr>
      <vt:lpstr>З метою постійного покращення опитування студентів ми зацікавлені у ваших враженнях щодо опитувальника. Просимо Вас надати пропозиції щодо вдосконалення запропонованої анкети (наприклад, на скільки питання стосувались вашого навчання, важливі теми, які відсутні серед питань анкети, технічні питання щодо процедури опитування тощо)</vt:lpstr>
      <vt:lpstr>Презентация PowerPoint</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User</cp:lastModifiedBy>
  <cp:revision>1709</cp:revision>
  <cp:lastPrinted>2019-03-04T06:21:51Z</cp:lastPrinted>
  <dcterms:created xsi:type="dcterms:W3CDTF">2019-03-01T13:00:15Z</dcterms:created>
  <dcterms:modified xsi:type="dcterms:W3CDTF">2025-09-24T10:56:53Z</dcterms:modified>
</cp:coreProperties>
</file>